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1CDEE-0023-4F81-BCD0-A57A79290CC4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139CB6C-3D46-416E-9062-11304289D422}">
      <dgm:prSet phldrT="[Text]"/>
      <dgm:spPr/>
      <dgm:t>
        <a:bodyPr/>
        <a:lstStyle/>
        <a:p>
          <a:r>
            <a:rPr lang="en-US" dirty="0" err="1"/>
            <a:t>Pendekatan</a:t>
          </a:r>
          <a:r>
            <a:rPr lang="en-US" dirty="0"/>
            <a:t> </a:t>
          </a:r>
          <a:r>
            <a:rPr lang="en-US" dirty="0" err="1"/>
            <a:t>Terstruktur</a:t>
          </a:r>
          <a:endParaRPr lang="en-US" dirty="0"/>
        </a:p>
      </dgm:t>
    </dgm:pt>
    <dgm:pt modelId="{267D8C4E-6917-4831-8B0C-664A09D9B9AD}" type="parTrans" cxnId="{12E0C88A-6E6B-4D50-B2E9-FC39DACB987D}">
      <dgm:prSet/>
      <dgm:spPr/>
      <dgm:t>
        <a:bodyPr/>
        <a:lstStyle/>
        <a:p>
          <a:endParaRPr lang="en-US"/>
        </a:p>
      </dgm:t>
    </dgm:pt>
    <dgm:pt modelId="{5FFE630D-90CF-4CB8-A166-81319AF6D4D4}" type="sibTrans" cxnId="{12E0C88A-6E6B-4D50-B2E9-FC39DACB987D}">
      <dgm:prSet/>
      <dgm:spPr/>
      <dgm:t>
        <a:bodyPr/>
        <a:lstStyle/>
        <a:p>
          <a:endParaRPr lang="en-US"/>
        </a:p>
      </dgm:t>
    </dgm:pt>
    <dgm:pt modelId="{67C76B6B-F36B-4667-B43B-CEBA6DD7B59C}">
      <dgm:prSet phldrT="[Text]"/>
      <dgm:spPr/>
      <dgm:t>
        <a:bodyPr/>
        <a:lstStyle/>
        <a:p>
          <a:r>
            <a:rPr lang="en-US" dirty="0" err="1"/>
            <a:t>Pendekatan</a:t>
          </a:r>
          <a:r>
            <a:rPr lang="en-US" dirty="0"/>
            <a:t> </a:t>
          </a:r>
          <a:r>
            <a:rPr lang="en-US" dirty="0" err="1"/>
            <a:t>Objek</a:t>
          </a:r>
          <a:r>
            <a:rPr lang="en-US" dirty="0"/>
            <a:t> Oriented</a:t>
          </a:r>
        </a:p>
      </dgm:t>
    </dgm:pt>
    <dgm:pt modelId="{0312098C-6561-476E-96D8-DAED44CA6DDC}" type="parTrans" cxnId="{BE3BEDD2-AAB2-460E-A1BC-6ABD4A06E702}">
      <dgm:prSet/>
      <dgm:spPr/>
      <dgm:t>
        <a:bodyPr/>
        <a:lstStyle/>
        <a:p>
          <a:endParaRPr lang="en-US"/>
        </a:p>
      </dgm:t>
    </dgm:pt>
    <dgm:pt modelId="{F177AB63-439E-4F58-9BD8-16A111AD97B6}" type="sibTrans" cxnId="{BE3BEDD2-AAB2-460E-A1BC-6ABD4A06E702}">
      <dgm:prSet/>
      <dgm:spPr/>
      <dgm:t>
        <a:bodyPr/>
        <a:lstStyle/>
        <a:p>
          <a:endParaRPr lang="en-US"/>
        </a:p>
      </dgm:t>
    </dgm:pt>
    <dgm:pt modelId="{BFD9EC4D-FF40-4B4F-9A36-3CBE3FB3F827}" type="pres">
      <dgm:prSet presAssocID="{EE41CDEE-0023-4F81-BCD0-A57A79290CC4}" presName="linear" presStyleCnt="0">
        <dgm:presLayoutVars>
          <dgm:dir/>
          <dgm:animLvl val="lvl"/>
          <dgm:resizeHandles val="exact"/>
        </dgm:presLayoutVars>
      </dgm:prSet>
      <dgm:spPr/>
    </dgm:pt>
    <dgm:pt modelId="{79B3E74C-6735-4EF1-8BA9-2DD9AA65E334}" type="pres">
      <dgm:prSet presAssocID="{F139CB6C-3D46-416E-9062-11304289D422}" presName="parentLin" presStyleCnt="0"/>
      <dgm:spPr/>
    </dgm:pt>
    <dgm:pt modelId="{3DE79719-AE6D-40C9-97C2-5E9EA212C523}" type="pres">
      <dgm:prSet presAssocID="{F139CB6C-3D46-416E-9062-11304289D422}" presName="parentLeftMargin" presStyleLbl="node1" presStyleIdx="0" presStyleCnt="2"/>
      <dgm:spPr/>
    </dgm:pt>
    <dgm:pt modelId="{1C37A7BD-92A2-4BFE-AEB8-AB3D220F3B68}" type="pres">
      <dgm:prSet presAssocID="{F139CB6C-3D46-416E-9062-11304289D4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BA58DF-0F25-42CB-A5CE-14690D4E16C4}" type="pres">
      <dgm:prSet presAssocID="{F139CB6C-3D46-416E-9062-11304289D422}" presName="negativeSpace" presStyleCnt="0"/>
      <dgm:spPr/>
    </dgm:pt>
    <dgm:pt modelId="{192C4329-5CE9-4B91-8961-16C13EBFAA49}" type="pres">
      <dgm:prSet presAssocID="{F139CB6C-3D46-416E-9062-11304289D422}" presName="childText" presStyleLbl="conFgAcc1" presStyleIdx="0" presStyleCnt="2">
        <dgm:presLayoutVars>
          <dgm:bulletEnabled val="1"/>
        </dgm:presLayoutVars>
      </dgm:prSet>
      <dgm:spPr/>
    </dgm:pt>
    <dgm:pt modelId="{C048AA33-6DE8-443B-9AB7-ABB21B7A9820}" type="pres">
      <dgm:prSet presAssocID="{5FFE630D-90CF-4CB8-A166-81319AF6D4D4}" presName="spaceBetweenRectangles" presStyleCnt="0"/>
      <dgm:spPr/>
    </dgm:pt>
    <dgm:pt modelId="{B8C64197-0D59-4D7F-9110-D67E5F39A238}" type="pres">
      <dgm:prSet presAssocID="{67C76B6B-F36B-4667-B43B-CEBA6DD7B59C}" presName="parentLin" presStyleCnt="0"/>
      <dgm:spPr/>
    </dgm:pt>
    <dgm:pt modelId="{832C9D05-8547-4F3D-B996-B8C858E9FF24}" type="pres">
      <dgm:prSet presAssocID="{67C76B6B-F36B-4667-B43B-CEBA6DD7B59C}" presName="parentLeftMargin" presStyleLbl="node1" presStyleIdx="0" presStyleCnt="2"/>
      <dgm:spPr/>
    </dgm:pt>
    <dgm:pt modelId="{B259CA27-FAD9-4421-AF23-FF15D88991AE}" type="pres">
      <dgm:prSet presAssocID="{67C76B6B-F36B-4667-B43B-CEBA6DD7B5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84604B-FE87-472A-983B-0DDED92E2ADB}" type="pres">
      <dgm:prSet presAssocID="{67C76B6B-F36B-4667-B43B-CEBA6DD7B59C}" presName="negativeSpace" presStyleCnt="0"/>
      <dgm:spPr/>
    </dgm:pt>
    <dgm:pt modelId="{320FB140-FED3-4D3C-BDBB-965E06BF5BBF}" type="pres">
      <dgm:prSet presAssocID="{67C76B6B-F36B-4667-B43B-CEBA6DD7B5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74BE63E-6FE9-42AA-A9D6-CED771B5DD03}" type="presOf" srcId="{67C76B6B-F36B-4667-B43B-CEBA6DD7B59C}" destId="{832C9D05-8547-4F3D-B996-B8C858E9FF24}" srcOrd="0" destOrd="0" presId="urn:microsoft.com/office/officeart/2005/8/layout/list1"/>
    <dgm:cxn modelId="{12E0C88A-6E6B-4D50-B2E9-FC39DACB987D}" srcId="{EE41CDEE-0023-4F81-BCD0-A57A79290CC4}" destId="{F139CB6C-3D46-416E-9062-11304289D422}" srcOrd="0" destOrd="0" parTransId="{267D8C4E-6917-4831-8B0C-664A09D9B9AD}" sibTransId="{5FFE630D-90CF-4CB8-A166-81319AF6D4D4}"/>
    <dgm:cxn modelId="{3AEC189F-8C6B-421A-B271-3379227837AF}" type="presOf" srcId="{F139CB6C-3D46-416E-9062-11304289D422}" destId="{1C37A7BD-92A2-4BFE-AEB8-AB3D220F3B68}" srcOrd="1" destOrd="0" presId="urn:microsoft.com/office/officeart/2005/8/layout/list1"/>
    <dgm:cxn modelId="{9C19FFAC-79AA-4F5E-92B1-A6BBB5E4C700}" type="presOf" srcId="{F139CB6C-3D46-416E-9062-11304289D422}" destId="{3DE79719-AE6D-40C9-97C2-5E9EA212C523}" srcOrd="0" destOrd="0" presId="urn:microsoft.com/office/officeart/2005/8/layout/list1"/>
    <dgm:cxn modelId="{8BCAAAC8-ACAA-4089-AC4C-46DF8C3204AC}" type="presOf" srcId="{EE41CDEE-0023-4F81-BCD0-A57A79290CC4}" destId="{BFD9EC4D-FF40-4B4F-9A36-3CBE3FB3F827}" srcOrd="0" destOrd="0" presId="urn:microsoft.com/office/officeart/2005/8/layout/list1"/>
    <dgm:cxn modelId="{BE3BEDD2-AAB2-460E-A1BC-6ABD4A06E702}" srcId="{EE41CDEE-0023-4F81-BCD0-A57A79290CC4}" destId="{67C76B6B-F36B-4667-B43B-CEBA6DD7B59C}" srcOrd="1" destOrd="0" parTransId="{0312098C-6561-476E-96D8-DAED44CA6DDC}" sibTransId="{F177AB63-439E-4F58-9BD8-16A111AD97B6}"/>
    <dgm:cxn modelId="{5C8738DA-A61A-45B3-8238-F6CEBE569412}" type="presOf" srcId="{67C76B6B-F36B-4667-B43B-CEBA6DD7B59C}" destId="{B259CA27-FAD9-4421-AF23-FF15D88991AE}" srcOrd="1" destOrd="0" presId="urn:microsoft.com/office/officeart/2005/8/layout/list1"/>
    <dgm:cxn modelId="{83A6678C-AD2B-427A-BF43-05357C659448}" type="presParOf" srcId="{BFD9EC4D-FF40-4B4F-9A36-3CBE3FB3F827}" destId="{79B3E74C-6735-4EF1-8BA9-2DD9AA65E334}" srcOrd="0" destOrd="0" presId="urn:microsoft.com/office/officeart/2005/8/layout/list1"/>
    <dgm:cxn modelId="{CA8953CA-A9D3-4D04-8E62-6DE9A13207E9}" type="presParOf" srcId="{79B3E74C-6735-4EF1-8BA9-2DD9AA65E334}" destId="{3DE79719-AE6D-40C9-97C2-5E9EA212C523}" srcOrd="0" destOrd="0" presId="urn:microsoft.com/office/officeart/2005/8/layout/list1"/>
    <dgm:cxn modelId="{4D1EECEF-6FC0-4539-B99B-578242ECF863}" type="presParOf" srcId="{79B3E74C-6735-4EF1-8BA9-2DD9AA65E334}" destId="{1C37A7BD-92A2-4BFE-AEB8-AB3D220F3B68}" srcOrd="1" destOrd="0" presId="urn:microsoft.com/office/officeart/2005/8/layout/list1"/>
    <dgm:cxn modelId="{1E00985B-C1FD-4E4C-B8CE-B8C54C384183}" type="presParOf" srcId="{BFD9EC4D-FF40-4B4F-9A36-3CBE3FB3F827}" destId="{21BA58DF-0F25-42CB-A5CE-14690D4E16C4}" srcOrd="1" destOrd="0" presId="urn:microsoft.com/office/officeart/2005/8/layout/list1"/>
    <dgm:cxn modelId="{BBD5837D-3074-4E5C-A4CC-334A557CDA1B}" type="presParOf" srcId="{BFD9EC4D-FF40-4B4F-9A36-3CBE3FB3F827}" destId="{192C4329-5CE9-4B91-8961-16C13EBFAA49}" srcOrd="2" destOrd="0" presId="urn:microsoft.com/office/officeart/2005/8/layout/list1"/>
    <dgm:cxn modelId="{F32A6266-B7F1-4463-9E74-57E28D70C9A1}" type="presParOf" srcId="{BFD9EC4D-FF40-4B4F-9A36-3CBE3FB3F827}" destId="{C048AA33-6DE8-443B-9AB7-ABB21B7A9820}" srcOrd="3" destOrd="0" presId="urn:microsoft.com/office/officeart/2005/8/layout/list1"/>
    <dgm:cxn modelId="{6609AA28-FC23-4123-B2D7-9F15CD6FDBB4}" type="presParOf" srcId="{BFD9EC4D-FF40-4B4F-9A36-3CBE3FB3F827}" destId="{B8C64197-0D59-4D7F-9110-D67E5F39A238}" srcOrd="4" destOrd="0" presId="urn:microsoft.com/office/officeart/2005/8/layout/list1"/>
    <dgm:cxn modelId="{BF287360-ADA7-49AD-92AF-D55CCADD901A}" type="presParOf" srcId="{B8C64197-0D59-4D7F-9110-D67E5F39A238}" destId="{832C9D05-8547-4F3D-B996-B8C858E9FF24}" srcOrd="0" destOrd="0" presId="urn:microsoft.com/office/officeart/2005/8/layout/list1"/>
    <dgm:cxn modelId="{8564BCFA-7411-497D-8EA0-30FDFF1C5A3E}" type="presParOf" srcId="{B8C64197-0D59-4D7F-9110-D67E5F39A238}" destId="{B259CA27-FAD9-4421-AF23-FF15D88991AE}" srcOrd="1" destOrd="0" presId="urn:microsoft.com/office/officeart/2005/8/layout/list1"/>
    <dgm:cxn modelId="{8BCB8CFF-BC5E-4A4B-B383-2238A9651B5B}" type="presParOf" srcId="{BFD9EC4D-FF40-4B4F-9A36-3CBE3FB3F827}" destId="{5284604B-FE87-472A-983B-0DDED92E2ADB}" srcOrd="5" destOrd="0" presId="urn:microsoft.com/office/officeart/2005/8/layout/list1"/>
    <dgm:cxn modelId="{37B78D51-3238-45B3-8EDF-D4EFAD081A8B}" type="presParOf" srcId="{BFD9EC4D-FF40-4B4F-9A36-3CBE3FB3F827}" destId="{320FB140-FED3-4D3C-BDBB-965E06BF5BB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6F341-B9CA-4929-A07A-57A6D49CF63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31ED0C-EEE0-4F73-BBB1-999577A3BE46}">
      <dgm:prSet phldrT="[Text]"/>
      <dgm:spPr/>
      <dgm:t>
        <a:bodyPr/>
        <a:lstStyle/>
        <a:p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Masalah</a:t>
          </a:r>
          <a:endParaRPr lang="en-US" dirty="0"/>
        </a:p>
      </dgm:t>
    </dgm:pt>
    <dgm:pt modelId="{CFAC60FD-AEBA-4AE7-8E84-B5B7D39544F2}" type="parTrans" cxnId="{2DF4E201-0020-4E48-B3EF-EAF48CEC837D}">
      <dgm:prSet/>
      <dgm:spPr/>
      <dgm:t>
        <a:bodyPr/>
        <a:lstStyle/>
        <a:p>
          <a:endParaRPr lang="en-US"/>
        </a:p>
      </dgm:t>
    </dgm:pt>
    <dgm:pt modelId="{24A90540-D984-4E8A-B1EE-7BB5563B83A9}" type="sibTrans" cxnId="{2DF4E201-0020-4E48-B3EF-EAF48CEC837D}">
      <dgm:prSet/>
      <dgm:spPr/>
      <dgm:t>
        <a:bodyPr/>
        <a:lstStyle/>
        <a:p>
          <a:endParaRPr lang="en-US"/>
        </a:p>
      </dgm:t>
    </dgm:pt>
    <dgm:pt modelId="{4861E25C-F159-485F-8CE1-938509D3C8BC}">
      <dgm:prSet/>
      <dgm:spPr/>
      <dgm:t>
        <a:bodyPr/>
        <a:lstStyle/>
        <a:p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Prosedur</a:t>
          </a:r>
          <a:r>
            <a:rPr lang="en-US" dirty="0"/>
            <a:t> Manual</a:t>
          </a:r>
        </a:p>
      </dgm:t>
    </dgm:pt>
    <dgm:pt modelId="{6C56F02B-A6ED-434B-8DF5-2B13964051C1}" type="parTrans" cxnId="{FF73E824-508E-4E9D-B724-89BDBC60ADB8}">
      <dgm:prSet/>
      <dgm:spPr/>
      <dgm:t>
        <a:bodyPr/>
        <a:lstStyle/>
        <a:p>
          <a:endParaRPr lang="en-US"/>
        </a:p>
      </dgm:t>
    </dgm:pt>
    <dgm:pt modelId="{6FA61C75-8427-41F5-BBFE-8E31E0930691}" type="sibTrans" cxnId="{FF73E824-508E-4E9D-B724-89BDBC60ADB8}">
      <dgm:prSet/>
      <dgm:spPr/>
      <dgm:t>
        <a:bodyPr/>
        <a:lstStyle/>
        <a:p>
          <a:endParaRPr lang="en-US"/>
        </a:p>
      </dgm:t>
    </dgm:pt>
    <dgm:pt modelId="{D433EB52-D8B5-4334-8D03-E5E86CCC10C3}">
      <dgm:prSet/>
      <dgm:spPr/>
      <dgm:t>
        <a:bodyPr/>
        <a:lstStyle/>
        <a:p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Aliran</a:t>
          </a:r>
          <a:r>
            <a:rPr lang="en-US" dirty="0"/>
            <a:t> </a:t>
          </a:r>
          <a:r>
            <a:rPr lang="en-US" dirty="0" err="1"/>
            <a:t>Dokumen</a:t>
          </a:r>
          <a:r>
            <a:rPr lang="en-US" dirty="0"/>
            <a:t> Manual</a:t>
          </a:r>
        </a:p>
      </dgm:t>
    </dgm:pt>
    <dgm:pt modelId="{78325AD0-8B81-4E79-9715-56BAEDF99AD1}" type="parTrans" cxnId="{32FAA80D-1B0A-48BE-8D93-9A0EB8FF53B7}">
      <dgm:prSet/>
      <dgm:spPr/>
      <dgm:t>
        <a:bodyPr/>
        <a:lstStyle/>
        <a:p>
          <a:endParaRPr lang="en-US"/>
        </a:p>
      </dgm:t>
    </dgm:pt>
    <dgm:pt modelId="{EB6720BB-8FF3-4E6F-BB4D-F7ED06119D00}" type="sibTrans" cxnId="{32FAA80D-1B0A-48BE-8D93-9A0EB8FF53B7}">
      <dgm:prSet/>
      <dgm:spPr/>
      <dgm:t>
        <a:bodyPr/>
        <a:lstStyle/>
        <a:p>
          <a:endParaRPr lang="en-US"/>
        </a:p>
      </dgm:t>
    </dgm:pt>
    <dgm:pt modelId="{D88EB553-8E46-4D39-B425-2283FA11BE46}">
      <dgm:prSet/>
      <dgm:spPr/>
      <dgm:t>
        <a:bodyPr/>
        <a:lstStyle/>
        <a:p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Aturan</a:t>
          </a:r>
          <a:r>
            <a:rPr lang="en-US" dirty="0"/>
            <a:t> </a:t>
          </a:r>
          <a:r>
            <a:rPr lang="en-US" dirty="0" err="1"/>
            <a:t>Bisnis</a:t>
          </a:r>
          <a:endParaRPr lang="en-US" dirty="0"/>
        </a:p>
      </dgm:t>
    </dgm:pt>
    <dgm:pt modelId="{CEB92F53-7AF8-4681-906F-28DFAC9D0335}" type="parTrans" cxnId="{CA0C6F00-FB6F-460D-BDAC-1CBCEF7AAA67}">
      <dgm:prSet/>
      <dgm:spPr/>
      <dgm:t>
        <a:bodyPr/>
        <a:lstStyle/>
        <a:p>
          <a:endParaRPr lang="en-US"/>
        </a:p>
      </dgm:t>
    </dgm:pt>
    <dgm:pt modelId="{F86007E8-DDB8-48ED-85C8-83489A1F70C8}" type="sibTrans" cxnId="{CA0C6F00-FB6F-460D-BDAC-1CBCEF7AAA67}">
      <dgm:prSet/>
      <dgm:spPr/>
      <dgm:t>
        <a:bodyPr/>
        <a:lstStyle/>
        <a:p>
          <a:endParaRPr lang="en-US"/>
        </a:p>
      </dgm:t>
    </dgm:pt>
    <dgm:pt modelId="{31D6A4C6-B79F-4965-9D82-38653FBA4860}" type="pres">
      <dgm:prSet presAssocID="{1C16F341-B9CA-4929-A07A-57A6D49CF635}" presName="linear" presStyleCnt="0">
        <dgm:presLayoutVars>
          <dgm:animLvl val="lvl"/>
          <dgm:resizeHandles val="exact"/>
        </dgm:presLayoutVars>
      </dgm:prSet>
      <dgm:spPr/>
    </dgm:pt>
    <dgm:pt modelId="{937DD416-F00C-4ABF-B8AE-B8DF0ED464CF}" type="pres">
      <dgm:prSet presAssocID="{7131ED0C-EEE0-4F73-BBB1-999577A3BE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B2DCAA-F72B-4C5E-8257-DEEC832EA7B4}" type="pres">
      <dgm:prSet presAssocID="{24A90540-D984-4E8A-B1EE-7BB5563B83A9}" presName="spacer" presStyleCnt="0"/>
      <dgm:spPr/>
    </dgm:pt>
    <dgm:pt modelId="{86F35C24-776D-4FBB-B274-7D739B78A635}" type="pres">
      <dgm:prSet presAssocID="{4861E25C-F159-485F-8CE1-938509D3C8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795104-DEA5-40BE-838F-AA4413D464C2}" type="pres">
      <dgm:prSet presAssocID="{6FA61C75-8427-41F5-BBFE-8E31E0930691}" presName="spacer" presStyleCnt="0"/>
      <dgm:spPr/>
    </dgm:pt>
    <dgm:pt modelId="{058E9CE1-CCA0-4449-A86D-6350430F172F}" type="pres">
      <dgm:prSet presAssocID="{D433EB52-D8B5-4334-8D03-E5E86CCC10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804144-B361-4FEE-AF88-3DFF841928C3}" type="pres">
      <dgm:prSet presAssocID="{EB6720BB-8FF3-4E6F-BB4D-F7ED06119D00}" presName="spacer" presStyleCnt="0"/>
      <dgm:spPr/>
    </dgm:pt>
    <dgm:pt modelId="{7A712B90-CCF6-4EF7-AC98-1B9BC00EBE1F}" type="pres">
      <dgm:prSet presAssocID="{D88EB553-8E46-4D39-B425-2283FA11BE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A0C6F00-FB6F-460D-BDAC-1CBCEF7AAA67}" srcId="{1C16F341-B9CA-4929-A07A-57A6D49CF635}" destId="{D88EB553-8E46-4D39-B425-2283FA11BE46}" srcOrd="3" destOrd="0" parTransId="{CEB92F53-7AF8-4681-906F-28DFAC9D0335}" sibTransId="{F86007E8-DDB8-48ED-85C8-83489A1F70C8}"/>
    <dgm:cxn modelId="{2DF4E201-0020-4E48-B3EF-EAF48CEC837D}" srcId="{1C16F341-B9CA-4929-A07A-57A6D49CF635}" destId="{7131ED0C-EEE0-4F73-BBB1-999577A3BE46}" srcOrd="0" destOrd="0" parTransId="{CFAC60FD-AEBA-4AE7-8E84-B5B7D39544F2}" sibTransId="{24A90540-D984-4E8A-B1EE-7BB5563B83A9}"/>
    <dgm:cxn modelId="{32FAA80D-1B0A-48BE-8D93-9A0EB8FF53B7}" srcId="{1C16F341-B9CA-4929-A07A-57A6D49CF635}" destId="{D433EB52-D8B5-4334-8D03-E5E86CCC10C3}" srcOrd="2" destOrd="0" parTransId="{78325AD0-8B81-4E79-9715-56BAEDF99AD1}" sibTransId="{EB6720BB-8FF3-4E6F-BB4D-F7ED06119D00}"/>
    <dgm:cxn modelId="{FF73E824-508E-4E9D-B724-89BDBC60ADB8}" srcId="{1C16F341-B9CA-4929-A07A-57A6D49CF635}" destId="{4861E25C-F159-485F-8CE1-938509D3C8BC}" srcOrd="1" destOrd="0" parTransId="{6C56F02B-A6ED-434B-8DF5-2B13964051C1}" sibTransId="{6FA61C75-8427-41F5-BBFE-8E31E0930691}"/>
    <dgm:cxn modelId="{93AB2A3C-0691-4280-810B-E16B252B3F45}" type="presOf" srcId="{D433EB52-D8B5-4334-8D03-E5E86CCC10C3}" destId="{058E9CE1-CCA0-4449-A86D-6350430F172F}" srcOrd="0" destOrd="0" presId="urn:microsoft.com/office/officeart/2005/8/layout/vList2"/>
    <dgm:cxn modelId="{4F0E9BB1-AE54-47A5-9446-78C72BCD2339}" type="presOf" srcId="{4861E25C-F159-485F-8CE1-938509D3C8BC}" destId="{86F35C24-776D-4FBB-B274-7D739B78A635}" srcOrd="0" destOrd="0" presId="urn:microsoft.com/office/officeart/2005/8/layout/vList2"/>
    <dgm:cxn modelId="{568CB6B9-27CD-45B8-A912-27AEE7136BC9}" type="presOf" srcId="{1C16F341-B9CA-4929-A07A-57A6D49CF635}" destId="{31D6A4C6-B79F-4965-9D82-38653FBA4860}" srcOrd="0" destOrd="0" presId="urn:microsoft.com/office/officeart/2005/8/layout/vList2"/>
    <dgm:cxn modelId="{430688E4-2A00-4D51-A7C9-B8BC87B3A968}" type="presOf" srcId="{7131ED0C-EEE0-4F73-BBB1-999577A3BE46}" destId="{937DD416-F00C-4ABF-B8AE-B8DF0ED464CF}" srcOrd="0" destOrd="0" presId="urn:microsoft.com/office/officeart/2005/8/layout/vList2"/>
    <dgm:cxn modelId="{CEDD60FE-547F-443B-9EEB-98071965583E}" type="presOf" srcId="{D88EB553-8E46-4D39-B425-2283FA11BE46}" destId="{7A712B90-CCF6-4EF7-AC98-1B9BC00EBE1F}" srcOrd="0" destOrd="0" presId="urn:microsoft.com/office/officeart/2005/8/layout/vList2"/>
    <dgm:cxn modelId="{AE7BE147-7A40-427D-A191-66DC52C08DCF}" type="presParOf" srcId="{31D6A4C6-B79F-4965-9D82-38653FBA4860}" destId="{937DD416-F00C-4ABF-B8AE-B8DF0ED464CF}" srcOrd="0" destOrd="0" presId="urn:microsoft.com/office/officeart/2005/8/layout/vList2"/>
    <dgm:cxn modelId="{7F25C2B5-B897-4984-9EEA-8CA1E89B84CE}" type="presParOf" srcId="{31D6A4C6-B79F-4965-9D82-38653FBA4860}" destId="{A1B2DCAA-F72B-4C5E-8257-DEEC832EA7B4}" srcOrd="1" destOrd="0" presId="urn:microsoft.com/office/officeart/2005/8/layout/vList2"/>
    <dgm:cxn modelId="{CC7931B8-E8E0-4708-AFAE-C19D4E90A5D6}" type="presParOf" srcId="{31D6A4C6-B79F-4965-9D82-38653FBA4860}" destId="{86F35C24-776D-4FBB-B274-7D739B78A635}" srcOrd="2" destOrd="0" presId="urn:microsoft.com/office/officeart/2005/8/layout/vList2"/>
    <dgm:cxn modelId="{825CA5BB-5A4C-4D0C-B5D8-3E5556440202}" type="presParOf" srcId="{31D6A4C6-B79F-4965-9D82-38653FBA4860}" destId="{EE795104-DEA5-40BE-838F-AA4413D464C2}" srcOrd="3" destOrd="0" presId="urn:microsoft.com/office/officeart/2005/8/layout/vList2"/>
    <dgm:cxn modelId="{980447A2-4A38-421B-A60C-EE3C104BCDD9}" type="presParOf" srcId="{31D6A4C6-B79F-4965-9D82-38653FBA4860}" destId="{058E9CE1-CCA0-4449-A86D-6350430F172F}" srcOrd="4" destOrd="0" presId="urn:microsoft.com/office/officeart/2005/8/layout/vList2"/>
    <dgm:cxn modelId="{47E8E2FC-5352-4B7F-AAA2-67027B7082BD}" type="presParOf" srcId="{31D6A4C6-B79F-4965-9D82-38653FBA4860}" destId="{3A804144-B361-4FEE-AF88-3DFF841928C3}" srcOrd="5" destOrd="0" presId="urn:microsoft.com/office/officeart/2005/8/layout/vList2"/>
    <dgm:cxn modelId="{6B692669-8B36-4E41-9638-4CA7B7ECEB0F}" type="presParOf" srcId="{31D6A4C6-B79F-4965-9D82-38653FBA4860}" destId="{7A712B90-CCF6-4EF7-AC98-1B9BC00EBE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C4329-5CE9-4B91-8961-16C13EBFAA49}">
      <dsp:nvSpPr>
        <dsp:cNvPr id="0" name=""/>
        <dsp:cNvSpPr/>
      </dsp:nvSpPr>
      <dsp:spPr>
        <a:xfrm>
          <a:off x="0" y="492340"/>
          <a:ext cx="10644561" cy="806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A7BD-92A2-4BFE-AEB8-AB3D220F3B68}">
      <dsp:nvSpPr>
        <dsp:cNvPr id="0" name=""/>
        <dsp:cNvSpPr/>
      </dsp:nvSpPr>
      <dsp:spPr>
        <a:xfrm>
          <a:off x="532228" y="20020"/>
          <a:ext cx="7451192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637" tIns="0" rIns="28163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Pendekatan</a:t>
          </a:r>
          <a:r>
            <a:rPr lang="en-US" sz="3200" kern="1200" dirty="0"/>
            <a:t> </a:t>
          </a:r>
          <a:r>
            <a:rPr lang="en-US" sz="3200" kern="1200" dirty="0" err="1"/>
            <a:t>Terstruktur</a:t>
          </a:r>
          <a:endParaRPr lang="en-US" sz="3200" kern="1200" dirty="0"/>
        </a:p>
      </dsp:txBody>
      <dsp:txXfrm>
        <a:off x="578342" y="66134"/>
        <a:ext cx="7358964" cy="852412"/>
      </dsp:txXfrm>
    </dsp:sp>
    <dsp:sp modelId="{320FB140-FED3-4D3C-BDBB-965E06BF5BBF}">
      <dsp:nvSpPr>
        <dsp:cNvPr id="0" name=""/>
        <dsp:cNvSpPr/>
      </dsp:nvSpPr>
      <dsp:spPr>
        <a:xfrm>
          <a:off x="0" y="1943860"/>
          <a:ext cx="10644561" cy="806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9CA27-FAD9-4421-AF23-FF15D88991AE}">
      <dsp:nvSpPr>
        <dsp:cNvPr id="0" name=""/>
        <dsp:cNvSpPr/>
      </dsp:nvSpPr>
      <dsp:spPr>
        <a:xfrm>
          <a:off x="532228" y="1471540"/>
          <a:ext cx="7451192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637" tIns="0" rIns="28163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Pendekatan</a:t>
          </a:r>
          <a:r>
            <a:rPr lang="en-US" sz="3200" kern="1200" dirty="0"/>
            <a:t> </a:t>
          </a:r>
          <a:r>
            <a:rPr lang="en-US" sz="3200" kern="1200" dirty="0" err="1"/>
            <a:t>Objek</a:t>
          </a:r>
          <a:r>
            <a:rPr lang="en-US" sz="3200" kern="1200" dirty="0"/>
            <a:t> Oriented</a:t>
          </a:r>
        </a:p>
      </dsp:txBody>
      <dsp:txXfrm>
        <a:off x="578342" y="1517654"/>
        <a:ext cx="7358964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DD416-F00C-4ABF-B8AE-B8DF0ED464CF}">
      <dsp:nvSpPr>
        <dsp:cNvPr id="0" name=""/>
        <dsp:cNvSpPr/>
      </dsp:nvSpPr>
      <dsp:spPr>
        <a:xfrm>
          <a:off x="0" y="267818"/>
          <a:ext cx="4718050" cy="6352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Analisis</a:t>
          </a:r>
          <a:r>
            <a:rPr lang="en-US" sz="2700" kern="1200" dirty="0"/>
            <a:t> </a:t>
          </a:r>
          <a:r>
            <a:rPr lang="en-US" sz="2700" kern="1200" dirty="0" err="1"/>
            <a:t>Masalah</a:t>
          </a:r>
          <a:endParaRPr lang="en-US" sz="2700" kern="1200" dirty="0"/>
        </a:p>
      </dsp:txBody>
      <dsp:txXfrm>
        <a:off x="31011" y="298829"/>
        <a:ext cx="4656028" cy="573233"/>
      </dsp:txXfrm>
    </dsp:sp>
    <dsp:sp modelId="{86F35C24-776D-4FBB-B274-7D739B78A635}">
      <dsp:nvSpPr>
        <dsp:cNvPr id="0" name=""/>
        <dsp:cNvSpPr/>
      </dsp:nvSpPr>
      <dsp:spPr>
        <a:xfrm>
          <a:off x="0" y="980833"/>
          <a:ext cx="4718050" cy="6352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Analisis</a:t>
          </a:r>
          <a:r>
            <a:rPr lang="en-US" sz="2700" kern="1200" dirty="0"/>
            <a:t> </a:t>
          </a:r>
          <a:r>
            <a:rPr lang="en-US" sz="2700" kern="1200" dirty="0" err="1"/>
            <a:t>Prosedur</a:t>
          </a:r>
          <a:r>
            <a:rPr lang="en-US" sz="2700" kern="1200" dirty="0"/>
            <a:t> Manual</a:t>
          </a:r>
        </a:p>
      </dsp:txBody>
      <dsp:txXfrm>
        <a:off x="31011" y="1011844"/>
        <a:ext cx="4656028" cy="573233"/>
      </dsp:txXfrm>
    </dsp:sp>
    <dsp:sp modelId="{058E9CE1-CCA0-4449-A86D-6350430F172F}">
      <dsp:nvSpPr>
        <dsp:cNvPr id="0" name=""/>
        <dsp:cNvSpPr/>
      </dsp:nvSpPr>
      <dsp:spPr>
        <a:xfrm>
          <a:off x="0" y="1693848"/>
          <a:ext cx="4718050" cy="635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Analisis</a:t>
          </a:r>
          <a:r>
            <a:rPr lang="en-US" sz="2700" kern="1200" dirty="0"/>
            <a:t> </a:t>
          </a:r>
          <a:r>
            <a:rPr lang="en-US" sz="2700" kern="1200" dirty="0" err="1"/>
            <a:t>Aliran</a:t>
          </a:r>
          <a:r>
            <a:rPr lang="en-US" sz="2700" kern="1200" dirty="0"/>
            <a:t> </a:t>
          </a:r>
          <a:r>
            <a:rPr lang="en-US" sz="2700" kern="1200" dirty="0" err="1"/>
            <a:t>Dokumen</a:t>
          </a:r>
          <a:r>
            <a:rPr lang="en-US" sz="2700" kern="1200" dirty="0"/>
            <a:t> Manual</a:t>
          </a:r>
        </a:p>
      </dsp:txBody>
      <dsp:txXfrm>
        <a:off x="31011" y="1724859"/>
        <a:ext cx="4656028" cy="573233"/>
      </dsp:txXfrm>
    </dsp:sp>
    <dsp:sp modelId="{7A712B90-CCF6-4EF7-AC98-1B9BC00EBE1F}">
      <dsp:nvSpPr>
        <dsp:cNvPr id="0" name=""/>
        <dsp:cNvSpPr/>
      </dsp:nvSpPr>
      <dsp:spPr>
        <a:xfrm>
          <a:off x="0" y="2406863"/>
          <a:ext cx="4718050" cy="6352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Analisis</a:t>
          </a:r>
          <a:r>
            <a:rPr lang="en-US" sz="2700" kern="1200" dirty="0"/>
            <a:t> </a:t>
          </a:r>
          <a:r>
            <a:rPr lang="en-US" sz="2700" kern="1200" dirty="0" err="1"/>
            <a:t>Aturan</a:t>
          </a:r>
          <a:r>
            <a:rPr lang="en-US" sz="2700" kern="1200" dirty="0"/>
            <a:t> </a:t>
          </a:r>
          <a:r>
            <a:rPr lang="en-US" sz="2700" kern="1200" dirty="0" err="1"/>
            <a:t>Bisnis</a:t>
          </a:r>
          <a:endParaRPr lang="en-US" sz="2700" kern="1200" dirty="0"/>
        </a:p>
      </dsp:txBody>
      <dsp:txXfrm>
        <a:off x="31011" y="2437874"/>
        <a:ext cx="4656028" cy="573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21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4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2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37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8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87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39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26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7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29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6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1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1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2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3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4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9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24185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“</a:t>
            </a:r>
            <a:r>
              <a:rPr lang="en-US" sz="3600" dirty="0" err="1"/>
              <a:t>Mengumpulkan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memilah-milah</a:t>
            </a:r>
            <a:r>
              <a:rPr lang="en-US" sz="3600" dirty="0"/>
              <a:t> </a:t>
            </a:r>
            <a:r>
              <a:rPr lang="en-US" sz="3600" dirty="0" err="1"/>
              <a:t>masalah-masalah</a:t>
            </a:r>
            <a:r>
              <a:rPr lang="en-US" sz="3600" dirty="0"/>
              <a:t> yang </a:t>
            </a:r>
            <a:r>
              <a:rPr lang="en-US" sz="3600" dirty="0" err="1"/>
              <a:t>merupakan</a:t>
            </a:r>
            <a:r>
              <a:rPr lang="en-US" sz="3600" dirty="0"/>
              <a:t> inti </a:t>
            </a:r>
            <a:r>
              <a:rPr lang="en-US" sz="3600" dirty="0" err="1"/>
              <a:t>dari</a:t>
            </a:r>
            <a:r>
              <a:rPr lang="en-US" sz="3600" dirty="0"/>
              <a:t> ide </a:t>
            </a:r>
            <a:r>
              <a:rPr lang="en-US" sz="3600" dirty="0" err="1"/>
              <a:t>pembangunan</a:t>
            </a:r>
            <a:r>
              <a:rPr lang="en-US" sz="3600" dirty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r>
              <a:rPr lang="en-US" sz="36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52848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“</a:t>
            </a:r>
            <a:r>
              <a:rPr lang="en-US" sz="3200" dirty="0" err="1"/>
              <a:t>Menuliskan</a:t>
            </a:r>
            <a:r>
              <a:rPr lang="en-US" sz="3200" dirty="0"/>
              <a:t> scenario </a:t>
            </a:r>
            <a:r>
              <a:rPr lang="en-US" sz="3200" dirty="0" err="1"/>
              <a:t>tentang</a:t>
            </a:r>
            <a:r>
              <a:rPr lang="en-US" sz="3200" dirty="0"/>
              <a:t> </a:t>
            </a:r>
            <a:r>
              <a:rPr lang="en-US" sz="3200" dirty="0" err="1"/>
              <a:t>prosedur-prosedur</a:t>
            </a:r>
            <a:r>
              <a:rPr lang="en-US" sz="3200" dirty="0"/>
              <a:t> yang </a:t>
            </a:r>
            <a:r>
              <a:rPr lang="en-US" sz="3200" dirty="0" err="1"/>
              <a:t>berlaku</a:t>
            </a:r>
            <a:r>
              <a:rPr lang="en-US" sz="3200" dirty="0"/>
              <a:t>.”</a:t>
            </a:r>
          </a:p>
          <a:p>
            <a:pPr marL="0" indent="0" algn="ctr">
              <a:buNone/>
            </a:pPr>
            <a:r>
              <a:rPr lang="en-US" sz="3200" dirty="0"/>
              <a:t>“ Manual </a:t>
            </a:r>
            <a:r>
              <a:rPr lang="en-US" sz="3200" dirty="0" err="1"/>
              <a:t>belum</a:t>
            </a:r>
            <a:r>
              <a:rPr lang="en-US" sz="3200" dirty="0"/>
              <a:t> </a:t>
            </a:r>
            <a:r>
              <a:rPr lang="en-US" sz="3200" dirty="0" err="1"/>
              <a:t>tentu</a:t>
            </a:r>
            <a:r>
              <a:rPr lang="en-US" sz="3200" dirty="0"/>
              <a:t> </a:t>
            </a:r>
            <a:r>
              <a:rPr lang="en-US" sz="3200" dirty="0" err="1"/>
              <a:t>prosedur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alat</a:t>
            </a:r>
            <a:r>
              <a:rPr lang="en-US" sz="3200" dirty="0"/>
              <a:t> bantu.”</a:t>
            </a:r>
          </a:p>
        </p:txBody>
      </p:sp>
    </p:spTree>
    <p:extLst>
      <p:ext uri="{BB962C8B-B14F-4D97-AF65-F5344CB8AC3E}">
        <p14:creationId xmlns:p14="http://schemas.microsoft.com/office/powerpoint/2010/main" val="346456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customer service.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customer service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KTP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diterimanya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customer service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ketidak</a:t>
            </a:r>
            <a:r>
              <a:rPr lang="en-US" dirty="0"/>
              <a:t> </a:t>
            </a:r>
            <a:r>
              <a:rPr lang="en-US" dirty="0" err="1"/>
              <a:t>lengkapan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customer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Microsoft Access. </a:t>
            </a:r>
            <a:r>
              <a:rPr lang="en-US" b="1" dirty="0"/>
              <a:t>[Dan </a:t>
            </a:r>
            <a:r>
              <a:rPr lang="en-US" b="1" dirty="0" err="1"/>
              <a:t>seterusnya</a:t>
            </a:r>
            <a:r>
              <a:rPr lang="en-US" b="1" dirty="0"/>
              <a:t>...]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7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224" y="1855695"/>
            <a:ext cx="9713258" cy="4571999"/>
          </a:xfrm>
        </p:spPr>
        <p:txBody>
          <a:bodyPr>
            <a:normAutofit fontScale="92500" lnSpcReduction="20000"/>
          </a:bodyPr>
          <a:lstStyle/>
          <a:p>
            <a:pPr marL="457200" indent="-457200" defTabSz="962025">
              <a:lnSpc>
                <a:spcPct val="150000"/>
              </a:lnSpc>
              <a:spcAft>
                <a:spcPts val="0"/>
              </a:spcAft>
              <a:buClrTx/>
              <a:buNone/>
              <a:defRPr/>
            </a:pPr>
            <a:r>
              <a:rPr lang="en-GB" b="1" dirty="0">
                <a:latin typeface="Cambria" pitchFamily="18" charset="0"/>
                <a:cs typeface="Calibri" pitchFamily="34" charset="0"/>
              </a:rPr>
              <a:t>PROSEDUR PENJUALAN BARANG</a:t>
            </a:r>
          </a:p>
          <a:p>
            <a:pPr marL="457200" indent="-457200" defTabSz="962025">
              <a:lnSpc>
                <a:spcPct val="150000"/>
              </a:lnSpc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GB" dirty="0" err="1">
                <a:latin typeface="Cambria" pitchFamily="18" charset="0"/>
                <a:cs typeface="Calibri" pitchFamily="34" charset="0"/>
              </a:rPr>
              <a:t>Pembeli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memilih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barang</a:t>
            </a:r>
            <a:r>
              <a:rPr lang="en-GB" dirty="0">
                <a:latin typeface="Cambria" pitchFamily="18" charset="0"/>
                <a:cs typeface="Calibri" pitchFamily="34" charset="0"/>
              </a:rPr>
              <a:t> yang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ada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di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counter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kemudian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menyerahkannya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ke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kasir</a:t>
            </a:r>
            <a:endParaRPr lang="en-GB" dirty="0">
              <a:latin typeface="Cambria" pitchFamily="18" charset="0"/>
              <a:cs typeface="Calibri" pitchFamily="34" charset="0"/>
            </a:endParaRPr>
          </a:p>
          <a:p>
            <a:pPr marL="457200" indent="-457200" defTabSz="962025">
              <a:lnSpc>
                <a:spcPct val="150000"/>
              </a:lnSpc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GB" dirty="0" err="1">
                <a:latin typeface="Cambria" pitchFamily="18" charset="0"/>
                <a:cs typeface="Calibri" pitchFamily="34" charset="0"/>
              </a:rPr>
              <a:t>Kasir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mencatat</a:t>
            </a:r>
            <a:r>
              <a:rPr lang="en-GB" dirty="0">
                <a:latin typeface="Cambria" pitchFamily="18" charset="0"/>
                <a:cs typeface="Calibri" pitchFamily="34" charset="0"/>
              </a:rPr>
              <a:t> data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penjualan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di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mesin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kasir</a:t>
            </a:r>
            <a:r>
              <a:rPr lang="en-GB" dirty="0">
                <a:latin typeface="Cambria" pitchFamily="18" charset="0"/>
                <a:cs typeface="Calibri" pitchFamily="34" charset="0"/>
              </a:rPr>
              <a:t>.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Mesin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kasir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akan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menampilkan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informasi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jumlah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pembayaran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kepada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kasir</a:t>
            </a:r>
            <a:endParaRPr lang="en-GB" dirty="0">
              <a:latin typeface="Cambria" pitchFamily="18" charset="0"/>
              <a:cs typeface="Calibri" pitchFamily="34" charset="0"/>
            </a:endParaRPr>
          </a:p>
          <a:p>
            <a:pPr marL="457200" indent="-457200" defTabSz="962025">
              <a:lnSpc>
                <a:spcPct val="150000"/>
              </a:lnSpc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GB" dirty="0" err="1">
                <a:latin typeface="Cambria" pitchFamily="18" charset="0"/>
                <a:cs typeface="Calibri" pitchFamily="34" charset="0"/>
              </a:rPr>
              <a:t>Kasir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memberitahukan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jumlah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pembayaran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kepada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pembeli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untuk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kemudian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pembeli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membayar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sesuai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dengan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jumlah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pembayaran</a:t>
            </a:r>
            <a:endParaRPr lang="en-GB" dirty="0">
              <a:latin typeface="Cambria" pitchFamily="18" charset="0"/>
              <a:cs typeface="Calibri" pitchFamily="34" charset="0"/>
            </a:endParaRPr>
          </a:p>
          <a:p>
            <a:pPr marL="457200" indent="-457200" defTabSz="962025">
              <a:lnSpc>
                <a:spcPct val="150000"/>
              </a:lnSpc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GB" dirty="0" err="1">
                <a:latin typeface="Cambria" pitchFamily="18" charset="0"/>
                <a:cs typeface="Calibri" pitchFamily="34" charset="0"/>
              </a:rPr>
              <a:t>Kasir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mencatat</a:t>
            </a:r>
            <a:r>
              <a:rPr lang="en-GB" dirty="0">
                <a:latin typeface="Cambria" pitchFamily="18" charset="0"/>
                <a:cs typeface="Calibri" pitchFamily="34" charset="0"/>
              </a:rPr>
              <a:t> data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pembayaran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di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mesin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kasir</a:t>
            </a:r>
            <a:r>
              <a:rPr lang="en-GB" dirty="0">
                <a:latin typeface="Cambria" pitchFamily="18" charset="0"/>
                <a:cs typeface="Calibri" pitchFamily="34" charset="0"/>
              </a:rPr>
              <a:t>.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Mesin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kasir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akan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mencetak</a:t>
            </a:r>
            <a:r>
              <a:rPr lang="en-GB" dirty="0">
                <a:latin typeface="Cambria" pitchFamily="18" charset="0"/>
                <a:cs typeface="Calibri" pitchFamily="34" charset="0"/>
              </a:rPr>
              <a:t> nota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penjualan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barang</a:t>
            </a:r>
            <a:r>
              <a:rPr lang="en-GB" dirty="0">
                <a:latin typeface="Cambria" pitchFamily="18" charset="0"/>
                <a:cs typeface="Calibri" pitchFamily="34" charset="0"/>
              </a:rPr>
              <a:t> yang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berisi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informasi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penjualan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barang</a:t>
            </a:r>
            <a:r>
              <a:rPr lang="en-GB" dirty="0">
                <a:latin typeface="Cambria" pitchFamily="18" charset="0"/>
                <a:cs typeface="Calibri" pitchFamily="34" charset="0"/>
              </a:rPr>
              <a:t>. </a:t>
            </a:r>
            <a:r>
              <a:rPr lang="en-GB" b="1" dirty="0">
                <a:latin typeface="Cambria" pitchFamily="18" charset="0"/>
                <a:cs typeface="Calibri" pitchFamily="34" charset="0"/>
              </a:rPr>
              <a:t>(DST…)</a:t>
            </a:r>
            <a:endParaRPr lang="en-GB" dirty="0">
              <a:latin typeface="Cambria" pitchFamily="18" charset="0"/>
              <a:cs typeface="Calibri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40224" y="838201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>
                <a:latin typeface="Cambria" pitchFamily="18" charset="0"/>
                <a:ea typeface="+mj-ea"/>
                <a:cs typeface="+mj-cs"/>
              </a:rPr>
              <a:t>CONTOH</a:t>
            </a:r>
          </a:p>
        </p:txBody>
      </p:sp>
    </p:spTree>
    <p:extLst>
      <p:ext uri="{BB962C8B-B14F-4D97-AF65-F5344CB8AC3E}">
        <p14:creationId xmlns:p14="http://schemas.microsoft.com/office/powerpoint/2010/main" val="213201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219200" y="948847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>
                <a:latin typeface="Cambria" pitchFamily="18" charset="0"/>
                <a:ea typeface="+mj-ea"/>
                <a:cs typeface="+mj-cs"/>
              </a:rPr>
              <a:t>CONTOH ILUSTRASI</a:t>
            </a:r>
          </a:p>
        </p:txBody>
      </p:sp>
      <p:sp>
        <p:nvSpPr>
          <p:cNvPr id="14" name="Arc 4"/>
          <p:cNvSpPr>
            <a:spLocks/>
          </p:cNvSpPr>
          <p:nvPr/>
        </p:nvSpPr>
        <p:spPr bwMode="auto">
          <a:xfrm>
            <a:off x="5943600" y="2574925"/>
            <a:ext cx="3048000" cy="2057400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0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693"/>
                  <a:pt x="9634" y="32"/>
                  <a:pt x="21541" y="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693"/>
                  <a:pt x="9634" y="32"/>
                  <a:pt x="21541" y="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029201" y="2644776"/>
            <a:ext cx="923925" cy="2208213"/>
            <a:chOff x="2448" y="1104"/>
            <a:chExt cx="582" cy="1391"/>
          </a:xfrm>
        </p:grpSpPr>
        <p:graphicFrame>
          <p:nvGraphicFramePr>
            <p:cNvPr id="16" name="Object 104"/>
            <p:cNvGraphicFramePr>
              <a:graphicFrameLocks noChangeAspect="1"/>
            </p:cNvGraphicFramePr>
            <p:nvPr/>
          </p:nvGraphicFramePr>
          <p:xfrm>
            <a:off x="2448" y="1104"/>
            <a:ext cx="582" cy="1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VISIO" r:id="rId3" imgW="464820" imgH="1112520" progId="Visio.Drawing.11">
                    <p:embed/>
                  </p:oleObj>
                </mc:Choice>
                <mc:Fallback>
                  <p:oleObj name="VISIO" r:id="rId3" imgW="464820" imgH="1112520" progId="Visio.Drawing.11">
                    <p:embed/>
                    <p:pic>
                      <p:nvPicPr>
                        <p:cNvPr id="16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104"/>
                          <a:ext cx="582" cy="139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496" y="2257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339966"/>
                  </a:solidFill>
                  <a:latin typeface="Arial Narrow" pitchFamily="34" charset="0"/>
                </a:rPr>
                <a:t>Kasir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667000" y="2646363"/>
            <a:ext cx="1143000" cy="2214562"/>
            <a:chOff x="960" y="1105"/>
            <a:chExt cx="720" cy="1395"/>
          </a:xfrm>
        </p:grpSpPr>
        <p:graphicFrame>
          <p:nvGraphicFramePr>
            <p:cNvPr id="19" name="Object 105"/>
            <p:cNvGraphicFramePr>
              <a:graphicFrameLocks noChangeAspect="1"/>
            </p:cNvGraphicFramePr>
            <p:nvPr/>
          </p:nvGraphicFramePr>
          <p:xfrm>
            <a:off x="1008" y="1105"/>
            <a:ext cx="582" cy="1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VISIO" r:id="rId5" imgW="464820" imgH="1112520" progId="Visio.Drawing.11">
                    <p:embed/>
                  </p:oleObj>
                </mc:Choice>
                <mc:Fallback>
                  <p:oleObj name="VISIO" r:id="rId5" imgW="464820" imgH="1112520" progId="Visio.Drawing.11">
                    <p:embed/>
                    <p:pic>
                      <p:nvPicPr>
                        <p:cNvPr id="19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105"/>
                          <a:ext cx="582" cy="139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960" y="2247"/>
              <a:ext cx="7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339966"/>
                  </a:solidFill>
                  <a:latin typeface="Arial Narrow" pitchFamily="34" charset="0"/>
                </a:rPr>
                <a:t>Pelanggan</a:t>
              </a:r>
            </a:p>
          </p:txBody>
        </p:sp>
      </p:grpSp>
      <p:graphicFrame>
        <p:nvGraphicFramePr>
          <p:cNvPr id="21" name="Object 106"/>
          <p:cNvGraphicFramePr>
            <a:graphicFrameLocks noChangeAspect="1"/>
          </p:cNvGraphicFramePr>
          <p:nvPr/>
        </p:nvGraphicFramePr>
        <p:xfrm>
          <a:off x="6953250" y="3055939"/>
          <a:ext cx="15811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6" imgW="1055587" imgH="848070" progId="Visio.Drawing.11">
                  <p:embed/>
                </p:oleObj>
              </mc:Choice>
              <mc:Fallback>
                <p:oleObj name="Visio" r:id="rId6" imgW="1055587" imgH="848070" progId="Visio.Drawing.11">
                  <p:embed/>
                  <p:pic>
                    <p:nvPicPr>
                      <p:cNvPr id="21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055939"/>
                        <a:ext cx="1581150" cy="1266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3868738" y="3330575"/>
            <a:ext cx="91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H="1">
            <a:off x="3868738" y="3787775"/>
            <a:ext cx="91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6108700" y="3299385"/>
            <a:ext cx="91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H="1">
            <a:off x="6108700" y="3787775"/>
            <a:ext cx="91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4038600" y="2941639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3366CC"/>
                </a:solidFill>
                <a:latin typeface="Trebuchet MS" pitchFamily="34" charset="0"/>
              </a:rPr>
              <a:t>1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2208213" y="5013326"/>
            <a:ext cx="27416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1.	Menyerahkan barang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6248400" y="2933701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3366CC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5257801" y="5013326"/>
            <a:ext cx="2741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2. Mencatat data penjualan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419600" y="2933701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3366CC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209801" y="5327651"/>
            <a:ext cx="2741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3.	Memberikan pembayaran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6629400" y="2933701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3366CC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5257801" y="5318126"/>
            <a:ext cx="2741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4. Mencatat data pembayaran</a:t>
            </a: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6477000" y="3924301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3366CC"/>
                </a:solidFill>
                <a:latin typeface="Trebuchet MS" pitchFamily="34" charset="0"/>
              </a:rPr>
              <a:t>5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257801" y="5622926"/>
            <a:ext cx="2741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5. Mencetak struk</a:t>
            </a:r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4191000" y="3940176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3366CC"/>
                </a:solidFill>
                <a:latin typeface="Trebuchet MS" pitchFamily="34" charset="0"/>
              </a:rPr>
              <a:t>6</a:t>
            </a: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2209801" y="5927726"/>
            <a:ext cx="2741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6.	Menerima struk, barang, dan kembalian</a:t>
            </a:r>
          </a:p>
        </p:txBody>
      </p:sp>
      <p:sp>
        <p:nvSpPr>
          <p:cNvPr id="38" name="AutoShape 28"/>
          <p:cNvSpPr>
            <a:spLocks noChangeArrowheads="1"/>
          </p:cNvSpPr>
          <p:nvPr/>
        </p:nvSpPr>
        <p:spPr bwMode="auto">
          <a:xfrm>
            <a:off x="7772400" y="1431925"/>
            <a:ext cx="2514600" cy="1066800"/>
          </a:xfrm>
          <a:prstGeom prst="wedgeRectCallout">
            <a:avLst>
              <a:gd name="adj1" fmla="val -47981"/>
              <a:gd name="adj2" fmla="val 104019"/>
            </a:avLst>
          </a:prstGeom>
          <a:solidFill>
            <a:srgbClr val="CCFF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14300" indent="-114300">
              <a:buClr>
                <a:srgbClr val="FF0066"/>
              </a:buClr>
              <a:buFontTx/>
              <a:buChar char="•"/>
            </a:pPr>
            <a:r>
              <a:rPr lang="en-US" sz="1400" dirty="0" err="1">
                <a:solidFill>
                  <a:srgbClr val="006600"/>
                </a:solidFill>
                <a:latin typeface="Trebuchet MS" pitchFamily="34" charset="0"/>
              </a:rPr>
              <a:t>Peruntukan</a:t>
            </a:r>
            <a:r>
              <a:rPr lang="en-US" sz="1400" dirty="0">
                <a:solidFill>
                  <a:srgbClr val="006600"/>
                </a:solidFill>
                <a:latin typeface="Trebuchet MS" pitchFamily="34" charset="0"/>
              </a:rPr>
              <a:t> PL: </a:t>
            </a:r>
            <a:r>
              <a:rPr lang="en-US" sz="1400" dirty="0" err="1">
                <a:solidFill>
                  <a:srgbClr val="006600"/>
                </a:solidFill>
                <a:latin typeface="Trebuchet MS" pitchFamily="34" charset="0"/>
              </a:rPr>
              <a:t>Kasir</a:t>
            </a:r>
            <a:endParaRPr lang="en-US" sz="1400" dirty="0">
              <a:solidFill>
                <a:srgbClr val="006600"/>
              </a:solidFill>
              <a:latin typeface="Trebuchet MS" pitchFamily="34" charset="0"/>
            </a:endParaRPr>
          </a:p>
          <a:p>
            <a:pPr marL="114300" indent="-114300">
              <a:spcBef>
                <a:spcPct val="20000"/>
              </a:spcBef>
              <a:buClr>
                <a:srgbClr val="FF0066"/>
              </a:buClr>
              <a:buFontTx/>
              <a:buChar char="•"/>
            </a:pPr>
            <a:r>
              <a:rPr lang="en-US" sz="1400" dirty="0" err="1">
                <a:solidFill>
                  <a:srgbClr val="006600"/>
                </a:solidFill>
                <a:latin typeface="Trebuchet MS" pitchFamily="34" charset="0"/>
              </a:rPr>
              <a:t>Manfaat</a:t>
            </a:r>
            <a:r>
              <a:rPr lang="en-US" sz="1400" dirty="0">
                <a:solidFill>
                  <a:srgbClr val="006600"/>
                </a:solidFill>
                <a:latin typeface="Trebuchet MS" pitchFamily="34" charset="0"/>
              </a:rPr>
              <a:t> PL</a:t>
            </a:r>
          </a:p>
          <a:p>
            <a:pPr marL="114300" indent="-114300">
              <a:buClr>
                <a:srgbClr val="FF0066"/>
              </a:buClr>
            </a:pPr>
            <a:r>
              <a:rPr lang="en-US" sz="1400" dirty="0">
                <a:solidFill>
                  <a:srgbClr val="006600"/>
                </a:solidFill>
                <a:latin typeface="Trebuchet MS" pitchFamily="34" charset="0"/>
              </a:rPr>
              <a:t>	</a:t>
            </a:r>
            <a:r>
              <a:rPr lang="en-US" sz="1400" dirty="0" err="1">
                <a:solidFill>
                  <a:srgbClr val="006600"/>
                </a:solidFill>
                <a:latin typeface="Trebuchet MS" pitchFamily="34" charset="0"/>
              </a:rPr>
              <a:t>Membantu</a:t>
            </a:r>
            <a:r>
              <a:rPr lang="en-US" sz="1400" dirty="0">
                <a:solidFill>
                  <a:srgbClr val="006600"/>
                </a:solidFill>
                <a:latin typeface="Trebuchet MS" pitchFamily="34" charset="0"/>
              </a:rPr>
              <a:t> </a:t>
            </a:r>
            <a:r>
              <a:rPr lang="en-US" sz="1400" dirty="0" err="1">
                <a:solidFill>
                  <a:srgbClr val="006600"/>
                </a:solidFill>
                <a:latin typeface="Trebuchet MS" pitchFamily="34" charset="0"/>
              </a:rPr>
              <a:t>kasir</a:t>
            </a:r>
            <a:r>
              <a:rPr lang="en-US" sz="1400" dirty="0">
                <a:solidFill>
                  <a:srgbClr val="006600"/>
                </a:solidFill>
                <a:latin typeface="Trebuchet MS" pitchFamily="34" charset="0"/>
              </a:rPr>
              <a:t> </a:t>
            </a:r>
            <a:r>
              <a:rPr lang="en-US" sz="1400" dirty="0" err="1">
                <a:solidFill>
                  <a:srgbClr val="006600"/>
                </a:solidFill>
                <a:latin typeface="Trebuchet MS" pitchFamily="34" charset="0"/>
              </a:rPr>
              <a:t>mengolah</a:t>
            </a:r>
            <a:r>
              <a:rPr lang="en-US" sz="1400" dirty="0">
                <a:solidFill>
                  <a:srgbClr val="006600"/>
                </a:solidFill>
                <a:latin typeface="Trebuchet MS" pitchFamily="34" charset="0"/>
              </a:rPr>
              <a:t> data </a:t>
            </a:r>
            <a:r>
              <a:rPr lang="en-US" sz="1400" dirty="0" err="1">
                <a:solidFill>
                  <a:srgbClr val="006600"/>
                </a:solidFill>
                <a:latin typeface="Trebuchet MS" pitchFamily="34" charset="0"/>
              </a:rPr>
              <a:t>transaksi</a:t>
            </a:r>
            <a:r>
              <a:rPr lang="en-US" sz="1400" dirty="0">
                <a:solidFill>
                  <a:srgbClr val="006600"/>
                </a:solidFill>
                <a:latin typeface="Trebuchet MS" pitchFamily="34" charset="0"/>
              </a:rPr>
              <a:t> </a:t>
            </a:r>
            <a:r>
              <a:rPr lang="en-US" sz="1400" dirty="0" err="1">
                <a:solidFill>
                  <a:srgbClr val="006600"/>
                </a:solidFill>
                <a:latin typeface="Trebuchet MS" pitchFamily="34" charset="0"/>
              </a:rPr>
              <a:t>penjualan</a:t>
            </a:r>
            <a:endParaRPr lang="en-US" sz="1400" dirty="0">
              <a:solidFill>
                <a:srgbClr val="006600"/>
              </a:solidFill>
              <a:latin typeface="Trebuchet MS" pitchFamily="34" charset="0"/>
            </a:endParaRPr>
          </a:p>
        </p:txBody>
      </p: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4953000" y="4784725"/>
            <a:ext cx="2819400" cy="1371600"/>
          </a:xfrm>
          <a:prstGeom prst="ellips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8077200" y="5089525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3366CC"/>
                </a:solidFill>
                <a:latin typeface="Trebuchet MS" pitchFamily="34" charset="0"/>
              </a:rPr>
              <a:t>proses penggunaan / interaksi PL dengan pemakai</a:t>
            </a:r>
          </a:p>
        </p:txBody>
      </p:sp>
    </p:spTree>
    <p:extLst>
      <p:ext uri="{BB962C8B-B14F-4D97-AF65-F5344CB8AC3E}">
        <p14:creationId xmlns:p14="http://schemas.microsoft.com/office/powerpoint/2010/main" val="23439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6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8000"/>
                            </p:stCondLst>
                            <p:childTnLst>
                              <p:par>
                                <p:cTn id="72" presetID="18" presetClass="entr" presetSubtype="1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1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2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22" grpId="0" animBg="1"/>
      <p:bldP spid="23" grpId="0" animBg="1"/>
      <p:bldP spid="24" grpId="0" animBg="1"/>
      <p:bldP spid="25" grpId="0" animBg="1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nimBg="1"/>
      <p:bldP spid="39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1"/>
            <a:ext cx="8229600" cy="4571999"/>
          </a:xfrm>
        </p:spPr>
        <p:txBody>
          <a:bodyPr>
            <a:normAutofit/>
          </a:bodyPr>
          <a:lstStyle/>
          <a:p>
            <a:pPr marL="457200" indent="-457200" algn="ctr" defTabSz="962025">
              <a:lnSpc>
                <a:spcPct val="150000"/>
              </a:lnSpc>
              <a:spcAft>
                <a:spcPts val="0"/>
              </a:spcAft>
              <a:buClrTx/>
              <a:buNone/>
              <a:defRPr/>
            </a:pPr>
            <a:r>
              <a:rPr lang="en-GB" dirty="0">
                <a:latin typeface="Cambria" pitchFamily="18" charset="0"/>
                <a:cs typeface="Calibri" pitchFamily="34" charset="0"/>
              </a:rPr>
              <a:t>“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Identifikasi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dan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pencatatan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terhadap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b="1" dirty="0" err="1">
                <a:latin typeface="Cambria" pitchFamily="18" charset="0"/>
                <a:cs typeface="Calibri" pitchFamily="34" charset="0"/>
              </a:rPr>
              <a:t>aturan-aturan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baik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b="1" dirty="0" err="1">
                <a:latin typeface="Cambria" pitchFamily="18" charset="0"/>
                <a:cs typeface="Calibri" pitchFamily="34" charset="0"/>
              </a:rPr>
              <a:t>tertulis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atau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b="1" dirty="0" err="1">
                <a:latin typeface="Cambria" pitchFamily="18" charset="0"/>
                <a:cs typeface="Calibri" pitchFamily="34" charset="0"/>
              </a:rPr>
              <a:t>lisan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yang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berlaku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di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b="1" dirty="0" err="1">
                <a:latin typeface="Cambria" pitchFamily="18" charset="0"/>
                <a:cs typeface="Calibri" pitchFamily="34" charset="0"/>
              </a:rPr>
              <a:t>lingkungan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b="1" dirty="0" err="1">
                <a:latin typeface="Cambria" pitchFamily="18" charset="0"/>
                <a:cs typeface="Calibri" pitchFamily="34" charset="0"/>
              </a:rPr>
              <a:t>sistem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dan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memberikan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pengaruh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terhadap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pembangunan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sistem</a:t>
            </a:r>
            <a:r>
              <a:rPr lang="en-GB" dirty="0">
                <a:latin typeface="Cambria" pitchFamily="18" charset="0"/>
                <a:cs typeface="Calibri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400" y="5334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>
                <a:latin typeface="Cambria" pitchFamily="18" charset="0"/>
                <a:ea typeface="+mj-ea"/>
                <a:cs typeface="+mj-cs"/>
              </a:rPr>
              <a:t>DEFINISI ANALISIS ATURAN BISNIS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1241712"/>
            <a:ext cx="8001000" cy="5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46" name="Picture 2" descr="http://t1.gstatic.com/images?q=tbn:ANd9GcRP9YVApQVa4jSquCvNchoS0hF40pWh81TH2B6MYQrM9GdugstS9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54" y="4113772"/>
            <a:ext cx="3554506" cy="23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7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436" y="2449247"/>
            <a:ext cx="9767046" cy="4571999"/>
          </a:xfrm>
        </p:spPr>
        <p:txBody>
          <a:bodyPr>
            <a:normAutofit/>
          </a:bodyPr>
          <a:lstStyle/>
          <a:p>
            <a:pPr marL="457200" indent="-457200" defTabSz="962025">
              <a:lnSpc>
                <a:spcPct val="150000"/>
              </a:lnSpc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GB" dirty="0" err="1">
                <a:latin typeface="Cambria" pitchFamily="18" charset="0"/>
                <a:cs typeface="Calibri" pitchFamily="34" charset="0"/>
              </a:rPr>
              <a:t>Denda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sebesar</a:t>
            </a:r>
            <a:r>
              <a:rPr lang="en-GB" dirty="0">
                <a:latin typeface="Cambria" pitchFamily="18" charset="0"/>
                <a:cs typeface="Calibri" pitchFamily="34" charset="0"/>
              </a:rPr>
              <a:t> 10%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dari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harga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buku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berlaku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perhari</a:t>
            </a:r>
            <a:endParaRPr lang="en-GB" dirty="0">
              <a:latin typeface="Cambria" pitchFamily="18" charset="0"/>
              <a:cs typeface="Calibri" pitchFamily="34" charset="0"/>
            </a:endParaRPr>
          </a:p>
          <a:p>
            <a:pPr marL="457200" indent="-457200" defTabSz="962025">
              <a:lnSpc>
                <a:spcPct val="150000"/>
              </a:lnSpc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GB" dirty="0" err="1">
                <a:latin typeface="Cambria" pitchFamily="18" charset="0"/>
                <a:cs typeface="Calibri" pitchFamily="34" charset="0"/>
              </a:rPr>
              <a:t>Pengembalian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barang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bisa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dilakukan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jika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barang</a:t>
            </a:r>
            <a:r>
              <a:rPr lang="en-GB" dirty="0">
                <a:latin typeface="Cambria" pitchFamily="18" charset="0"/>
                <a:cs typeface="Calibri" pitchFamily="34" charset="0"/>
              </a:rPr>
              <a:t> yang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diterima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cacat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ataupun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tidak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sesuai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dengan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pemesanan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,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maksimal</a:t>
            </a:r>
            <a:r>
              <a:rPr lang="en-GB" dirty="0">
                <a:latin typeface="Cambria" pitchFamily="18" charset="0"/>
                <a:cs typeface="Calibri" pitchFamily="34" charset="0"/>
              </a:rPr>
              <a:t> 1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minggu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dari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tanggal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pengiriman</a:t>
            </a:r>
            <a:endParaRPr lang="en-GB" dirty="0">
              <a:latin typeface="Cambria" pitchFamily="18" charset="0"/>
              <a:cs typeface="Calibri" pitchFamily="34" charset="0"/>
            </a:endParaRPr>
          </a:p>
          <a:p>
            <a:pPr marL="457200" indent="-457200" defTabSz="962025">
              <a:lnSpc>
                <a:spcPct val="150000"/>
              </a:lnSpc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GB" dirty="0" err="1">
                <a:latin typeface="Cambria" pitchFamily="18" charset="0"/>
                <a:cs typeface="Calibri" pitchFamily="34" charset="0"/>
              </a:rPr>
              <a:t>Cuti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tahunan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berlaku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jika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pegawai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sudah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bekerja</a:t>
            </a:r>
            <a:r>
              <a:rPr lang="en-GB" dirty="0">
                <a:latin typeface="Cambria" pitchFamily="18" charset="0"/>
                <a:cs typeface="Calibri" pitchFamily="34" charset="0"/>
              </a:rPr>
              <a:t> minimal 1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tahun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atau</a:t>
            </a:r>
            <a:r>
              <a:rPr lang="en-GB" dirty="0">
                <a:latin typeface="Cambria" pitchFamily="18" charset="0"/>
                <a:cs typeface="Calibri" pitchFamily="34" charset="0"/>
              </a:rPr>
              <a:t> </a:t>
            </a:r>
            <a:r>
              <a:rPr lang="en-GB" dirty="0" err="1">
                <a:latin typeface="Cambria" pitchFamily="18" charset="0"/>
                <a:cs typeface="Calibri" pitchFamily="34" charset="0"/>
              </a:rPr>
              <a:t>lebih</a:t>
            </a:r>
            <a:endParaRPr lang="en-GB" dirty="0">
              <a:latin typeface="Cambria" pitchFamily="18" charset="0"/>
              <a:cs typeface="Calibri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86436" y="101648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>
                <a:latin typeface="Cambria" pitchFamily="18" charset="0"/>
                <a:ea typeface="+mj-ea"/>
                <a:cs typeface="+mj-cs"/>
              </a:rPr>
              <a:t>CONTOH ATURAN BISNIS</a:t>
            </a:r>
          </a:p>
        </p:txBody>
      </p:sp>
    </p:spTree>
    <p:extLst>
      <p:ext uri="{BB962C8B-B14F-4D97-AF65-F5344CB8AC3E}">
        <p14:creationId xmlns:p14="http://schemas.microsoft.com/office/powerpoint/2010/main" val="28566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“</a:t>
            </a:r>
            <a:r>
              <a:rPr lang="en-US" sz="3600" dirty="0" err="1"/>
              <a:t>Pencatatan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pemodelan</a:t>
            </a:r>
            <a:r>
              <a:rPr lang="en-US" sz="3600" dirty="0"/>
              <a:t> </a:t>
            </a:r>
            <a:r>
              <a:rPr lang="en-US" sz="3600" dirty="0" err="1"/>
              <a:t>alur</a:t>
            </a:r>
            <a:r>
              <a:rPr lang="en-US" sz="3600" dirty="0"/>
              <a:t> </a:t>
            </a:r>
            <a:r>
              <a:rPr lang="en-US" sz="3600" dirty="0" err="1"/>
              <a:t>dokumen-dokumen</a:t>
            </a:r>
            <a:r>
              <a:rPr lang="en-US" sz="3600"/>
              <a:t> manual yang </a:t>
            </a:r>
            <a:r>
              <a:rPr lang="en-US" sz="3600" dirty="0" err="1"/>
              <a:t>digunakan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prosedur</a:t>
            </a:r>
            <a:r>
              <a:rPr lang="en-US" sz="3600" dirty="0"/>
              <a:t> manual. </a:t>
            </a:r>
            <a:r>
              <a:rPr lang="en-US" sz="3600" dirty="0" err="1"/>
              <a:t>Alat</a:t>
            </a:r>
            <a:r>
              <a:rPr lang="en-US" sz="3600" dirty="0"/>
              <a:t> bantu yang </a:t>
            </a:r>
            <a:r>
              <a:rPr lang="en-US" sz="3600" dirty="0" err="1"/>
              <a:t>bisa</a:t>
            </a:r>
            <a:r>
              <a:rPr lang="en-US" sz="3600" dirty="0"/>
              <a:t> </a:t>
            </a:r>
            <a:r>
              <a:rPr lang="en-US" sz="3600" dirty="0" err="1"/>
              <a:t>digunakan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flowmap</a:t>
            </a:r>
            <a:r>
              <a:rPr lang="en-US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742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17750" y="1881188"/>
            <a:ext cx="9874250" cy="4291012"/>
          </a:xfrm>
        </p:spPr>
        <p:txBody>
          <a:bodyPr>
            <a:normAutofit fontScale="92500"/>
          </a:bodyPr>
          <a:lstStyle/>
          <a:p>
            <a:pPr marL="582613" indent="-514350">
              <a:lnSpc>
                <a:spcPct val="200000"/>
              </a:lnSpc>
              <a:buClrTx/>
              <a:buFont typeface="Century Gothic" pitchFamily="34" charset="0"/>
              <a:buAutoNum type="arabicPeriod"/>
            </a:pPr>
            <a:r>
              <a:rPr lang="id-ID" dirty="0">
                <a:latin typeface="Cambria" pitchFamily="18" charset="0"/>
                <a:ea typeface="Calibri" pitchFamily="34" charset="0"/>
                <a:cs typeface="Calibri" pitchFamily="34" charset="0"/>
              </a:rPr>
              <a:t>Memodelkan aliran dokumen pada sistem yang sedang berjalan.</a:t>
            </a:r>
          </a:p>
          <a:p>
            <a:pPr marL="582613" indent="-514350">
              <a:lnSpc>
                <a:spcPct val="200000"/>
              </a:lnSpc>
              <a:buClrTx/>
              <a:buFont typeface="Century Gothic" pitchFamily="34" charset="0"/>
              <a:buAutoNum type="arabicPeriod"/>
            </a:pPr>
            <a:r>
              <a:rPr lang="id-ID" dirty="0">
                <a:latin typeface="Cambria" pitchFamily="18" charset="0"/>
                <a:ea typeface="Calibri" pitchFamily="34" charset="0"/>
                <a:cs typeface="Calibri" pitchFamily="34" charset="0"/>
              </a:rPr>
              <a:t>Bentuk dokumen bisa manual atau berupa file komputer.</a:t>
            </a:r>
          </a:p>
          <a:p>
            <a:pPr marL="582613" indent="-514350">
              <a:lnSpc>
                <a:spcPct val="200000"/>
              </a:lnSpc>
              <a:buClrTx/>
              <a:buFont typeface="Century Gothic" pitchFamily="34" charset="0"/>
              <a:buAutoNum type="arabicPeriod"/>
            </a:pPr>
            <a:r>
              <a:rPr lang="id-ID" dirty="0">
                <a:latin typeface="Cambria" pitchFamily="18" charset="0"/>
                <a:ea typeface="Calibri" pitchFamily="34" charset="0"/>
                <a:cs typeface="Calibri" pitchFamily="34" charset="0"/>
              </a:rPr>
              <a:t>Satu alur aliran dokumen terdiri dari input </a:t>
            </a:r>
            <a:r>
              <a:rPr lang="id-ID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 proses  output.</a:t>
            </a:r>
          </a:p>
          <a:p>
            <a:pPr marL="582613" indent="-514350">
              <a:lnSpc>
                <a:spcPct val="200000"/>
              </a:lnSpc>
              <a:buClrTx/>
              <a:buFont typeface="Century Gothic" pitchFamily="34" charset="0"/>
              <a:buAutoNum type="arabicPeriod"/>
            </a:pPr>
            <a:r>
              <a:rPr lang="id-ID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Apabila ada kondisi yang dikenakan alur pada poin 3 tetap diperhatikan.</a:t>
            </a:r>
          </a:p>
          <a:p>
            <a:pPr marL="582613" indent="-514350">
              <a:lnSpc>
                <a:spcPct val="200000"/>
              </a:lnSpc>
              <a:buClrTx/>
              <a:buFont typeface="Century Gothic" pitchFamily="34" charset="0"/>
              <a:buAutoNum type="arabicPeriod"/>
            </a:pPr>
            <a:r>
              <a:rPr lang="id-ID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Tidak boleh ada dokumen yang hilang dalam runtunan prosesnya.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05753" y="101648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>
                <a:latin typeface="Cambria" pitchFamily="18" charset="0"/>
                <a:ea typeface="+mj-ea"/>
                <a:cs typeface="+mj-cs"/>
              </a:rPr>
              <a:t>FLOWMAP – RULES OF THUMB</a:t>
            </a:r>
          </a:p>
        </p:txBody>
      </p:sp>
    </p:spTree>
    <p:extLst>
      <p:ext uri="{BB962C8B-B14F-4D97-AF65-F5344CB8AC3E}">
        <p14:creationId xmlns:p14="http://schemas.microsoft.com/office/powerpoint/2010/main" val="32765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272988" y="918789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>
                <a:latin typeface="Cambria" pitchFamily="18" charset="0"/>
                <a:ea typeface="+mj-ea"/>
                <a:cs typeface="+mj-cs"/>
              </a:rPr>
              <a:t>FLOWMAP – SIMBOL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160495" y="1860176"/>
          <a:ext cx="7632847" cy="446449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4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SIMBOL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NAMA SIMBOL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FUNGSI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Cambria" pitchFamily="18" charset="0"/>
                        </a:rPr>
                        <a:t>Dokumen Manual</a:t>
                      </a:r>
                      <a:endParaRPr lang="id-ID" sz="16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Menunjukkan dokumen sebagai masukan dan keluaran dalam proses manual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Cambria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Cambria" pitchFamily="18" charset="0"/>
                        </a:rPr>
                        <a:t> </a:t>
                      </a:r>
                      <a:endParaRPr lang="id-ID" sz="16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Cambria" pitchFamily="18" charset="0"/>
                        </a:rPr>
                        <a:t>Proses Manual</a:t>
                      </a:r>
                      <a:endParaRPr lang="id-ID" sz="16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Menunjukkan proses yang dilakukan tanpa bantuan komputer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Cambria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Cambria" pitchFamily="18" charset="0"/>
                        </a:rPr>
                        <a:t> </a:t>
                      </a:r>
                      <a:endParaRPr lang="id-ID" sz="16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Cambria" pitchFamily="18" charset="0"/>
                        </a:rPr>
                        <a:t>Kondisi</a:t>
                      </a:r>
                      <a:endParaRPr lang="id-ID" sz="16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Menunjukkan ada suatu kondisi yang harus diperiksa untuk melihat hasil keluaran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Cambria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Cambria" pitchFamily="18" charset="0"/>
                        </a:rPr>
                        <a:t> </a:t>
                      </a:r>
                      <a:endParaRPr lang="id-ID" sz="16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Cambria" pitchFamily="18" charset="0"/>
                        </a:rPr>
                        <a:t>Arsip</a:t>
                      </a:r>
                      <a:endParaRPr lang="id-ID" sz="16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Menggambarkan kumpulan dokumen-dokumen sejenis yang disimpan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842" name="Object 101"/>
          <p:cNvGraphicFramePr>
            <a:graphicFrameLocks noChangeAspect="1"/>
          </p:cNvGraphicFramePr>
          <p:nvPr>
            <p:extLst/>
          </p:nvPr>
        </p:nvGraphicFramePr>
        <p:xfrm>
          <a:off x="2998694" y="2393576"/>
          <a:ext cx="952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3" imgW="953161" imgH="593314" progId="Visio.Drawing.11">
                  <p:embed/>
                </p:oleObj>
              </mc:Choice>
              <mc:Fallback>
                <p:oleObj name="Visio" r:id="rId3" imgW="953161" imgH="593314" progId="Visio.Drawing.11">
                  <p:embed/>
                  <p:pic>
                    <p:nvPicPr>
                      <p:cNvPr id="35842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694" y="2393576"/>
                        <a:ext cx="9525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102"/>
          <p:cNvGraphicFramePr>
            <a:graphicFrameLocks noChangeAspect="1"/>
          </p:cNvGraphicFramePr>
          <p:nvPr>
            <p:extLst/>
          </p:nvPr>
        </p:nvGraphicFramePr>
        <p:xfrm>
          <a:off x="2998694" y="3460376"/>
          <a:ext cx="952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5" imgW="953161" imgH="593314" progId="Visio.Drawing.11">
                  <p:embed/>
                </p:oleObj>
              </mc:Choice>
              <mc:Fallback>
                <p:oleObj name="Visio" r:id="rId5" imgW="953161" imgH="593314" progId="Visio.Drawing.11">
                  <p:embed/>
                  <p:pic>
                    <p:nvPicPr>
                      <p:cNvPr id="35843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694" y="3460376"/>
                        <a:ext cx="9525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03"/>
          <p:cNvGraphicFramePr>
            <a:graphicFrameLocks noChangeAspect="1"/>
          </p:cNvGraphicFramePr>
          <p:nvPr>
            <p:extLst/>
          </p:nvPr>
        </p:nvGraphicFramePr>
        <p:xfrm>
          <a:off x="3027269" y="4409701"/>
          <a:ext cx="952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7" imgW="953161" imgH="593314" progId="Visio.Drawing.11">
                  <p:embed/>
                </p:oleObj>
              </mc:Choice>
              <mc:Fallback>
                <p:oleObj name="Visio" r:id="rId7" imgW="953161" imgH="593314" progId="Visio.Drawing.11">
                  <p:embed/>
                  <p:pic>
                    <p:nvPicPr>
                      <p:cNvPr id="35844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269" y="4409701"/>
                        <a:ext cx="9525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04"/>
          <p:cNvGraphicFramePr>
            <a:graphicFrameLocks noChangeAspect="1"/>
          </p:cNvGraphicFramePr>
          <p:nvPr>
            <p:extLst/>
          </p:nvPr>
        </p:nvGraphicFramePr>
        <p:xfrm>
          <a:off x="3170144" y="5489201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9" imgW="606287" imgH="606271" progId="Visio.Drawing.11">
                  <p:embed/>
                </p:oleObj>
              </mc:Choice>
              <mc:Fallback>
                <p:oleObj name="Visio" r:id="rId9" imgW="606287" imgH="606271" progId="Visio.Drawing.11">
                  <p:embed/>
                  <p:pic>
                    <p:nvPicPr>
                      <p:cNvPr id="35845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144" y="5489201"/>
                        <a:ext cx="609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33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r>
              <a:rPr lang="en-US" dirty="0" err="1"/>
              <a:t>Penjelasan</a:t>
            </a:r>
            <a:r>
              <a:rPr lang="en-US" dirty="0"/>
              <a:t> Tools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7746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232646" y="87644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>
                <a:latin typeface="Cambria" pitchFamily="18" charset="0"/>
                <a:ea typeface="+mj-ea"/>
                <a:cs typeface="+mj-cs"/>
              </a:rPr>
              <a:t>FLOWMAP – SIMBOL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246260" y="1864659"/>
          <a:ext cx="7632847" cy="446449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4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SIMBOL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NAMA SIMBOL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FUNGSI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Aliran Dokumen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Menunjukkan</a:t>
                      </a:r>
                      <a:r>
                        <a:rPr lang="id-ID" sz="1600" baseline="0" dirty="0">
                          <a:effectLst/>
                          <a:latin typeface="Cambria" pitchFamily="18" charset="0"/>
                        </a:rPr>
                        <a:t> aliran dokumen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Input</a:t>
                      </a:r>
                      <a:r>
                        <a:rPr lang="en-US" sz="1600" baseline="0" dirty="0"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 Data Manual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Menunjukkan data untuk</a:t>
                      </a:r>
                      <a:r>
                        <a:rPr lang="id-ID" sz="1600" baseline="0" dirty="0">
                          <a:effectLst/>
                          <a:latin typeface="Cambria" pitchFamily="18" charset="0"/>
                        </a:rPr>
                        <a:t> membentuk dokumen komputerisasi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Proses terkomputerisasi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Menggambarkan prose yang dilakukan dengan bantuan komputer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File/Database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mbria" pitchFamily="18" charset="0"/>
                        </a:rPr>
                        <a:t>Menggambarkan penyimpanan</a:t>
                      </a:r>
                      <a:r>
                        <a:rPr lang="id-ID" sz="1600" baseline="0" dirty="0">
                          <a:effectLst/>
                          <a:latin typeface="Cambria" pitchFamily="18" charset="0"/>
                        </a:rPr>
                        <a:t> jika menggunakan prose terkomputerisasi</a:t>
                      </a:r>
                      <a:endParaRPr lang="id-ID" sz="16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78059" y="2369484"/>
            <a:ext cx="16383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5248" y="4457047"/>
            <a:ext cx="923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5247" y="5536547"/>
            <a:ext cx="99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Flowchart: Manual Input 24"/>
          <p:cNvSpPr/>
          <p:nvPr/>
        </p:nvSpPr>
        <p:spPr>
          <a:xfrm>
            <a:off x="3021106" y="3464859"/>
            <a:ext cx="990600" cy="609600"/>
          </a:xfrm>
          <a:prstGeom prst="flowChartManualInpu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06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4059" y="1676399"/>
            <a:ext cx="10434917" cy="4563035"/>
          </a:xfrm>
        </p:spPr>
        <p:txBody>
          <a:bodyPr numCol="2">
            <a:normAutofit fontScale="40000" lnSpcReduction="20000"/>
          </a:bodyPr>
          <a:lstStyle/>
          <a:p>
            <a:pPr marL="582613" indent="-514350">
              <a:lnSpc>
                <a:spcPct val="170000"/>
              </a:lnSpc>
              <a:spcBef>
                <a:spcPts val="0"/>
              </a:spcBef>
              <a:buClrTx/>
              <a:buNone/>
            </a:pPr>
            <a:r>
              <a:rPr lang="en-US" b="1" dirty="0">
                <a:latin typeface="Cambria" pitchFamily="18" charset="0"/>
                <a:ea typeface="Calibri" pitchFamily="34" charset="0"/>
                <a:cs typeface="Calibri" pitchFamily="34" charset="0"/>
              </a:rPr>
              <a:t>PENJUALAN BARANG TUNAI TOKO “RATU ATUT DINASTY”</a:t>
            </a:r>
          </a:p>
          <a:p>
            <a:pPr marL="582613" indent="-514350">
              <a:lnSpc>
                <a:spcPct val="170000"/>
              </a:lnSpc>
              <a:spcBef>
                <a:spcPts val="0"/>
              </a:spcBef>
              <a:buClrTx/>
              <a:buFont typeface="Century Gothic" pitchFamily="34" charset="0"/>
              <a:buAutoNum type="arabicPeriod"/>
            </a:pP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Pembeli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masuk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toko</a:t>
            </a:r>
            <a:endParaRPr lang="en-US" sz="3400" dirty="0">
              <a:latin typeface="Cambria" pitchFamily="18" charset="0"/>
              <a:ea typeface="Calibri" pitchFamily="34" charset="0"/>
              <a:cs typeface="Calibri" pitchFamily="34" charset="0"/>
            </a:endParaRPr>
          </a:p>
          <a:p>
            <a:pPr marL="582613" indent="-514350">
              <a:lnSpc>
                <a:spcPct val="170000"/>
              </a:lnSpc>
              <a:spcBef>
                <a:spcPts val="0"/>
              </a:spcBef>
              <a:buClrTx/>
              <a:buFont typeface="Century Gothic" pitchFamily="34" charset="0"/>
              <a:buAutoNum type="arabicPeriod"/>
            </a:pP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Pembeli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memilih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barang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yang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akan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dibeli</a:t>
            </a:r>
            <a:endParaRPr lang="en-US" sz="3400" dirty="0">
              <a:latin typeface="Cambria" pitchFamily="18" charset="0"/>
              <a:ea typeface="Calibri" pitchFamily="34" charset="0"/>
              <a:cs typeface="Calibri" pitchFamily="34" charset="0"/>
            </a:endParaRPr>
          </a:p>
          <a:p>
            <a:pPr marL="582613" indent="-514350">
              <a:lnSpc>
                <a:spcPct val="170000"/>
              </a:lnSpc>
              <a:spcBef>
                <a:spcPts val="0"/>
              </a:spcBef>
              <a:buClrTx/>
              <a:buFont typeface="Century Gothic" pitchFamily="34" charset="0"/>
              <a:buAutoNum type="arabicPeriod"/>
            </a:pP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Pembeli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membawa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barang-barang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yang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dibeli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ke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bagian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kasir</a:t>
            </a:r>
            <a:r>
              <a:rPr lang="id-ID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582613" indent="-514350">
              <a:lnSpc>
                <a:spcPct val="170000"/>
              </a:lnSpc>
              <a:spcBef>
                <a:spcPts val="0"/>
              </a:spcBef>
              <a:buClrTx/>
              <a:buFont typeface="Century Gothic" pitchFamily="34" charset="0"/>
              <a:buAutoNum type="arabicPeriod"/>
            </a:pP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Petugas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kasir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menghitung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jumlah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barang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yang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dibeli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dan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membuat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bon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penjualan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sebagai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bukti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transaksi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penjualan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barang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untuk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pembeli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setelah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menyerahkan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</a:rPr>
              <a:t>pembayaran</a:t>
            </a:r>
            <a:r>
              <a:rPr lang="id-ID" sz="3400" dirty="0">
                <a:latin typeface="Cambria" pitchFamily="18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582613" indent="-514350">
              <a:lnSpc>
                <a:spcPct val="170000"/>
              </a:lnSpc>
              <a:spcBef>
                <a:spcPts val="0"/>
              </a:spcBef>
              <a:buClrTx/>
              <a:buFont typeface="Century Gothic" pitchFamily="34" charset="0"/>
              <a:buAutoNum type="arabicPeriod"/>
            </a:pP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Setelah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jam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kerja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selesai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,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petugas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kasir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menghitung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jumlah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uang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yang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diterima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dari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seluruh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transaksi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penjualan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barang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dan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membuat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laporan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penjualan</a:t>
            </a:r>
            <a:endParaRPr lang="id-ID" sz="3400" dirty="0">
              <a:latin typeface="Cambria" pitchFamily="18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marL="582613" indent="-514350">
              <a:lnSpc>
                <a:spcPct val="170000"/>
              </a:lnSpc>
              <a:spcBef>
                <a:spcPts val="0"/>
              </a:spcBef>
              <a:buClrTx/>
              <a:buFont typeface="Century Gothic" pitchFamily="34" charset="0"/>
              <a:buAutoNum type="arabicPeriod"/>
            </a:pP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Salinan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bon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dan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laporan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penjualan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diserahkan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ke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supervisor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administrasi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penjualan</a:t>
            </a:r>
            <a:r>
              <a:rPr lang="id-ID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.</a:t>
            </a:r>
            <a:endParaRPr lang="en-US" sz="3400" dirty="0">
              <a:latin typeface="Cambria" pitchFamily="18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marL="582613" indent="-514350">
              <a:lnSpc>
                <a:spcPct val="170000"/>
              </a:lnSpc>
              <a:spcBef>
                <a:spcPts val="0"/>
              </a:spcBef>
              <a:buClrTx/>
              <a:buFont typeface="Century Gothic" pitchFamily="34" charset="0"/>
              <a:buAutoNum type="arabicPeriod"/>
            </a:pP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Supervisor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administrasi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penjualan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memeriksa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apakah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jumlah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uang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yang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diterima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sesuai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dengan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laporan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penjualan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dan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bon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penjualannya</a:t>
            </a:r>
            <a:endParaRPr lang="id-ID" sz="3400" dirty="0">
              <a:latin typeface="Cambria" pitchFamily="18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marL="582613" indent="-514350">
              <a:lnSpc>
                <a:spcPct val="170000"/>
              </a:lnSpc>
              <a:spcBef>
                <a:spcPts val="0"/>
              </a:spcBef>
              <a:buClrTx/>
              <a:buFont typeface="Century Gothic" pitchFamily="34" charset="0"/>
              <a:buAutoNum type="arabicPeriod"/>
            </a:pP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Jika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sudah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sesuai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,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maka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supervisor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akan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memberi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paraf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dan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mengarsipkan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laporan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dan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bon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tersebut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.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Jika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tidak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sesuai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, supervisor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administrasi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penjualan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akan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mengkoreksinya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sebelum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memberi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paraf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dan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mengarsipkannya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.</a:t>
            </a:r>
          </a:p>
          <a:p>
            <a:pPr marL="582613" indent="-514350">
              <a:lnSpc>
                <a:spcPct val="170000"/>
              </a:lnSpc>
              <a:spcBef>
                <a:spcPts val="0"/>
              </a:spcBef>
              <a:buClrTx/>
              <a:buFont typeface="Century Gothic" pitchFamily="34" charset="0"/>
              <a:buAutoNum type="arabicPeriod"/>
            </a:pP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Laporan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penjualan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diarsipkan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oleh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supervisor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bagian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administrasi</a:t>
            </a:r>
            <a:r>
              <a:rPr lang="en-US" sz="3400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3400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penjualan</a:t>
            </a:r>
            <a:endParaRPr lang="id-ID" sz="3400" dirty="0">
              <a:latin typeface="Cambria" pitchFamily="18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01270" y="9144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>
                <a:latin typeface="Cambria" pitchFamily="18" charset="0"/>
                <a:ea typeface="+mj-ea"/>
                <a:cs typeface="+mj-cs"/>
              </a:rPr>
              <a:t>FLOWMAP – STUDI KASUS</a:t>
            </a:r>
          </a:p>
        </p:txBody>
      </p:sp>
    </p:spTree>
    <p:extLst>
      <p:ext uri="{BB962C8B-B14F-4D97-AF65-F5344CB8AC3E}">
        <p14:creationId xmlns:p14="http://schemas.microsoft.com/office/powerpoint/2010/main" val="37620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0275" y="1735138"/>
            <a:ext cx="9991725" cy="4572000"/>
          </a:xfrm>
        </p:spPr>
        <p:txBody>
          <a:bodyPr>
            <a:normAutofit fontScale="85000" lnSpcReduction="20000"/>
          </a:bodyPr>
          <a:lstStyle/>
          <a:p>
            <a:pPr marL="582613" indent="-514350">
              <a:lnSpc>
                <a:spcPct val="160000"/>
              </a:lnSpc>
              <a:spcBef>
                <a:spcPts val="0"/>
              </a:spcBef>
              <a:buClrTx/>
              <a:buNone/>
            </a:pPr>
            <a:r>
              <a:rPr lang="en-US" b="1" dirty="0">
                <a:latin typeface="Cambria" pitchFamily="18" charset="0"/>
                <a:ea typeface="Calibri" pitchFamily="34" charset="0"/>
                <a:cs typeface="Calibri" pitchFamily="34" charset="0"/>
              </a:rPr>
              <a:t>DAFTAR ENTITAS:</a:t>
            </a:r>
          </a:p>
          <a:p>
            <a:pPr marL="582613" indent="-514350">
              <a:lnSpc>
                <a:spcPct val="160000"/>
              </a:lnSpc>
              <a:spcBef>
                <a:spcPts val="0"/>
              </a:spcBef>
              <a:buClrTx/>
              <a:buFont typeface="Wingdings" pitchFamily="2" charset="2"/>
              <a:buChar char="v"/>
            </a:pPr>
            <a:r>
              <a:rPr lang="en-US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Pembeli</a:t>
            </a:r>
            <a:endParaRPr lang="en-US" dirty="0">
              <a:latin typeface="Cambria" pitchFamily="18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marL="582613" indent="-514350">
              <a:lnSpc>
                <a:spcPct val="160000"/>
              </a:lnSpc>
              <a:spcBef>
                <a:spcPts val="0"/>
              </a:spcBef>
              <a:buClrTx/>
              <a:buFont typeface="Wingdings" pitchFamily="2" charset="2"/>
              <a:buChar char="v"/>
            </a:pPr>
            <a:r>
              <a:rPr lang="en-US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Kasir</a:t>
            </a:r>
            <a:endParaRPr lang="en-US" dirty="0">
              <a:latin typeface="Cambria" pitchFamily="18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marL="582613" indent="-514350">
              <a:lnSpc>
                <a:spcPct val="160000"/>
              </a:lnSpc>
              <a:spcBef>
                <a:spcPts val="0"/>
              </a:spcBef>
              <a:buClrTx/>
              <a:buFont typeface="Wingdings" pitchFamily="2" charset="2"/>
              <a:buChar char="v"/>
            </a:pPr>
            <a:r>
              <a:rPr lang="en-US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Supervisor </a:t>
            </a:r>
            <a:r>
              <a:rPr lang="en-US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administrasi</a:t>
            </a:r>
            <a:r>
              <a:rPr lang="en-US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penjualan</a:t>
            </a:r>
            <a:endParaRPr lang="en-US" dirty="0">
              <a:latin typeface="Cambria" pitchFamily="18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marL="582613" indent="-514350">
              <a:lnSpc>
                <a:spcPct val="160000"/>
              </a:lnSpc>
              <a:spcBef>
                <a:spcPts val="0"/>
              </a:spcBef>
              <a:buClrTx/>
              <a:buNone/>
            </a:pPr>
            <a:r>
              <a:rPr lang="en-US" b="1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DOKUMEN:</a:t>
            </a:r>
          </a:p>
          <a:p>
            <a:pPr marL="582613" indent="-514350">
              <a:lnSpc>
                <a:spcPct val="160000"/>
              </a:lnSpc>
              <a:spcBef>
                <a:spcPts val="0"/>
              </a:spcBef>
              <a:buClrTx/>
              <a:buFont typeface="Wingdings" pitchFamily="2" charset="2"/>
              <a:buChar char="v"/>
            </a:pPr>
            <a:r>
              <a:rPr lang="en-US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Bon </a:t>
            </a:r>
            <a:r>
              <a:rPr lang="en-US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Penjualan</a:t>
            </a:r>
            <a:endParaRPr lang="en-US" dirty="0">
              <a:latin typeface="Cambria" pitchFamily="18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marL="582613" indent="-514350">
              <a:lnSpc>
                <a:spcPct val="160000"/>
              </a:lnSpc>
              <a:spcBef>
                <a:spcPts val="0"/>
              </a:spcBef>
              <a:buClrTx/>
              <a:buFont typeface="Wingdings" pitchFamily="2" charset="2"/>
              <a:buChar char="v"/>
            </a:pPr>
            <a:r>
              <a:rPr lang="en-US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Laporan</a:t>
            </a:r>
            <a:r>
              <a:rPr lang="en-US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penjualan</a:t>
            </a:r>
            <a:endParaRPr lang="en-US" dirty="0">
              <a:latin typeface="Cambria" pitchFamily="18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marL="582613" indent="-514350">
              <a:lnSpc>
                <a:spcPct val="160000"/>
              </a:lnSpc>
              <a:spcBef>
                <a:spcPts val="0"/>
              </a:spcBef>
              <a:buClrTx/>
              <a:buNone/>
            </a:pPr>
            <a:r>
              <a:rPr lang="en-US" b="1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FILE:</a:t>
            </a:r>
          </a:p>
          <a:p>
            <a:pPr marL="582613" indent="-514350">
              <a:lnSpc>
                <a:spcPct val="160000"/>
              </a:lnSpc>
              <a:spcBef>
                <a:spcPts val="0"/>
              </a:spcBef>
              <a:buClrTx/>
              <a:buFont typeface="Wingdings" pitchFamily="2" charset="2"/>
              <a:buChar char="v"/>
            </a:pPr>
            <a:r>
              <a:rPr lang="en-US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Laporan</a:t>
            </a:r>
            <a:r>
              <a:rPr lang="en-US" dirty="0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Cambria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penjualan</a:t>
            </a:r>
            <a:endParaRPr lang="id-ID" dirty="0">
              <a:latin typeface="Cambria" pitchFamily="18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83341" y="972671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>
                <a:latin typeface="Cambria" pitchFamily="18" charset="0"/>
                <a:ea typeface="+mj-ea"/>
                <a:cs typeface="+mj-cs"/>
              </a:rPr>
              <a:t>FLOWMAP – SOLUSI</a:t>
            </a:r>
          </a:p>
        </p:txBody>
      </p:sp>
    </p:spTree>
    <p:extLst>
      <p:ext uri="{BB962C8B-B14F-4D97-AF65-F5344CB8AC3E}">
        <p14:creationId xmlns:p14="http://schemas.microsoft.com/office/powerpoint/2010/main" val="4504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299882" y="950259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>
                <a:latin typeface="Cambria" pitchFamily="18" charset="0"/>
                <a:ea typeface="+mj-ea"/>
                <a:cs typeface="+mj-cs"/>
              </a:rPr>
              <a:t>FLOWMAP – SOLUSI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20031" t="29167" r="16745" b="10417"/>
          <a:stretch>
            <a:fillRect/>
          </a:stretch>
        </p:blipFill>
        <p:spPr bwMode="auto">
          <a:xfrm>
            <a:off x="2209800" y="1806388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591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165412" y="869577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>
                <a:latin typeface="Cambria" pitchFamily="18" charset="0"/>
                <a:ea typeface="+mj-ea"/>
                <a:cs typeface="+mj-cs"/>
              </a:rPr>
              <a:t>FLOWMAP – SOLUSI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 l="26291" t="27083" r="28638" b="7292"/>
          <a:stretch>
            <a:fillRect/>
          </a:stretch>
        </p:blipFill>
        <p:spPr bwMode="auto">
          <a:xfrm>
            <a:off x="3407758" y="1631577"/>
            <a:ext cx="5486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658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2663"/>
            <a:ext cx="9601200" cy="1303337"/>
          </a:xfrm>
        </p:spPr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58905" y="1965793"/>
            <a:ext cx="10502153" cy="42064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petugas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yang di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petugas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perbaiki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pertugas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database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proses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anggota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cetak</a:t>
            </a:r>
            <a:r>
              <a:rPr lang="en-US" dirty="0"/>
              <a:t>, di </a:t>
            </a:r>
            <a:r>
              <a:rPr lang="en-US" dirty="0" err="1"/>
              <a:t>serahkan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708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2663"/>
            <a:ext cx="9601200" cy="1303337"/>
          </a:xfrm>
        </p:spPr>
        <p:txBody>
          <a:bodyPr/>
          <a:lstStyle/>
          <a:p>
            <a:r>
              <a:rPr lang="en-US" dirty="0" err="1"/>
              <a:t>Latihan-soal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7505" y="2073369"/>
            <a:ext cx="10502153" cy="411227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  <a:endParaRPr lang="da-DK" dirty="0"/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da-DK" dirty="0"/>
              <a:t>Pengajar meyerahkan nilai kursus ke bag. Adminstrasi untuk dicatat / diinput ke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terkumpul</a:t>
            </a:r>
            <a:r>
              <a:rPr lang="en-US" dirty="0"/>
              <a:t>. Kumpulan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file </a:t>
            </a:r>
            <a:r>
              <a:rPr lang="en-US" dirty="0" err="1"/>
              <a:t>siswa</a:t>
            </a:r>
            <a:r>
              <a:rPr lang="en-US"/>
              <a:t>.  </a:t>
            </a:r>
            <a:r>
              <a:rPr lang="en-US" dirty="0" err="1"/>
              <a:t>Berdasarkan</a:t>
            </a:r>
            <a:r>
              <a:rPr lang="en-US" dirty="0"/>
              <a:t> file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transkrip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.</a:t>
            </a:r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!</a:t>
            </a:r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mengalir</a:t>
            </a:r>
            <a:r>
              <a:rPr lang="en-US" dirty="0"/>
              <a:t>!</a:t>
            </a:r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dirty="0" err="1"/>
              <a:t>Tentukan</a:t>
            </a:r>
            <a:r>
              <a:rPr lang="en-US" dirty="0"/>
              <a:t> file/storage yang </a:t>
            </a:r>
            <a:r>
              <a:rPr lang="en-US" dirty="0" err="1"/>
              <a:t>terlibat</a:t>
            </a:r>
            <a:r>
              <a:rPr lang="en-US" dirty="0"/>
              <a:t>!</a:t>
            </a:r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dirty="0" err="1"/>
              <a:t>flowmapnya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64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2663"/>
            <a:ext cx="9601200" cy="1303337"/>
          </a:xfrm>
        </p:spPr>
        <p:txBody>
          <a:bodyPr/>
          <a:lstStyle/>
          <a:p>
            <a:r>
              <a:rPr lang="en-US" dirty="0" err="1"/>
              <a:t>Latihan-soal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3718" y="1938897"/>
            <a:ext cx="10421470" cy="3991255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komik</a:t>
            </a:r>
            <a:endParaRPr lang="en-US" dirty="0"/>
          </a:p>
          <a:p>
            <a:pPr marL="396875" indent="-396875">
              <a:buFont typeface="Wingdings" panose="05000000000000000000" pitchFamily="2" charset="2"/>
              <a:buChar char="q"/>
            </a:pP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menyerahkan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sirkulasi</a:t>
            </a:r>
            <a:endParaRPr lang="en-US" dirty="0"/>
          </a:p>
          <a:p>
            <a:pPr marL="396875" indent="-396875">
              <a:buFont typeface="Wingdings" panose="05000000000000000000" pitchFamily="2" charset="2"/>
              <a:buChar char="q"/>
            </a:pPr>
            <a:r>
              <a:rPr lang="nn-NO" dirty="0"/>
              <a:t>Bagian sirkulasi akan mengecek keterlambatan pengembalian buku/tidak.</a:t>
            </a:r>
          </a:p>
          <a:p>
            <a:pPr marL="396875" indent="-396875">
              <a:buFont typeface="Wingdings" panose="05000000000000000000" pitchFamily="2" charset="2"/>
              <a:buChar char="q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terlambat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sirkulasi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slip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dan</a:t>
            </a:r>
            <a:endParaRPr lang="en-US" dirty="0"/>
          </a:p>
          <a:p>
            <a:pPr marL="396875" indent="-396875">
              <a:buFont typeface="Wingdings" panose="05000000000000000000" pitchFamily="2" charset="2"/>
              <a:buChar char="q"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.</a:t>
            </a:r>
          </a:p>
          <a:p>
            <a:pPr marL="396875" indent="-396875">
              <a:buFont typeface="Wingdings" panose="05000000000000000000" pitchFamily="2" charset="2"/>
              <a:buChar char="q"/>
            </a:pPr>
            <a:r>
              <a:rPr lang="sv-SE" dirty="0"/>
              <a:t>Anggota harus pergi ke kasir untuk melakukan pembayaran denda. Kasir</a:t>
            </a:r>
          </a:p>
          <a:p>
            <a:pPr marL="396875" indent="-396875">
              <a:buFont typeface="Wingdings" panose="05000000000000000000" pitchFamily="2" charset="2"/>
              <a:buChar char="q"/>
            </a:pP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2 slip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lunas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bayar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marL="396875" indent="-396875">
              <a:buFont typeface="Wingdings" panose="05000000000000000000" pitchFamily="2" charset="2"/>
              <a:buChar char="q"/>
            </a:pPr>
            <a:r>
              <a:rPr lang="sv-SE" dirty="0"/>
              <a:t>bayar yang diserahkan (uang tunai). Slip salah satunya akan diberikan pada</a:t>
            </a:r>
          </a:p>
          <a:p>
            <a:pPr marL="396875" indent="-396875">
              <a:buFont typeface="Wingdings" panose="05000000000000000000" pitchFamily="2" charset="2"/>
              <a:buChar char="q"/>
            </a:pP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sirkulasi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slip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diarsipkan</a:t>
            </a:r>
            <a:r>
              <a:rPr lang="en-US" dirty="0"/>
              <a:t>.</a:t>
            </a:r>
          </a:p>
          <a:p>
            <a:pPr marL="396875" indent="-396875">
              <a:buFont typeface="Wingdings" panose="05000000000000000000" pitchFamily="2" charset="2"/>
              <a:buChar char="q"/>
            </a:pPr>
            <a:r>
              <a:rPr lang="fi-FI" dirty="0"/>
              <a:t>Bagian sirkulasi akan menerima bukti pembayaran lunas dan akan</a:t>
            </a:r>
          </a:p>
          <a:p>
            <a:pPr marL="396875" indent="-396875">
              <a:buFont typeface="Wingdings" panose="05000000000000000000" pitchFamily="2" charset="2"/>
              <a:buChar char="q"/>
            </a:pPr>
            <a:r>
              <a:rPr lang="en-US" dirty="0" err="1"/>
              <a:t>melakukan</a:t>
            </a:r>
            <a:r>
              <a:rPr lang="en-US" dirty="0"/>
              <a:t> input </a:t>
            </a:r>
            <a:r>
              <a:rPr lang="en-US" dirty="0" err="1"/>
              <a:t>pada</a:t>
            </a:r>
            <a:r>
              <a:rPr lang="en-US" dirty="0"/>
              <a:t> file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proses </a:t>
            </a:r>
            <a:r>
              <a:rPr lang="en-US" dirty="0" err="1"/>
              <a:t>penghapusan</a:t>
            </a:r>
            <a:endParaRPr lang="en-US" dirty="0"/>
          </a:p>
          <a:p>
            <a:pPr marL="396875" indent="-396875">
              <a:buFont typeface="Wingdings" panose="05000000000000000000" pitchFamily="2" charset="2"/>
              <a:buChar char="q"/>
            </a:pP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file </a:t>
            </a:r>
            <a:r>
              <a:rPr lang="en-US" dirty="0" err="1"/>
              <a:t>peminjaman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5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2663"/>
            <a:ext cx="9601200" cy="1303337"/>
          </a:xfrm>
        </p:spPr>
        <p:txBody>
          <a:bodyPr/>
          <a:lstStyle/>
          <a:p>
            <a:r>
              <a:rPr lang="en-US" dirty="0" err="1"/>
              <a:t>Jawab</a:t>
            </a:r>
            <a:r>
              <a:rPr lang="en-US" dirty="0"/>
              <a:t> 1-tabel </a:t>
            </a:r>
            <a:r>
              <a:rPr lang="en-US" dirty="0" err="1"/>
              <a:t>entitas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24" y="2415055"/>
            <a:ext cx="7105650" cy="3040063"/>
          </a:xfrm>
        </p:spPr>
      </p:pic>
    </p:spTree>
    <p:extLst>
      <p:ext uri="{BB962C8B-B14F-4D97-AF65-F5344CB8AC3E}">
        <p14:creationId xmlns:p14="http://schemas.microsoft.com/office/powerpoint/2010/main" val="354621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2663"/>
            <a:ext cx="9601200" cy="1303337"/>
          </a:xfrm>
        </p:spPr>
        <p:txBody>
          <a:bodyPr/>
          <a:lstStyle/>
          <a:p>
            <a:r>
              <a:rPr lang="en-US" dirty="0" err="1"/>
              <a:t>Jawab</a:t>
            </a:r>
            <a:r>
              <a:rPr lang="en-US" dirty="0"/>
              <a:t> 1-flowmap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82" y="1344146"/>
            <a:ext cx="4699000" cy="4627563"/>
          </a:xfrm>
        </p:spPr>
      </p:pic>
    </p:spTree>
    <p:extLst>
      <p:ext uri="{BB962C8B-B14F-4D97-AF65-F5344CB8AC3E}">
        <p14:creationId xmlns:p14="http://schemas.microsoft.com/office/powerpoint/2010/main" val="97609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69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2663"/>
            <a:ext cx="9601200" cy="1303337"/>
          </a:xfrm>
        </p:spPr>
        <p:txBody>
          <a:bodyPr/>
          <a:lstStyle/>
          <a:p>
            <a:r>
              <a:rPr lang="en-US" dirty="0" err="1"/>
              <a:t>Jawab</a:t>
            </a:r>
            <a:r>
              <a:rPr lang="en-US" dirty="0"/>
              <a:t> 2-Daftar </a:t>
            </a:r>
            <a:r>
              <a:rPr lang="en-US" dirty="0" err="1"/>
              <a:t>Entitas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4" y="2063096"/>
            <a:ext cx="6727825" cy="3932237"/>
          </a:xfrm>
        </p:spPr>
      </p:pic>
    </p:spTree>
    <p:extLst>
      <p:ext uri="{BB962C8B-B14F-4D97-AF65-F5344CB8AC3E}">
        <p14:creationId xmlns:p14="http://schemas.microsoft.com/office/powerpoint/2010/main" val="2674411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2663"/>
            <a:ext cx="9601200" cy="1303337"/>
          </a:xfrm>
        </p:spPr>
        <p:txBody>
          <a:bodyPr/>
          <a:lstStyle/>
          <a:p>
            <a:r>
              <a:rPr lang="en-US" dirty="0" err="1"/>
              <a:t>Jawab</a:t>
            </a:r>
            <a:r>
              <a:rPr lang="en-US" dirty="0"/>
              <a:t> 2-flowmap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94" y="1806856"/>
            <a:ext cx="4413250" cy="4721225"/>
          </a:xfrm>
        </p:spPr>
      </p:pic>
    </p:spTree>
    <p:extLst>
      <p:ext uri="{BB962C8B-B14F-4D97-AF65-F5344CB8AC3E}">
        <p14:creationId xmlns:p14="http://schemas.microsoft.com/office/powerpoint/2010/main" val="3680108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2663"/>
            <a:ext cx="9601200" cy="1303337"/>
          </a:xfrm>
        </p:spPr>
        <p:txBody>
          <a:bodyPr/>
          <a:lstStyle/>
          <a:p>
            <a:r>
              <a:rPr lang="en-US" dirty="0" err="1"/>
              <a:t>Latihan-soal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0270" y="1992686"/>
            <a:ext cx="10555942" cy="4098832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  <a:endParaRPr lang="da-DK" dirty="0"/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da-DK" dirty="0"/>
              <a:t>Pengajar meyerahkan nilai kursus ke bag. Adminstrasi untuk dicatat / diinput ke</a:t>
            </a:r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terkumpul</a:t>
            </a:r>
            <a:r>
              <a:rPr lang="en-US" dirty="0"/>
              <a:t>.</a:t>
            </a:r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dirty="0"/>
              <a:t> Kumpulan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file </a:t>
            </a:r>
            <a:r>
              <a:rPr lang="en-US" dirty="0" err="1"/>
              <a:t>siswa</a:t>
            </a:r>
            <a:r>
              <a:rPr lang="en-US" dirty="0"/>
              <a:t>.</a:t>
            </a:r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file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transkrip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.</a:t>
            </a:r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: </a:t>
            </a:r>
            <a:r>
              <a:rPr lang="en-US" dirty="0" err="1"/>
              <a:t>Pengajar</a:t>
            </a:r>
            <a:r>
              <a:rPr lang="en-US" dirty="0"/>
              <a:t>,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Petugas</a:t>
            </a:r>
            <a:endParaRPr lang="en-US" dirty="0"/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mengalir</a:t>
            </a:r>
            <a:r>
              <a:rPr lang="en-US" dirty="0"/>
              <a:t>: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, Kumpulan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Transkrip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dirty="0" err="1"/>
              <a:t>Tentukan</a:t>
            </a:r>
            <a:r>
              <a:rPr lang="en-US" dirty="0"/>
              <a:t> file/storage yang </a:t>
            </a:r>
            <a:r>
              <a:rPr lang="en-US" dirty="0" err="1"/>
              <a:t>terlibat</a:t>
            </a:r>
            <a:r>
              <a:rPr lang="en-US" dirty="0"/>
              <a:t>: file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file </a:t>
            </a:r>
            <a:r>
              <a:rPr lang="en-US" dirty="0" err="1"/>
              <a:t>nilai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61" y="2557463"/>
            <a:ext cx="638167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6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“</a:t>
            </a:r>
            <a:r>
              <a:rPr lang="en-US" sz="3200" dirty="0" err="1"/>
              <a:t>Penguraian</a:t>
            </a:r>
            <a:r>
              <a:rPr lang="en-US" sz="3200" dirty="0"/>
              <a:t> </a:t>
            </a:r>
            <a:r>
              <a:rPr lang="en-US" sz="3200" b="1" dirty="0" err="1"/>
              <a:t>kebutuhan-kebutuhan</a:t>
            </a:r>
            <a:r>
              <a:rPr lang="en-US" sz="3200" dirty="0"/>
              <a:t> yang </a:t>
            </a:r>
            <a:r>
              <a:rPr lang="en-US" sz="3200" dirty="0" err="1"/>
              <a:t>utuh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bagian-bagian</a:t>
            </a:r>
            <a:r>
              <a:rPr lang="en-US" sz="3200" dirty="0"/>
              <a:t> </a:t>
            </a:r>
            <a:r>
              <a:rPr lang="en-US" sz="3200" dirty="0" err="1"/>
              <a:t>komponennya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maksud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b="1" dirty="0" err="1"/>
              <a:t>mengidentifikasikan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mengevaluasi</a:t>
            </a:r>
            <a:r>
              <a:rPr lang="en-US" sz="3200" dirty="0"/>
              <a:t> </a:t>
            </a:r>
            <a:r>
              <a:rPr lang="en-US" sz="3200" dirty="0" err="1"/>
              <a:t>permasalahan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hambatan</a:t>
            </a:r>
            <a:r>
              <a:rPr lang="en-US" sz="3200" dirty="0"/>
              <a:t>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diusulkan</a:t>
            </a:r>
            <a:r>
              <a:rPr lang="en-US" sz="3200" dirty="0"/>
              <a:t> </a:t>
            </a:r>
            <a:r>
              <a:rPr lang="en-US" sz="3200" b="1" dirty="0" err="1"/>
              <a:t>perbaikan</a:t>
            </a:r>
            <a:r>
              <a:rPr lang="en-US" sz="32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33310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460812"/>
            <a:ext cx="10766114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/>
              <a:t>Identifikasi</a:t>
            </a:r>
            <a:endParaRPr lang="en-US" sz="2400" dirty="0"/>
          </a:p>
          <a:p>
            <a:pPr lvl="1"/>
            <a:r>
              <a:rPr lang="en-US" sz="2000" dirty="0" err="1"/>
              <a:t>Kegiatan</a:t>
            </a:r>
            <a:r>
              <a:rPr lang="en-US" sz="2000" dirty="0"/>
              <a:t> yang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memilah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mana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dipecahkan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yang </a:t>
            </a:r>
            <a:r>
              <a:rPr lang="en-US" sz="2000" dirty="0" err="1"/>
              <a:t>didapat</a:t>
            </a:r>
            <a:r>
              <a:rPr lang="en-US" sz="2000" dirty="0"/>
              <a:t>.</a:t>
            </a:r>
          </a:p>
          <a:p>
            <a:r>
              <a:rPr lang="en-US" sz="2400" b="1" dirty="0" err="1"/>
              <a:t>Pemahaman</a:t>
            </a:r>
            <a:endParaRPr lang="en-US" sz="2400" dirty="0"/>
          </a:p>
          <a:p>
            <a:pPr lvl="1"/>
            <a:r>
              <a:rPr lang="en-US" sz="2000" dirty="0" err="1"/>
              <a:t>Mempelajari</a:t>
            </a:r>
            <a:r>
              <a:rPr lang="en-US" sz="2000" dirty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 manual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pemodelan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.</a:t>
            </a:r>
          </a:p>
          <a:p>
            <a:r>
              <a:rPr lang="en-US" sz="2400" b="1" dirty="0" err="1"/>
              <a:t>Pemodelan</a:t>
            </a:r>
            <a:r>
              <a:rPr lang="en-US" sz="2400" b="1" dirty="0"/>
              <a:t> (core of analysis)</a:t>
            </a:r>
            <a:endParaRPr lang="en-US" sz="2400" dirty="0"/>
          </a:p>
          <a:p>
            <a:pPr lvl="1"/>
            <a:r>
              <a:rPr lang="en-US" sz="2000" dirty="0" err="1"/>
              <a:t>Membentuk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pemahaman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model-model (</a:t>
            </a:r>
            <a:r>
              <a:rPr lang="en-US" sz="2000" dirty="0" err="1"/>
              <a:t>alat</a:t>
            </a:r>
            <a:r>
              <a:rPr lang="en-US" sz="2000" dirty="0"/>
              <a:t> bantu)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 </a:t>
            </a:r>
            <a:r>
              <a:rPr lang="en-US" sz="2000" dirty="0" err="1"/>
              <a:t>lunak</a:t>
            </a:r>
            <a:r>
              <a:rPr lang="en-US" sz="2000" dirty="0"/>
              <a:t> yang </a:t>
            </a:r>
            <a:r>
              <a:rPr lang="en-US" sz="2000" dirty="0" err="1"/>
              <a:t>nantinya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.</a:t>
            </a:r>
          </a:p>
          <a:p>
            <a:r>
              <a:rPr lang="en-US" sz="2400" b="1" dirty="0" err="1"/>
              <a:t>Pelaporan</a:t>
            </a:r>
            <a:endParaRPr lang="en-US" sz="2400" dirty="0"/>
          </a:p>
          <a:p>
            <a:pPr lvl="1"/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format </a:t>
            </a:r>
            <a:r>
              <a:rPr lang="en-US" sz="2000" dirty="0" err="1"/>
              <a:t>standar</a:t>
            </a:r>
            <a:r>
              <a:rPr lang="en-US" sz="2000" dirty="0"/>
              <a:t> yang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hasil-hasil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15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552922"/>
              </p:ext>
            </p:extLst>
          </p:nvPr>
        </p:nvGraphicFramePr>
        <p:xfrm>
          <a:off x="677334" y="1930400"/>
          <a:ext cx="10644561" cy="2770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53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Terstruktur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Mengasumsikan</a:t>
            </a:r>
            <a:r>
              <a:rPr lang="en-US" sz="2800" dirty="0"/>
              <a:t> data </a:t>
            </a:r>
            <a:r>
              <a:rPr lang="en-US" sz="2800" dirty="0" err="1"/>
              <a:t>dan</a:t>
            </a:r>
            <a:r>
              <a:rPr lang="en-US" sz="2800" dirty="0"/>
              <a:t> proses yang </a:t>
            </a:r>
            <a:r>
              <a:rPr lang="en-US" sz="2800" dirty="0" err="1"/>
              <a:t>mengubah</a:t>
            </a:r>
            <a:r>
              <a:rPr lang="en-US" sz="2800" dirty="0"/>
              <a:t> data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yang </a:t>
            </a:r>
            <a:r>
              <a:rPr lang="en-US" sz="2800" dirty="0" err="1"/>
              <a:t>terpisah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Objek</a:t>
            </a:r>
            <a:r>
              <a:rPr lang="en-US" sz="2800" dirty="0"/>
              <a:t> data </a:t>
            </a:r>
            <a:r>
              <a:rPr lang="en-US" sz="2800" dirty="0" err="1"/>
              <a:t>dimodelkan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yang </a:t>
            </a:r>
            <a:r>
              <a:rPr lang="en-US" sz="2800" dirty="0" err="1"/>
              <a:t>dimiliki</a:t>
            </a:r>
            <a:r>
              <a:rPr lang="en-US" sz="2800" dirty="0"/>
              <a:t>. </a:t>
            </a:r>
          </a:p>
          <a:p>
            <a:r>
              <a:rPr lang="en-US" sz="2800" dirty="0"/>
              <a:t>Proses-proses yang </a:t>
            </a:r>
            <a:r>
              <a:rPr lang="en-US" sz="2800" dirty="0" err="1"/>
              <a:t>memanipulasi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data </a:t>
            </a:r>
            <a:r>
              <a:rPr lang="en-US" sz="2800" dirty="0" err="1"/>
              <a:t>dimodelkan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proses-proses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mengubah</a:t>
            </a:r>
            <a:r>
              <a:rPr lang="en-US" sz="2800" dirty="0"/>
              <a:t> data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aliran</a:t>
            </a:r>
            <a:r>
              <a:rPr lang="en-US" sz="2800" dirty="0"/>
              <a:t> 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64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9122417"/>
              </p:ext>
            </p:extLst>
          </p:nvPr>
        </p:nvGraphicFramePr>
        <p:xfrm>
          <a:off x="129857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586701" y="2560638"/>
            <a:ext cx="3908097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2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</TotalTime>
  <Words>1231</Words>
  <Application>Microsoft Office PowerPoint</Application>
  <PresentationFormat>Widescreen</PresentationFormat>
  <Paragraphs>187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Arial Narrow</vt:lpstr>
      <vt:lpstr>Calibri</vt:lpstr>
      <vt:lpstr>Cambria</vt:lpstr>
      <vt:lpstr>Century Gothic</vt:lpstr>
      <vt:lpstr>Garamond</vt:lpstr>
      <vt:lpstr>Times New Roman</vt:lpstr>
      <vt:lpstr>Trebuchet MS</vt:lpstr>
      <vt:lpstr>Wingdings</vt:lpstr>
      <vt:lpstr>Organic</vt:lpstr>
      <vt:lpstr>VISIO</vt:lpstr>
      <vt:lpstr>Visio</vt:lpstr>
      <vt:lpstr>Analisis Kebutuhan Perangkat Lunak</vt:lpstr>
      <vt:lpstr>Agenda Perkuliahan</vt:lpstr>
      <vt:lpstr>Penjelasan Analisis Kebutuhan </vt:lpstr>
      <vt:lpstr>Kenapa Butuh Analisis Kebutuhan </vt:lpstr>
      <vt:lpstr>Definisi Analisis Kebutuhan</vt:lpstr>
      <vt:lpstr>Langkah-langkah Analisis Kebutuhan</vt:lpstr>
      <vt:lpstr>Pendekatan Analisis Kebutuhan</vt:lpstr>
      <vt:lpstr>Definisi Analisis Terstruktur</vt:lpstr>
      <vt:lpstr>Analisis Sistem yang sedang berjalan</vt:lpstr>
      <vt:lpstr>Analisis Masalah</vt:lpstr>
      <vt:lpstr>Definisi analisis Prosedur Manual</vt:lpstr>
      <vt:lpstr>Contoh Analisis Prosedur Manual</vt:lpstr>
      <vt:lpstr>PowerPoint Presentation</vt:lpstr>
      <vt:lpstr>PowerPoint Presentation</vt:lpstr>
      <vt:lpstr>PowerPoint Presentation</vt:lpstr>
      <vt:lpstr>PowerPoint Presentation</vt:lpstr>
      <vt:lpstr>Analisis aliran Dokumen Manual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</vt:lpstr>
      <vt:lpstr>Latihan-soal 1</vt:lpstr>
      <vt:lpstr>Latihan-soal 2</vt:lpstr>
      <vt:lpstr>Jawab 1-tabel entitas</vt:lpstr>
      <vt:lpstr>Jawab 1-flowmap</vt:lpstr>
      <vt:lpstr>Jawab 2-Daftar Entitas</vt:lpstr>
      <vt:lpstr>Jawab 2-flowmap</vt:lpstr>
      <vt:lpstr>Latihan-soal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Kebutuhan Perangkat Lunak</dc:title>
  <dc:creator>Hanz</dc:creator>
  <cp:lastModifiedBy>hanz</cp:lastModifiedBy>
  <cp:revision>14</cp:revision>
  <dcterms:created xsi:type="dcterms:W3CDTF">2016-10-12T00:39:17Z</dcterms:created>
  <dcterms:modified xsi:type="dcterms:W3CDTF">2017-10-23T15:26:55Z</dcterms:modified>
</cp:coreProperties>
</file>