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9"/>
  </p:notesMasterIdLst>
  <p:handoutMasterIdLst>
    <p:handoutMasterId r:id="rId20"/>
  </p:handoutMasterIdLst>
  <p:sldIdLst>
    <p:sldId id="256" r:id="rId3"/>
    <p:sldId id="257" r:id="rId4"/>
    <p:sldId id="264" r:id="rId5"/>
    <p:sldId id="265" r:id="rId6"/>
    <p:sldId id="266" r:id="rId7"/>
    <p:sldId id="260" r:id="rId8"/>
    <p:sldId id="262" r:id="rId9"/>
    <p:sldId id="267" r:id="rId10"/>
    <p:sldId id="277" r:id="rId11"/>
    <p:sldId id="326" r:id="rId12"/>
    <p:sldId id="270" r:id="rId13"/>
    <p:sldId id="263" r:id="rId14"/>
    <p:sldId id="327" r:id="rId15"/>
    <p:sldId id="259" r:id="rId16"/>
    <p:sldId id="319" r:id="rId17"/>
    <p:sldId id="325" r:id="rId18"/>
  </p:sldIdLst>
  <p:sldSz cx="9144000" cy="6858000" type="screen4x3"/>
  <p:notesSz cx="7315200" cy="9601200"/>
  <p:defaultText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7" algn="l" defTabSz="914318" rtl="0" eaLnBrk="1" latinLnBrk="0" hangingPunct="1">
      <a:defRPr sz="1800" kern="1200">
        <a:solidFill>
          <a:schemeClr val="tx1"/>
        </a:solidFill>
        <a:latin typeface="+mn-lt"/>
        <a:ea typeface="+mn-ea"/>
        <a:cs typeface="+mn-cs"/>
      </a:defRPr>
    </a:lvl4pPr>
    <a:lvl5pPr marL="1828637" algn="l" defTabSz="914318" rtl="0" eaLnBrk="1" latinLnBrk="0" hangingPunct="1">
      <a:defRPr sz="1800" kern="1200">
        <a:solidFill>
          <a:schemeClr val="tx1"/>
        </a:solidFill>
        <a:latin typeface="+mn-lt"/>
        <a:ea typeface="+mn-ea"/>
        <a:cs typeface="+mn-cs"/>
      </a:defRPr>
    </a:lvl5pPr>
    <a:lvl6pPr marL="2285797" algn="l" defTabSz="914318" rtl="0" eaLnBrk="1" latinLnBrk="0" hangingPunct="1">
      <a:defRPr sz="1800" kern="1200">
        <a:solidFill>
          <a:schemeClr val="tx1"/>
        </a:solidFill>
        <a:latin typeface="+mn-lt"/>
        <a:ea typeface="+mn-ea"/>
        <a:cs typeface="+mn-cs"/>
      </a:defRPr>
    </a:lvl6pPr>
    <a:lvl7pPr marL="2742956" algn="l" defTabSz="914318" rtl="0" eaLnBrk="1" latinLnBrk="0" hangingPunct="1">
      <a:defRPr sz="1800" kern="1200">
        <a:solidFill>
          <a:schemeClr val="tx1"/>
        </a:solidFill>
        <a:latin typeface="+mn-lt"/>
        <a:ea typeface="+mn-ea"/>
        <a:cs typeface="+mn-cs"/>
      </a:defRPr>
    </a:lvl7pPr>
    <a:lvl8pPr marL="3200115" algn="l" defTabSz="914318" rtl="0" eaLnBrk="1" latinLnBrk="0" hangingPunct="1">
      <a:defRPr sz="1800" kern="1200">
        <a:solidFill>
          <a:schemeClr val="tx1"/>
        </a:solidFill>
        <a:latin typeface="+mn-lt"/>
        <a:ea typeface="+mn-ea"/>
        <a:cs typeface="+mn-cs"/>
      </a:defRPr>
    </a:lvl8pPr>
    <a:lvl9pPr marL="3657274" algn="l" defTabSz="91431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FF0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670" autoAdjust="0"/>
    <p:restoredTop sz="89918" autoAdjust="0"/>
  </p:normalViewPr>
  <p:slideViewPr>
    <p:cSldViewPr>
      <p:cViewPr varScale="1">
        <p:scale>
          <a:sx n="100" d="100"/>
          <a:sy n="100" d="100"/>
        </p:scale>
        <p:origin x="660" y="72"/>
      </p:cViewPr>
      <p:guideLst>
        <p:guide orient="horz" pos="2160"/>
        <p:guide pos="2880"/>
      </p:guideLst>
    </p:cSldViewPr>
  </p:slideViewPr>
  <p:outlineViewPr>
    <p:cViewPr>
      <p:scale>
        <a:sx n="33" d="100"/>
        <a:sy n="33" d="100"/>
      </p:scale>
      <p:origin x="48" y="16984"/>
    </p:cViewPr>
  </p:outlineViewPr>
  <p:notesTextViewPr>
    <p:cViewPr>
      <p:scale>
        <a:sx n="100" d="100"/>
        <a:sy n="100" d="100"/>
      </p:scale>
      <p:origin x="0" y="0"/>
    </p:cViewPr>
  </p:notesTextViewPr>
  <p:sorterViewPr>
    <p:cViewPr>
      <p:scale>
        <a:sx n="66" d="100"/>
        <a:sy n="66" d="100"/>
      </p:scale>
      <p:origin x="0" y="876"/>
    </p:cViewPr>
  </p:sorterViewPr>
  <p:notesViewPr>
    <p:cSldViewPr>
      <p:cViewPr varScale="1">
        <p:scale>
          <a:sx n="52" d="100"/>
          <a:sy n="52" d="100"/>
        </p:scale>
        <p:origin x="135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F49BA32-1066-4DB1-BDBB-24172BC47326}" type="datetimeFigureOut">
              <a:rPr lang="en-US" smtClean="0"/>
              <a:pPr/>
              <a:t>4/28/2016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ECFD5E53-E53D-44C1-B266-6753EB9C0347}" type="slidenum">
              <a:rPr lang="en-US" smtClean="0"/>
              <a:pPr/>
              <a:t>‹#›</a:t>
            </a:fld>
            <a:endParaRPr lang="en-US"/>
          </a:p>
        </p:txBody>
      </p:sp>
    </p:spTree>
    <p:extLst>
      <p:ext uri="{BB962C8B-B14F-4D97-AF65-F5344CB8AC3E}">
        <p14:creationId xmlns:p14="http://schemas.microsoft.com/office/powerpoint/2010/main" val="4278477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6EFAAEFC-76A4-4C3B-8B23-C9B94E8B55F7}" type="datetimeFigureOut">
              <a:rPr lang="en-US" smtClean="0"/>
              <a:pPr/>
              <a:t>4/28/2016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95735527-E4B0-46E5-A003-55E28C3E5DA9}" type="slidenum">
              <a:rPr lang="en-US" smtClean="0"/>
              <a:pPr/>
              <a:t>‹#›</a:t>
            </a:fld>
            <a:endParaRPr lang="en-US"/>
          </a:p>
        </p:txBody>
      </p:sp>
    </p:spTree>
    <p:extLst>
      <p:ext uri="{BB962C8B-B14F-4D97-AF65-F5344CB8AC3E}">
        <p14:creationId xmlns:p14="http://schemas.microsoft.com/office/powerpoint/2010/main" val="1593699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Thank you</a:t>
            </a:r>
            <a:r>
              <a:rPr lang="en-US" baseline="0" dirty="0"/>
              <a:t> for coming to my talk. My name is Rakesh Gupta, and my talk will be </a:t>
            </a:r>
            <a:r>
              <a:rPr lang="en-US" baseline="0" dirty="0" smtClean="0"/>
              <a:t>about decision </a:t>
            </a:r>
            <a:r>
              <a:rPr lang="en-US" baseline="0" dirty="0"/>
              <a:t>making with State Transition Graph using autonomous driving as an example </a:t>
            </a:r>
            <a:r>
              <a:rPr lang="en-US" baseline="0" dirty="0" smtClean="0"/>
              <a:t>application</a:t>
            </a:r>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11</a:t>
            </a:fld>
            <a:endParaRPr lang="en-US"/>
          </a:p>
        </p:txBody>
      </p:sp>
    </p:spTree>
    <p:extLst>
      <p:ext uri="{BB962C8B-B14F-4D97-AF65-F5344CB8AC3E}">
        <p14:creationId xmlns:p14="http://schemas.microsoft.com/office/powerpoint/2010/main" val="2212821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Can include additional constraints in trajectory planner (speed limits, non zero acceleration at segment boundaries)</a:t>
            </a:r>
          </a:p>
          <a:p>
            <a:r>
              <a:rPr lang="en-US" sz="2000" dirty="0"/>
              <a:t>Support self-intersecting, overlapping paths</a:t>
            </a:r>
          </a:p>
          <a:p>
            <a:pPr lvl="1"/>
            <a:r>
              <a:rPr lang="en-US" sz="1800" dirty="0"/>
              <a:t>Use heading, velocity vector to find 1D position</a:t>
            </a:r>
          </a:p>
          <a:p>
            <a:r>
              <a:rPr lang="en-US" sz="2000" dirty="0"/>
              <a:t>Handle other roadway traffic</a:t>
            </a:r>
          </a:p>
          <a:p>
            <a:r>
              <a:rPr lang="en-US" sz="2000" dirty="0"/>
              <a:t>Perceive and stop for red-lights</a:t>
            </a:r>
          </a:p>
          <a:p>
            <a:pPr lvl="1"/>
            <a:r>
              <a:rPr lang="en-US" sz="1800" dirty="0"/>
              <a:t>Easy extension of current algorithm</a:t>
            </a:r>
          </a:p>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12</a:t>
            </a:fld>
            <a:endParaRPr lang="en-US"/>
          </a:p>
        </p:txBody>
      </p:sp>
    </p:spTree>
    <p:extLst>
      <p:ext uri="{BB962C8B-B14F-4D97-AF65-F5344CB8AC3E}">
        <p14:creationId xmlns:p14="http://schemas.microsoft.com/office/powerpoint/2010/main" val="1760587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16</a:t>
            </a:fld>
            <a:endParaRPr lang="en-US"/>
          </a:p>
        </p:txBody>
      </p:sp>
    </p:spTree>
    <p:extLst>
      <p:ext uri="{BB962C8B-B14F-4D97-AF65-F5344CB8AC3E}">
        <p14:creationId xmlns:p14="http://schemas.microsoft.com/office/powerpoint/2010/main" val="331451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Start with </a:t>
            </a:r>
            <a:r>
              <a:rPr lang="en-US" sz="1200" b="0" i="0" kern="1200" dirty="0">
                <a:solidFill>
                  <a:schemeClr val="tx1"/>
                </a:solidFill>
                <a:effectLst/>
                <a:latin typeface="+mn-lt"/>
                <a:ea typeface="+mn-ea"/>
                <a:cs typeface="+mn-cs"/>
              </a:rPr>
              <a:t>action selection with State</a:t>
            </a:r>
            <a:r>
              <a:rPr lang="en-US" dirty="0"/>
              <a:t/>
            </a:r>
            <a:br>
              <a:rPr lang="en-US" dirty="0"/>
            </a:br>
            <a:r>
              <a:rPr lang="en-US" sz="1200" b="0" i="0" kern="1200" dirty="0">
                <a:solidFill>
                  <a:schemeClr val="tx1"/>
                </a:solidFill>
                <a:effectLst/>
                <a:latin typeface="+mn-lt"/>
                <a:ea typeface="+mn-ea"/>
                <a:cs typeface="+mn-cs"/>
              </a:rPr>
              <a:t>Transition Graphs using autonomous driving as an example application.</a:t>
            </a:r>
          </a:p>
          <a:p>
            <a:r>
              <a:rPr lang="en-US" sz="1200" b="0" i="0" kern="1200" dirty="0">
                <a:solidFill>
                  <a:schemeClr val="tx1"/>
                </a:solidFill>
                <a:effectLst/>
                <a:latin typeface="+mn-lt"/>
                <a:ea typeface="+mn-ea"/>
                <a:cs typeface="+mn-cs"/>
              </a:rPr>
              <a:t>Work that we did in a 6 month </a:t>
            </a:r>
            <a:r>
              <a:rPr lang="en-US" sz="1200" b="0" i="0" kern="1200" dirty="0" smtClean="0">
                <a:solidFill>
                  <a:schemeClr val="tx1"/>
                </a:solidFill>
                <a:effectLst/>
                <a:latin typeface="+mn-lt"/>
                <a:ea typeface="+mn-ea"/>
                <a:cs typeface="+mn-cs"/>
              </a:rPr>
              <a:t>project.</a:t>
            </a:r>
          </a:p>
        </p:txBody>
      </p:sp>
      <p:sp>
        <p:nvSpPr>
          <p:cNvPr id="4" name="Slide Number Placeholder 3"/>
          <p:cNvSpPr>
            <a:spLocks noGrp="1"/>
          </p:cNvSpPr>
          <p:nvPr>
            <p:ph type="sldNum" sz="quarter" idx="10"/>
          </p:nvPr>
        </p:nvSpPr>
        <p:spPr/>
        <p:txBody>
          <a:bodyPr/>
          <a:lstStyle/>
          <a:p>
            <a:fld id="{95735527-E4B0-46E5-A003-55E28C3E5DA9}"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 would like the autonomous car to travel to a given destination while honoring traffic laws and reacting</a:t>
            </a:r>
            <a:r>
              <a:rPr lang="en-US" baseline="0" dirty="0"/>
              <a:t> to</a:t>
            </a:r>
            <a:r>
              <a:rPr lang="en-US" dirty="0"/>
              <a:t> pedestrians. In this version we do not detect or react to other cars.</a:t>
            </a:r>
          </a:p>
          <a:p>
            <a:endParaRPr lang="en-US" dirty="0"/>
          </a:p>
          <a:p>
            <a:r>
              <a:rPr lang="en-US" dirty="0"/>
              <a:t>We</a:t>
            </a:r>
            <a:r>
              <a:rPr lang="en-US" baseline="0" dirty="0"/>
              <a:t> want to get to destination in fastest time. We want to stop and wait at Stop Signs. We also want to react to pedestrians. In particular if they are on the road in our way we want to stop till they are gone. If they are jaywalking and disappear we want to slow down. If they are off road and walking on sidewalk, we want to ignore them.</a:t>
            </a:r>
          </a:p>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Path Planner is like </a:t>
            </a:r>
            <a:r>
              <a:rPr lang="en-US" dirty="0" err="1"/>
              <a:t>google</a:t>
            </a:r>
            <a:r>
              <a:rPr lang="en-US" dirty="0"/>
              <a:t> maps directions except that it gives lane level path. It gives</a:t>
            </a:r>
            <a:r>
              <a:rPr lang="en-US" baseline="0" dirty="0"/>
              <a:t> us a set of 2d points to drive on.</a:t>
            </a:r>
          </a:p>
          <a:p>
            <a:endParaRPr lang="en-US" baseline="0" dirty="0"/>
          </a:p>
          <a:p>
            <a:r>
              <a:rPr lang="en-US" baseline="0" dirty="0"/>
              <a:t>Pedestrian is detected and tracked using a separate system using camera, </a:t>
            </a:r>
            <a:r>
              <a:rPr lang="en-US" baseline="0" dirty="0" err="1"/>
              <a:t>lidar</a:t>
            </a:r>
            <a:r>
              <a:rPr lang="en-US" baseline="0" dirty="0"/>
              <a:t> and DGPS data</a:t>
            </a:r>
          </a:p>
          <a:p>
            <a:r>
              <a:rPr lang="en-US" baseline="0" dirty="0"/>
              <a:t>Pedestrian location is in relative frame and converted to global frame.</a:t>
            </a:r>
          </a:p>
          <a:p>
            <a:endParaRPr lang="en-US" baseline="0" dirty="0"/>
          </a:p>
          <a:p>
            <a:r>
              <a:rPr lang="en-US" baseline="0" dirty="0"/>
              <a:t>We use DGPS with RTK corrections via cell modem.</a:t>
            </a:r>
          </a:p>
          <a:p>
            <a:endParaRPr lang="en-US" baseline="0" dirty="0"/>
          </a:p>
          <a:p>
            <a:r>
              <a:rPr lang="en-US" baseline="0" dirty="0"/>
              <a:t>We also have a high resolution map of the area that is used for visualization, debugging, road extents, and filtering pedestrians that are outside the road extents</a:t>
            </a:r>
          </a:p>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Our</a:t>
            </a:r>
            <a:r>
              <a:rPr lang="en-US" baseline="0" dirty="0"/>
              <a:t> system has 3 main components. First is high level path manager.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It implements the state transition maps to react to pedestrians</a:t>
            </a:r>
          </a:p>
          <a:p>
            <a:r>
              <a:rPr lang="en-US" baseline="0" dirty="0"/>
              <a:t>	It breaks the path into </a:t>
            </a:r>
            <a:r>
              <a:rPr lang="en-US" baseline="0" dirty="0" err="1"/>
              <a:t>subpaths</a:t>
            </a:r>
            <a:r>
              <a:rPr lang="en-US" baseline="0" dirty="0"/>
              <a:t> at stop signs and plans for the subpath. </a:t>
            </a:r>
          </a:p>
          <a:p>
            <a:r>
              <a:rPr lang="en-US" baseline="0" dirty="0"/>
              <a:t>	It calls the trajectory planner for planning the trajectory</a:t>
            </a:r>
          </a:p>
          <a:p>
            <a:endParaRPr lang="en-US" baseline="0" dirty="0"/>
          </a:p>
          <a:p>
            <a:r>
              <a:rPr lang="en-US" baseline="0" dirty="0"/>
              <a:t>The low level trajectory planner limits jerk, acceleration and velocity values.</a:t>
            </a:r>
          </a:p>
          <a:p>
            <a:r>
              <a:rPr lang="en-US" baseline="0" dirty="0"/>
              <a:t>When reacting to pedestrians, if pedestrians move closer or further from car while car is stopping, then trajectory is revised in trajectory planner</a:t>
            </a:r>
          </a:p>
          <a:p>
            <a:r>
              <a:rPr lang="en-US" baseline="0" dirty="0"/>
              <a:t>Inputs the next 2 seconds to the controller</a:t>
            </a:r>
          </a:p>
          <a:p>
            <a:endParaRPr lang="en-US" baseline="0" dirty="0"/>
          </a:p>
          <a:p>
            <a:r>
              <a:rPr lang="en-US" baseline="0" dirty="0"/>
              <a:t>The software controller is a black box that controls brake, speed and steering based on points 100 ms </a:t>
            </a:r>
          </a:p>
          <a:p>
            <a:r>
              <a:rPr lang="en-US" baseline="0" dirty="0"/>
              <a:t>apart that are fed to it. One of the important parameters is curvature.</a:t>
            </a:r>
          </a:p>
          <a:p>
            <a:endParaRPr lang="en-US" baseline="0"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Trajectory planner</a:t>
            </a:r>
            <a:r>
              <a:rPr lang="en-US" baseline="0" dirty="0"/>
              <a:t> breaks the path into segments by speed limit. There are two speed limits – legal speed limit and acceleration and curvature speed limit that limits speed on curves.</a:t>
            </a:r>
          </a:p>
          <a:p>
            <a:endParaRPr lang="en-US" baseline="0" dirty="0"/>
          </a:p>
          <a:p>
            <a:r>
              <a:rPr lang="en-US" baseline="0" dirty="0"/>
              <a:t>Trajectory plan a trajectory for each segment and unifies them</a:t>
            </a:r>
          </a:p>
          <a:p>
            <a:endParaRPr lang="en-US" baseline="0" dirty="0"/>
          </a:p>
          <a:p>
            <a:r>
              <a:rPr lang="en-US" baseline="0" dirty="0"/>
              <a:t>Time parametrize the trajectory, and use distance travelled so far to look up current desired speed acceleration etc.</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Trajectory</a:t>
            </a:r>
            <a:r>
              <a:rPr lang="en-US" baseline="0" dirty="0"/>
              <a:t> between 2 stop signs going in a straight line.</a:t>
            </a:r>
          </a:p>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7</a:t>
            </a:fld>
            <a:endParaRPr lang="en-US"/>
          </a:p>
        </p:txBody>
      </p:sp>
    </p:spTree>
    <p:extLst>
      <p:ext uri="{BB962C8B-B14F-4D97-AF65-F5344CB8AC3E}">
        <p14:creationId xmlns:p14="http://schemas.microsoft.com/office/powerpoint/2010/main" val="3797554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8</a:t>
            </a:fld>
            <a:endParaRPr lang="en-US"/>
          </a:p>
        </p:txBody>
      </p:sp>
    </p:spTree>
    <p:extLst>
      <p:ext uri="{BB962C8B-B14F-4D97-AF65-F5344CB8AC3E}">
        <p14:creationId xmlns:p14="http://schemas.microsoft.com/office/powerpoint/2010/main" val="3314516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Use normal peak parameters for acceleration and jerk</a:t>
            </a:r>
          </a:p>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9</a:t>
            </a:fld>
            <a:endParaRPr lang="en-US"/>
          </a:p>
        </p:txBody>
      </p:sp>
    </p:spTree>
    <p:extLst>
      <p:ext uri="{BB962C8B-B14F-4D97-AF65-F5344CB8AC3E}">
        <p14:creationId xmlns:p14="http://schemas.microsoft.com/office/powerpoint/2010/main" val="2133654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59" indent="0" algn="ctr">
              <a:buNone/>
              <a:defRPr>
                <a:solidFill>
                  <a:schemeClr val="tx1">
                    <a:tint val="75000"/>
                  </a:schemeClr>
                </a:solidFill>
              </a:defRPr>
            </a:lvl2pPr>
            <a:lvl3pPr marL="914318" indent="0" algn="ctr">
              <a:buNone/>
              <a:defRPr>
                <a:solidFill>
                  <a:schemeClr val="tx1">
                    <a:tint val="75000"/>
                  </a:schemeClr>
                </a:solidFill>
              </a:defRPr>
            </a:lvl3pPr>
            <a:lvl4pPr marL="1371477" indent="0" algn="ctr">
              <a:buNone/>
              <a:defRPr>
                <a:solidFill>
                  <a:schemeClr val="tx1">
                    <a:tint val="75000"/>
                  </a:schemeClr>
                </a:solidFill>
              </a:defRPr>
            </a:lvl4pPr>
            <a:lvl5pPr marL="1828637" indent="0" algn="ctr">
              <a:buNone/>
              <a:defRPr>
                <a:solidFill>
                  <a:schemeClr val="tx1">
                    <a:tint val="75000"/>
                  </a:schemeClr>
                </a:solidFill>
              </a:defRPr>
            </a:lvl5pPr>
            <a:lvl6pPr marL="2285797" indent="0" algn="ctr">
              <a:buNone/>
              <a:defRPr>
                <a:solidFill>
                  <a:schemeClr val="tx1">
                    <a:tint val="75000"/>
                  </a:schemeClr>
                </a:solidFill>
              </a:defRPr>
            </a:lvl6pPr>
            <a:lvl7pPr marL="2742956" indent="0" algn="ctr">
              <a:buNone/>
              <a:defRPr>
                <a:solidFill>
                  <a:schemeClr val="tx1">
                    <a:tint val="75000"/>
                  </a:schemeClr>
                </a:solidFill>
              </a:defRPr>
            </a:lvl7pPr>
            <a:lvl8pPr marL="3200115" indent="0" algn="ctr">
              <a:buNone/>
              <a:defRPr>
                <a:solidFill>
                  <a:schemeClr val="tx1">
                    <a:tint val="75000"/>
                  </a:schemeClr>
                </a:solidFill>
              </a:defRPr>
            </a:lvl8pPr>
            <a:lvl9pPr marL="365727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9F2DF85-5102-483E-A1BB-B3F8368E0DB4}" type="datetimeFigureOut">
              <a:rPr lang="en-US" smtClean="0"/>
              <a:pPr/>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990600"/>
            <a:ext cx="82296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2DF85-5102-483E-A1BB-B3F8368E0DB4}" type="datetimeFigureOut">
              <a:rPr lang="en-US" smtClean="0"/>
              <a:pPr/>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9737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59737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2DF85-5102-483E-A1BB-B3F8368E0DB4}" type="datetimeFigureOut">
              <a:rPr lang="en-US" smtClean="0"/>
              <a:pPr/>
              <a:t>4/28/2016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0"/>
              </a:spcBef>
              <a:defRPr sz="2400"/>
            </a:lvl1pPr>
            <a:lvl2pPr>
              <a:spcBef>
                <a:spcPts val="200"/>
              </a:spcBef>
              <a:defRPr/>
            </a:lvl2pPr>
            <a:lvl3pPr>
              <a:spcBef>
                <a:spcPts val="0"/>
              </a:spcBef>
              <a:defRPr/>
            </a:lvl3pPr>
            <a:lvl4pPr>
              <a:spcBef>
                <a:spcPts val="200"/>
              </a:spcBef>
              <a:defRPr/>
            </a:lvl4pPr>
            <a:lvl5pPr>
              <a:spcBef>
                <a:spcPts val="2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2DF85-5102-483E-A1BB-B3F8368E0DB4}" type="datetimeFigureOut">
              <a:rPr lang="en-US" smtClean="0"/>
              <a:pPr/>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159" indent="0">
              <a:buNone/>
              <a:defRPr sz="1800">
                <a:solidFill>
                  <a:schemeClr val="tx1">
                    <a:tint val="75000"/>
                  </a:schemeClr>
                </a:solidFill>
              </a:defRPr>
            </a:lvl2pPr>
            <a:lvl3pPr marL="914318" indent="0">
              <a:buNone/>
              <a:defRPr sz="1600">
                <a:solidFill>
                  <a:schemeClr val="tx1">
                    <a:tint val="75000"/>
                  </a:schemeClr>
                </a:solidFill>
              </a:defRPr>
            </a:lvl3pPr>
            <a:lvl4pPr marL="1371477" indent="0">
              <a:buNone/>
              <a:defRPr sz="1400">
                <a:solidFill>
                  <a:schemeClr val="tx1">
                    <a:tint val="75000"/>
                  </a:schemeClr>
                </a:solidFill>
              </a:defRPr>
            </a:lvl4pPr>
            <a:lvl5pPr marL="1828637" indent="0">
              <a:buNone/>
              <a:defRPr sz="1400">
                <a:solidFill>
                  <a:schemeClr val="tx1">
                    <a:tint val="75000"/>
                  </a:schemeClr>
                </a:solidFill>
              </a:defRPr>
            </a:lvl5pPr>
            <a:lvl6pPr marL="2285797" indent="0">
              <a:buNone/>
              <a:defRPr sz="1400">
                <a:solidFill>
                  <a:schemeClr val="tx1">
                    <a:tint val="75000"/>
                  </a:schemeClr>
                </a:solidFill>
              </a:defRPr>
            </a:lvl6pPr>
            <a:lvl7pPr marL="2742956" indent="0">
              <a:buNone/>
              <a:defRPr sz="1400">
                <a:solidFill>
                  <a:schemeClr val="tx1">
                    <a:tint val="75000"/>
                  </a:schemeClr>
                </a:solidFill>
              </a:defRPr>
            </a:lvl7pPr>
            <a:lvl8pPr marL="3200115" indent="0">
              <a:buNone/>
              <a:defRPr sz="1400">
                <a:solidFill>
                  <a:schemeClr val="tx1">
                    <a:tint val="75000"/>
                  </a:schemeClr>
                </a:solidFill>
              </a:defRPr>
            </a:lvl8pPr>
            <a:lvl9pPr marL="3657274"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F2DF85-5102-483E-A1BB-B3F8368E0DB4}" type="datetimeFigureOut">
              <a:rPr lang="en-US" smtClean="0"/>
              <a:pPr/>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914400"/>
            <a:ext cx="4038600" cy="533400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914400"/>
            <a:ext cx="4038600" cy="533400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F2DF85-5102-483E-A1BB-B3F8368E0DB4}" type="datetimeFigureOut">
              <a:rPr lang="en-US" smtClean="0"/>
              <a:pPr/>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914400"/>
            <a:ext cx="4040188" cy="1260476"/>
          </a:xfrm>
        </p:spPr>
        <p:txBody>
          <a:bodyPr anchor="b"/>
          <a:lstStyle>
            <a:lvl1pPr marL="0" indent="0">
              <a:buNone/>
              <a:defRPr sz="2400" b="1"/>
            </a:lvl1pPr>
            <a:lvl2pPr marL="457159" indent="0">
              <a:buNone/>
              <a:defRPr sz="2000" b="1"/>
            </a:lvl2pPr>
            <a:lvl3pPr marL="914318" indent="0">
              <a:buNone/>
              <a:defRPr sz="1800" b="1"/>
            </a:lvl3pPr>
            <a:lvl4pPr marL="1371477" indent="0">
              <a:buNone/>
              <a:defRPr sz="1600" b="1"/>
            </a:lvl4pPr>
            <a:lvl5pPr marL="1828637" indent="0">
              <a:buNone/>
              <a:defRPr sz="1600" b="1"/>
            </a:lvl5pPr>
            <a:lvl6pPr marL="2285797" indent="0">
              <a:buNone/>
              <a:defRPr sz="1600" b="1"/>
            </a:lvl6pPr>
            <a:lvl7pPr marL="2742956" indent="0">
              <a:buNone/>
              <a:defRPr sz="1600" b="1"/>
            </a:lvl7pPr>
            <a:lvl8pPr marL="3200115" indent="0">
              <a:buNone/>
              <a:defRPr sz="1600" b="1"/>
            </a:lvl8pPr>
            <a:lvl9pPr marL="3657274"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6"/>
            <a:ext cx="4040188"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914400"/>
            <a:ext cx="4041775" cy="1260476"/>
          </a:xfrm>
        </p:spPr>
        <p:txBody>
          <a:bodyPr anchor="b"/>
          <a:lstStyle>
            <a:lvl1pPr marL="0" indent="0">
              <a:buNone/>
              <a:defRPr sz="2400" b="1"/>
            </a:lvl1pPr>
            <a:lvl2pPr marL="457159" indent="0">
              <a:buNone/>
              <a:defRPr sz="2000" b="1"/>
            </a:lvl2pPr>
            <a:lvl3pPr marL="914318" indent="0">
              <a:buNone/>
              <a:defRPr sz="1800" b="1"/>
            </a:lvl3pPr>
            <a:lvl4pPr marL="1371477" indent="0">
              <a:buNone/>
              <a:defRPr sz="1600" b="1"/>
            </a:lvl4pPr>
            <a:lvl5pPr marL="1828637" indent="0">
              <a:buNone/>
              <a:defRPr sz="1600" b="1"/>
            </a:lvl5pPr>
            <a:lvl6pPr marL="2285797" indent="0">
              <a:buNone/>
              <a:defRPr sz="1600" b="1"/>
            </a:lvl6pPr>
            <a:lvl7pPr marL="2742956" indent="0">
              <a:buNone/>
              <a:defRPr sz="1600" b="1"/>
            </a:lvl7pPr>
            <a:lvl8pPr marL="3200115" indent="0">
              <a:buNone/>
              <a:defRPr sz="1600" b="1"/>
            </a:lvl8pPr>
            <a:lvl9pPr marL="3657274"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6"/>
            <a:ext cx="4041775"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F2DF85-5102-483E-A1BB-B3F8368E0DB4}" type="datetimeFigureOut">
              <a:rPr lang="en-US" smtClean="0"/>
              <a:pPr/>
              <a:t>4/28/2016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F2DF85-5102-483E-A1BB-B3F8368E0DB4}" type="datetimeFigureOut">
              <a:rPr lang="en-US" smtClean="0"/>
              <a:pPr/>
              <a:t>4/28/2016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2DF85-5102-483E-A1BB-B3F8368E0DB4}" type="datetimeFigureOut">
              <a:rPr lang="en-US" smtClean="0"/>
              <a:pPr/>
              <a:t>4/28/2016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1"/>
            <a:ext cx="5111750" cy="5975349"/>
          </a:xfrm>
        </p:spPr>
        <p:txBody>
          <a:bodyPr/>
          <a:lstStyle>
            <a:lvl1pPr>
              <a:defRPr sz="2600"/>
            </a:lvl1pPr>
            <a:lvl2pPr>
              <a:defRPr sz="22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1"/>
            <a:ext cx="3008313" cy="4813299"/>
          </a:xfrm>
        </p:spPr>
        <p:txBody>
          <a:bodyPr/>
          <a:lstStyle>
            <a:lvl1pPr marL="0" indent="0">
              <a:buNone/>
              <a:defRPr sz="1400"/>
            </a:lvl1pPr>
            <a:lvl2pPr marL="457159" indent="0">
              <a:buNone/>
              <a:defRPr sz="1200"/>
            </a:lvl2pPr>
            <a:lvl3pPr marL="914318" indent="0">
              <a:buNone/>
              <a:defRPr sz="1000"/>
            </a:lvl3pPr>
            <a:lvl4pPr marL="1371477" indent="0">
              <a:buNone/>
              <a:defRPr sz="900"/>
            </a:lvl4pPr>
            <a:lvl5pPr marL="1828637" indent="0">
              <a:buNone/>
              <a:defRPr sz="900"/>
            </a:lvl5pPr>
            <a:lvl6pPr marL="2285797" indent="0">
              <a:buNone/>
              <a:defRPr sz="900"/>
            </a:lvl6pPr>
            <a:lvl7pPr marL="2742956" indent="0">
              <a:buNone/>
              <a:defRPr sz="900"/>
            </a:lvl7pPr>
            <a:lvl8pPr marL="3200115" indent="0">
              <a:buNone/>
              <a:defRPr sz="900"/>
            </a:lvl8pPr>
            <a:lvl9pPr marL="3657274"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F2DF85-5102-483E-A1BB-B3F8368E0DB4}" type="datetimeFigureOut">
              <a:rPr lang="en-US" smtClean="0"/>
              <a:pPr/>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59" indent="0">
              <a:buNone/>
              <a:defRPr sz="2800"/>
            </a:lvl2pPr>
            <a:lvl3pPr marL="914318" indent="0">
              <a:buNone/>
              <a:defRPr sz="2400"/>
            </a:lvl3pPr>
            <a:lvl4pPr marL="1371477" indent="0">
              <a:buNone/>
              <a:defRPr sz="2000"/>
            </a:lvl4pPr>
            <a:lvl5pPr marL="1828637" indent="0">
              <a:buNone/>
              <a:defRPr sz="2000"/>
            </a:lvl5pPr>
            <a:lvl6pPr marL="2285797" indent="0">
              <a:buNone/>
              <a:defRPr sz="2000"/>
            </a:lvl6pPr>
            <a:lvl7pPr marL="2742956" indent="0">
              <a:buNone/>
              <a:defRPr sz="2000"/>
            </a:lvl7pPr>
            <a:lvl8pPr marL="3200115" indent="0">
              <a:buNone/>
              <a:defRPr sz="2000"/>
            </a:lvl8pPr>
            <a:lvl9pPr marL="3657274" indent="0">
              <a:buNone/>
              <a:defRPr sz="2000"/>
            </a:lvl9pPr>
          </a:lstStyle>
          <a:p>
            <a:r>
              <a:rPr lang="en-US"/>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59" indent="0">
              <a:buNone/>
              <a:defRPr sz="1200"/>
            </a:lvl2pPr>
            <a:lvl3pPr marL="914318" indent="0">
              <a:buNone/>
              <a:defRPr sz="1000"/>
            </a:lvl3pPr>
            <a:lvl4pPr marL="1371477" indent="0">
              <a:buNone/>
              <a:defRPr sz="900"/>
            </a:lvl4pPr>
            <a:lvl5pPr marL="1828637" indent="0">
              <a:buNone/>
              <a:defRPr sz="900"/>
            </a:lvl5pPr>
            <a:lvl6pPr marL="2285797" indent="0">
              <a:buNone/>
              <a:defRPr sz="900"/>
            </a:lvl6pPr>
            <a:lvl7pPr marL="2742956" indent="0">
              <a:buNone/>
              <a:defRPr sz="900"/>
            </a:lvl7pPr>
            <a:lvl8pPr marL="3200115" indent="0">
              <a:buNone/>
              <a:defRPr sz="900"/>
            </a:lvl8pPr>
            <a:lvl9pPr marL="3657274"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F2DF85-5102-483E-A1BB-B3F8368E0DB4}" type="datetimeFigureOut">
              <a:rPr lang="en-US" smtClean="0"/>
              <a:pPr/>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639762"/>
          </a:xfrm>
          <a:prstGeom prst="rect">
            <a:avLst/>
          </a:prstGeom>
        </p:spPr>
        <p:txBody>
          <a:bodyPr vert="horz" lIns="91432" tIns="45716" rIns="91432" bIns="45716"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990600"/>
            <a:ext cx="8229600" cy="5257800"/>
          </a:xfrm>
          <a:prstGeom prst="rect">
            <a:avLst/>
          </a:prstGeom>
        </p:spPr>
        <p:txBody>
          <a:bodyPr vert="horz" lIns="91432" tIns="45716" rIns="91432" bIns="45716"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32" tIns="45716" rIns="91432" bIns="45716" rtlCol="0" anchor="ctr"/>
          <a:lstStyle>
            <a:lvl1pPr algn="l">
              <a:defRPr sz="1200">
                <a:solidFill>
                  <a:schemeClr val="tx1">
                    <a:tint val="75000"/>
                  </a:schemeClr>
                </a:solidFill>
              </a:defRPr>
            </a:lvl1pPr>
          </a:lstStyle>
          <a:p>
            <a:fld id="{E9F2DF85-5102-483E-A1BB-B3F8368E0DB4}" type="datetimeFigureOut">
              <a:rPr lang="en-US" smtClean="0"/>
              <a:pPr/>
              <a:t>4/28/2016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32" tIns="45716" rIns="91432" bIns="45716"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32" tIns="45716" rIns="91432" bIns="45716" rtlCol="0" anchor="ctr"/>
          <a:lstStyle>
            <a:lvl1pPr algn="r">
              <a:defRPr sz="1200">
                <a:solidFill>
                  <a:schemeClr val="tx1">
                    <a:tint val="75000"/>
                  </a:schemeClr>
                </a:solidFill>
              </a:defRPr>
            </a:lvl1pPr>
          </a:lstStyle>
          <a:p>
            <a:fld id="{1D452573-55C1-4F8E-942C-3EA0B3A5EE9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18" rtl="0" eaLnBrk="1" latinLnBrk="0" hangingPunct="1">
        <a:spcBef>
          <a:spcPct val="0"/>
        </a:spcBef>
        <a:buNone/>
        <a:defRPr sz="3600" kern="1200">
          <a:solidFill>
            <a:schemeClr val="tx1"/>
          </a:solidFill>
          <a:latin typeface="+mj-lt"/>
          <a:ea typeface="+mj-ea"/>
          <a:cs typeface="+mj-cs"/>
        </a:defRPr>
      </a:lvl1pPr>
    </p:titleStyle>
    <p:bodyStyle>
      <a:lvl1pPr marL="342870" indent="-342870" algn="l" defTabSz="914318" rtl="0" eaLnBrk="1" latinLnBrk="0" hangingPunct="1">
        <a:spcBef>
          <a:spcPts val="0"/>
        </a:spcBef>
        <a:buFont typeface="Arial" pitchFamily="34" charset="0"/>
        <a:buChar char="•"/>
        <a:defRPr sz="2400" kern="1200">
          <a:solidFill>
            <a:schemeClr val="tx1"/>
          </a:solidFill>
          <a:latin typeface="+mn-lt"/>
          <a:ea typeface="+mn-ea"/>
          <a:cs typeface="+mn-cs"/>
        </a:defRPr>
      </a:lvl1pPr>
      <a:lvl2pPr marL="742883" indent="-285724" algn="l" defTabSz="914318" rtl="0" eaLnBrk="1" latinLnBrk="0" hangingPunct="1">
        <a:spcBef>
          <a:spcPts val="200"/>
        </a:spcBef>
        <a:buFont typeface="Arial" pitchFamily="34" charset="0"/>
        <a:buChar char="–"/>
        <a:defRPr sz="2200" kern="1200">
          <a:solidFill>
            <a:schemeClr val="tx1"/>
          </a:solidFill>
          <a:latin typeface="+mn-lt"/>
          <a:ea typeface="+mn-ea"/>
          <a:cs typeface="+mn-cs"/>
        </a:defRPr>
      </a:lvl2pPr>
      <a:lvl3pPr marL="1142898" indent="-228580" algn="l" defTabSz="914318" rtl="0" eaLnBrk="1" latinLnBrk="0" hangingPunct="1">
        <a:spcBef>
          <a:spcPts val="0"/>
        </a:spcBef>
        <a:buFont typeface="Arial" pitchFamily="34" charset="0"/>
        <a:buChar char="•"/>
        <a:defRPr sz="2200" kern="1200">
          <a:solidFill>
            <a:schemeClr val="tx1"/>
          </a:solidFill>
          <a:latin typeface="+mn-lt"/>
          <a:ea typeface="+mn-ea"/>
          <a:cs typeface="+mn-cs"/>
        </a:defRPr>
      </a:lvl3pPr>
      <a:lvl4pPr marL="1600057" indent="-228580" algn="l" defTabSz="914318" rtl="0" eaLnBrk="1" latinLnBrk="0" hangingPunct="1">
        <a:spcBef>
          <a:spcPts val="0"/>
        </a:spcBef>
        <a:buFont typeface="Arial" pitchFamily="34" charset="0"/>
        <a:buChar char="–"/>
        <a:defRPr sz="2000" kern="1200">
          <a:solidFill>
            <a:schemeClr val="tx1"/>
          </a:solidFill>
          <a:latin typeface="+mn-lt"/>
          <a:ea typeface="+mn-ea"/>
          <a:cs typeface="+mn-cs"/>
        </a:defRPr>
      </a:lvl4pPr>
      <a:lvl5pPr marL="2057217" indent="-228580" algn="l" defTabSz="914318" rtl="0" eaLnBrk="1" latinLnBrk="0" hangingPunct="1">
        <a:spcBef>
          <a:spcPts val="0"/>
        </a:spcBef>
        <a:buFont typeface="Arial" pitchFamily="34" charset="0"/>
        <a:buChar char="»"/>
        <a:defRPr sz="2000" kern="1200">
          <a:solidFill>
            <a:schemeClr val="tx1"/>
          </a:solidFill>
          <a:latin typeface="+mn-lt"/>
          <a:ea typeface="+mn-ea"/>
          <a:cs typeface="+mn-cs"/>
        </a:defRPr>
      </a:lvl5pPr>
      <a:lvl6pPr marL="2514376"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3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9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54"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7" algn="l" defTabSz="914318" rtl="0" eaLnBrk="1" latinLnBrk="0" hangingPunct="1">
        <a:defRPr sz="1800" kern="1200">
          <a:solidFill>
            <a:schemeClr val="tx1"/>
          </a:solidFill>
          <a:latin typeface="+mn-lt"/>
          <a:ea typeface="+mn-ea"/>
          <a:cs typeface="+mn-cs"/>
        </a:defRPr>
      </a:lvl4pPr>
      <a:lvl5pPr marL="1828637" algn="l" defTabSz="914318" rtl="0" eaLnBrk="1" latinLnBrk="0" hangingPunct="1">
        <a:defRPr sz="1800" kern="1200">
          <a:solidFill>
            <a:schemeClr val="tx1"/>
          </a:solidFill>
          <a:latin typeface="+mn-lt"/>
          <a:ea typeface="+mn-ea"/>
          <a:cs typeface="+mn-cs"/>
        </a:defRPr>
      </a:lvl5pPr>
      <a:lvl6pPr marL="2285797" algn="l" defTabSz="914318" rtl="0" eaLnBrk="1" latinLnBrk="0" hangingPunct="1">
        <a:defRPr sz="1800" kern="1200">
          <a:solidFill>
            <a:schemeClr val="tx1"/>
          </a:solidFill>
          <a:latin typeface="+mn-lt"/>
          <a:ea typeface="+mn-ea"/>
          <a:cs typeface="+mn-cs"/>
        </a:defRPr>
      </a:lvl6pPr>
      <a:lvl7pPr marL="2742956" algn="l" defTabSz="914318" rtl="0" eaLnBrk="1" latinLnBrk="0" hangingPunct="1">
        <a:defRPr sz="1800" kern="1200">
          <a:solidFill>
            <a:schemeClr val="tx1"/>
          </a:solidFill>
          <a:latin typeface="+mn-lt"/>
          <a:ea typeface="+mn-ea"/>
          <a:cs typeface="+mn-cs"/>
        </a:defRPr>
      </a:lvl7pPr>
      <a:lvl8pPr marL="3200115" algn="l" defTabSz="914318" rtl="0" eaLnBrk="1" latinLnBrk="0" hangingPunct="1">
        <a:defRPr sz="1800" kern="1200">
          <a:solidFill>
            <a:schemeClr val="tx1"/>
          </a:solidFill>
          <a:latin typeface="+mn-lt"/>
          <a:ea typeface="+mn-ea"/>
          <a:cs typeface="+mn-cs"/>
        </a:defRPr>
      </a:lvl8pPr>
      <a:lvl9pPr marL="3657274" algn="l" defTabSz="9143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8001000" cy="1924051"/>
          </a:xfrm>
        </p:spPr>
        <p:txBody>
          <a:bodyPr>
            <a:normAutofit/>
          </a:bodyPr>
          <a:lstStyle/>
          <a:p>
            <a:r>
              <a:rPr lang="en-US" dirty="0" smtClean="0"/>
              <a:t>Reactive Trajectory Planning and Tracking for Pedestrian Aware Autonomous Driving in Urban Environments</a:t>
            </a:r>
            <a:endParaRPr lang="en-US" dirty="0"/>
          </a:p>
        </p:txBody>
      </p:sp>
      <p:sp>
        <p:nvSpPr>
          <p:cNvPr id="3" name="Subtitle 2"/>
          <p:cNvSpPr>
            <a:spLocks noGrp="1"/>
          </p:cNvSpPr>
          <p:nvPr>
            <p:ph type="subTitle" idx="1"/>
          </p:nvPr>
        </p:nvSpPr>
        <p:spPr/>
        <p:txBody>
          <a:bodyPr>
            <a:normAutofit/>
          </a:bodyPr>
          <a:lstStyle/>
          <a:p>
            <a:r>
              <a:rPr lang="en-US" sz="2000" b="1" dirty="0" smtClean="0">
                <a:solidFill>
                  <a:schemeClr val="tx1"/>
                </a:solidFill>
              </a:rPr>
              <a:t>Robert G. </a:t>
            </a:r>
            <a:r>
              <a:rPr lang="en-US" sz="2000" b="1" dirty="0" err="1" smtClean="0">
                <a:solidFill>
                  <a:schemeClr val="tx1"/>
                </a:solidFill>
              </a:rPr>
              <a:t>Cofield</a:t>
            </a:r>
            <a:r>
              <a:rPr lang="en-US" sz="2000" b="1" dirty="0" smtClean="0">
                <a:solidFill>
                  <a:schemeClr val="tx1"/>
                </a:solidFill>
              </a:rPr>
              <a:t> and </a:t>
            </a:r>
            <a:r>
              <a:rPr lang="en-US" sz="2000" b="1" dirty="0" err="1" smtClean="0">
                <a:solidFill>
                  <a:schemeClr val="tx1"/>
                </a:solidFill>
              </a:rPr>
              <a:t>Rakesh</a:t>
            </a:r>
            <a:r>
              <a:rPr lang="en-US" sz="2000" b="1" dirty="0" smtClean="0">
                <a:solidFill>
                  <a:schemeClr val="tx1"/>
                </a:solidFill>
              </a:rPr>
              <a:t> </a:t>
            </a:r>
            <a:r>
              <a:rPr lang="en-US" sz="2000" b="1" dirty="0">
                <a:solidFill>
                  <a:schemeClr val="tx1"/>
                </a:solidFill>
              </a:rPr>
              <a:t>Gupta</a:t>
            </a:r>
          </a:p>
          <a:p>
            <a:r>
              <a:rPr lang="en-US" sz="2000" b="1" dirty="0" smtClean="0">
                <a:solidFill>
                  <a:schemeClr val="tx1"/>
                </a:solidFill>
              </a:rPr>
              <a:t>Honda </a:t>
            </a:r>
            <a:r>
              <a:rPr lang="en-US" sz="2000" b="1" dirty="0">
                <a:solidFill>
                  <a:schemeClr val="tx1"/>
                </a:solidFill>
              </a:rPr>
              <a:t>Research Institute USA, Inc</a:t>
            </a:r>
            <a:r>
              <a:rPr lang="en-US" sz="2000" b="1" dirty="0" smtClean="0">
                <a:solidFill>
                  <a:schemeClr val="tx1"/>
                </a:solidFill>
              </a:rPr>
              <a:t>.</a:t>
            </a:r>
          </a:p>
          <a:p>
            <a:r>
              <a:rPr lang="en-US" sz="1600" dirty="0" smtClean="0">
                <a:solidFill>
                  <a:schemeClr val="tx1"/>
                </a:solidFill>
              </a:rPr>
              <a:t>375 </a:t>
            </a:r>
            <a:r>
              <a:rPr lang="en-US" sz="1600" dirty="0" err="1" smtClean="0">
                <a:solidFill>
                  <a:schemeClr val="tx1"/>
                </a:solidFill>
              </a:rPr>
              <a:t>Ravendale</a:t>
            </a:r>
            <a:r>
              <a:rPr lang="en-US" sz="1600" dirty="0" smtClean="0">
                <a:solidFill>
                  <a:schemeClr val="tx1"/>
                </a:solidFill>
              </a:rPr>
              <a:t> Drive, Suite 100</a:t>
            </a:r>
          </a:p>
          <a:p>
            <a:r>
              <a:rPr lang="en-US" sz="1600" dirty="0" smtClean="0">
                <a:solidFill>
                  <a:schemeClr val="tx1"/>
                </a:solidFill>
              </a:rPr>
              <a:t>Mountain View, CA 94043</a:t>
            </a:r>
            <a:endParaRPr lang="en-US" sz="16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Pedestrian Reactivity</a:t>
            </a:r>
            <a:endParaRPr lang="en-US" dirty="0"/>
          </a:p>
        </p:txBody>
      </p:sp>
      <p:sp>
        <p:nvSpPr>
          <p:cNvPr id="4" name="Content Placeholder 2"/>
          <p:cNvSpPr txBox="1">
            <a:spLocks/>
          </p:cNvSpPr>
          <p:nvPr/>
        </p:nvSpPr>
        <p:spPr>
          <a:xfrm>
            <a:off x="457200" y="4343400"/>
            <a:ext cx="8229600" cy="463422"/>
          </a:xfrm>
          <a:prstGeom prst="rect">
            <a:avLst/>
          </a:prstGeom>
        </p:spPr>
        <p:txBody>
          <a:bodyPr vert="horz" lIns="91432" tIns="45716" rIns="91432" bIns="45716" rtlCol="0">
            <a:normAutofit/>
          </a:bodyPr>
          <a:lstStyle>
            <a:lvl1pPr marL="342870" indent="-342870" algn="l" defTabSz="914318" rtl="0" eaLnBrk="1" latinLnBrk="0" hangingPunct="1">
              <a:spcBef>
                <a:spcPts val="0"/>
              </a:spcBef>
              <a:buFont typeface="Arial" pitchFamily="34" charset="0"/>
              <a:buChar char="•"/>
              <a:defRPr sz="2400" kern="1200">
                <a:solidFill>
                  <a:schemeClr val="tx1"/>
                </a:solidFill>
                <a:latin typeface="+mn-lt"/>
                <a:ea typeface="+mn-ea"/>
                <a:cs typeface="+mn-cs"/>
              </a:defRPr>
            </a:lvl1pPr>
            <a:lvl2pPr marL="742883" indent="-285724" algn="l" defTabSz="914318" rtl="0" eaLnBrk="1" latinLnBrk="0" hangingPunct="1">
              <a:spcBef>
                <a:spcPts val="200"/>
              </a:spcBef>
              <a:buFont typeface="Arial" pitchFamily="34" charset="0"/>
              <a:buChar char="–"/>
              <a:defRPr sz="2200" kern="1200">
                <a:solidFill>
                  <a:schemeClr val="tx1"/>
                </a:solidFill>
                <a:latin typeface="+mn-lt"/>
                <a:ea typeface="+mn-ea"/>
                <a:cs typeface="+mn-cs"/>
              </a:defRPr>
            </a:lvl2pPr>
            <a:lvl3pPr marL="1142898" indent="-228580" algn="l" defTabSz="914318" rtl="0" eaLnBrk="1" latinLnBrk="0" hangingPunct="1">
              <a:spcBef>
                <a:spcPts val="0"/>
              </a:spcBef>
              <a:buFont typeface="Arial" pitchFamily="34" charset="0"/>
              <a:buChar char="•"/>
              <a:defRPr sz="2200" kern="1200">
                <a:solidFill>
                  <a:schemeClr val="tx1"/>
                </a:solidFill>
                <a:latin typeface="+mn-lt"/>
                <a:ea typeface="+mn-ea"/>
                <a:cs typeface="+mn-cs"/>
              </a:defRPr>
            </a:lvl3pPr>
            <a:lvl4pPr marL="1600057" indent="-228580" algn="l" defTabSz="914318" rtl="0" eaLnBrk="1" latinLnBrk="0" hangingPunct="1">
              <a:spcBef>
                <a:spcPts val="200"/>
              </a:spcBef>
              <a:buFont typeface="Arial" pitchFamily="34" charset="0"/>
              <a:buChar char="–"/>
              <a:defRPr sz="2000" kern="1200">
                <a:solidFill>
                  <a:schemeClr val="tx1"/>
                </a:solidFill>
                <a:latin typeface="+mn-lt"/>
                <a:ea typeface="+mn-ea"/>
                <a:cs typeface="+mn-cs"/>
              </a:defRPr>
            </a:lvl4pPr>
            <a:lvl5pPr marL="2057217" indent="-228580" algn="l" defTabSz="914318" rtl="0" eaLnBrk="1" latinLnBrk="0" hangingPunct="1">
              <a:spcBef>
                <a:spcPts val="200"/>
              </a:spcBef>
              <a:buFont typeface="Arial" pitchFamily="34" charset="0"/>
              <a:buChar char="»"/>
              <a:defRPr sz="2000" kern="1200">
                <a:solidFill>
                  <a:schemeClr val="tx1"/>
                </a:solidFill>
                <a:latin typeface="+mn-lt"/>
                <a:ea typeface="+mn-ea"/>
                <a:cs typeface="+mn-cs"/>
              </a:defRPr>
            </a:lvl5pPr>
            <a:lvl6pPr marL="2514376"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3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9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54"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Revise trajectory if pedestrian moves outside </a:t>
            </a:r>
            <a:r>
              <a:rPr lang="en-US" sz="2000" dirty="0" err="1" smtClean="0"/>
              <a:t>replan</a:t>
            </a:r>
            <a:r>
              <a:rPr lang="en-US" sz="2000" dirty="0" smtClean="0"/>
              <a:t> buffer</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pPr>
              <a:buFont typeface="Arial" pitchFamily="34" charset="0"/>
              <a:buNone/>
            </a:pPr>
            <a:endParaRPr lang="en-US" sz="2000" dirty="0" smtClean="0"/>
          </a:p>
          <a:p>
            <a:pPr>
              <a:buFont typeface="Arial" pitchFamily="34" charset="0"/>
              <a:buNone/>
            </a:pPr>
            <a:endParaRPr lang="en-US" sz="2000" dirty="0"/>
          </a:p>
        </p:txBody>
      </p:sp>
      <p:grpSp>
        <p:nvGrpSpPr>
          <p:cNvPr id="5" name="Group 4"/>
          <p:cNvGrpSpPr/>
          <p:nvPr/>
        </p:nvGrpSpPr>
        <p:grpSpPr>
          <a:xfrm>
            <a:off x="761067" y="1514977"/>
            <a:ext cx="6553200" cy="2057400"/>
            <a:chOff x="838200" y="990600"/>
            <a:chExt cx="6172200" cy="1783080"/>
          </a:xfrm>
        </p:grpSpPr>
        <p:grpSp>
          <p:nvGrpSpPr>
            <p:cNvPr id="6" name="Group 7"/>
            <p:cNvGrpSpPr/>
            <p:nvPr/>
          </p:nvGrpSpPr>
          <p:grpSpPr>
            <a:xfrm>
              <a:off x="838200" y="990600"/>
              <a:ext cx="6019800" cy="1719077"/>
              <a:chOff x="990600" y="1447800"/>
              <a:chExt cx="6019800" cy="1719077"/>
            </a:xfrm>
          </p:grpSpPr>
          <p:pic>
            <p:nvPicPr>
              <p:cNvPr id="8" name="Picture 5"/>
              <p:cNvPicPr>
                <a:picLocks noChangeAspect="1" noChangeArrowheads="1"/>
              </p:cNvPicPr>
              <p:nvPr/>
            </p:nvPicPr>
            <p:blipFill>
              <a:blip r:embed="rId2" cstate="print"/>
              <a:srcRect/>
              <a:stretch>
                <a:fillRect/>
              </a:stretch>
            </p:blipFill>
            <p:spPr bwMode="auto">
              <a:xfrm>
                <a:off x="1295400" y="1600200"/>
                <a:ext cx="5715000" cy="1566677"/>
              </a:xfrm>
              <a:prstGeom prst="rect">
                <a:avLst/>
              </a:prstGeom>
              <a:noFill/>
              <a:ln w="9525">
                <a:noFill/>
                <a:miter lim="800000"/>
                <a:headEnd/>
                <a:tailEnd/>
              </a:ln>
            </p:spPr>
          </p:pic>
          <p:sp>
            <p:nvSpPr>
              <p:cNvPr id="9" name="Rectangle 8"/>
              <p:cNvSpPr/>
              <p:nvPr/>
            </p:nvSpPr>
            <p:spPr>
              <a:xfrm>
                <a:off x="990600" y="1447800"/>
                <a:ext cx="914400" cy="1717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1600200" y="2545080"/>
              <a:ext cx="5410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7403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Return to Normal </a:t>
            </a:r>
            <a:r>
              <a:rPr lang="en-US" dirty="0"/>
              <a:t>D</a:t>
            </a:r>
            <a:r>
              <a:rPr lang="en-US" dirty="0" smtClean="0"/>
              <a:t>riving</a:t>
            </a:r>
            <a:endParaRPr lang="en-US" dirty="0"/>
          </a:p>
        </p:txBody>
      </p:sp>
      <p:grpSp>
        <p:nvGrpSpPr>
          <p:cNvPr id="8" name="Group 7"/>
          <p:cNvGrpSpPr/>
          <p:nvPr/>
        </p:nvGrpSpPr>
        <p:grpSpPr>
          <a:xfrm>
            <a:off x="152400" y="6553200"/>
            <a:ext cx="1752600" cy="152400"/>
            <a:chOff x="152400" y="6400800"/>
            <a:chExt cx="2362200" cy="304800"/>
          </a:xfrm>
          <a:noFill/>
        </p:grpSpPr>
        <p:sp>
          <p:nvSpPr>
            <p:cNvPr id="10" name="Rounded Rectangle 9"/>
            <p:cNvSpPr/>
            <p:nvPr/>
          </p:nvSpPr>
          <p:spPr>
            <a:xfrm>
              <a:off x="1524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FFFFFF"/>
                  </a:solidFill>
                </a:rPr>
                <a:t>Path</a:t>
              </a:r>
            </a:p>
            <a:p>
              <a:pPr algn="ctr"/>
              <a:r>
                <a:rPr lang="en-US" sz="500" b="1" dirty="0">
                  <a:solidFill>
                    <a:srgbClr val="FFFFFF"/>
                  </a:solidFill>
                </a:rPr>
                <a:t>Manager</a:t>
              </a:r>
            </a:p>
          </p:txBody>
        </p:sp>
        <p:sp>
          <p:nvSpPr>
            <p:cNvPr id="11" name="Rounded Rectangle 10"/>
            <p:cNvSpPr/>
            <p:nvPr/>
          </p:nvSpPr>
          <p:spPr>
            <a:xfrm>
              <a:off x="9906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Trajectory Planner</a:t>
              </a:r>
            </a:p>
          </p:txBody>
        </p:sp>
        <p:sp>
          <p:nvSpPr>
            <p:cNvPr id="12" name="Rounded Rectangle 11"/>
            <p:cNvSpPr/>
            <p:nvPr/>
          </p:nvSpPr>
          <p:spPr>
            <a:xfrm>
              <a:off x="18288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Controller</a:t>
              </a:r>
            </a:p>
          </p:txBody>
        </p:sp>
        <p:cxnSp>
          <p:nvCxnSpPr>
            <p:cNvPr id="13" name="Straight Arrow Connector 12"/>
            <p:cNvCxnSpPr>
              <a:stCxn id="10" idx="3"/>
              <a:endCxn id="11" idx="1"/>
            </p:cNvCxnSpPr>
            <p:nvPr/>
          </p:nvCxnSpPr>
          <p:spPr>
            <a:xfrm>
              <a:off x="8382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3"/>
              <a:endCxn id="12" idx="1"/>
            </p:cNvCxnSpPr>
            <p:nvPr/>
          </p:nvCxnSpPr>
          <p:spPr>
            <a:xfrm>
              <a:off x="16764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62000" y="990600"/>
            <a:ext cx="6629400" cy="2438400"/>
            <a:chOff x="609600" y="762000"/>
            <a:chExt cx="6629400" cy="2438400"/>
          </a:xfrm>
        </p:grpSpPr>
        <p:grpSp>
          <p:nvGrpSpPr>
            <p:cNvPr id="9" name="Group 8"/>
            <p:cNvGrpSpPr/>
            <p:nvPr/>
          </p:nvGrpSpPr>
          <p:grpSpPr>
            <a:xfrm>
              <a:off x="609600" y="838200"/>
              <a:ext cx="6400800" cy="2133600"/>
              <a:chOff x="914400" y="4876800"/>
              <a:chExt cx="5990470" cy="1981200"/>
            </a:xfrm>
          </p:grpSpPr>
          <p:pic>
            <p:nvPicPr>
              <p:cNvPr id="5" name="Picture 6"/>
              <p:cNvPicPr>
                <a:picLocks noChangeAspect="1" noChangeArrowheads="1"/>
              </p:cNvPicPr>
              <p:nvPr/>
            </p:nvPicPr>
            <p:blipFill>
              <a:blip r:embed="rId3" cstate="print"/>
              <a:srcRect/>
              <a:stretch>
                <a:fillRect/>
              </a:stretch>
            </p:blipFill>
            <p:spPr bwMode="auto">
              <a:xfrm>
                <a:off x="1219200" y="5018314"/>
                <a:ext cx="5685670" cy="1558636"/>
              </a:xfrm>
              <a:prstGeom prst="rect">
                <a:avLst/>
              </a:prstGeom>
              <a:noFill/>
              <a:ln w="9525">
                <a:noFill/>
                <a:miter lim="800000"/>
                <a:headEnd/>
                <a:tailEnd/>
              </a:ln>
            </p:spPr>
          </p:pic>
          <p:sp>
            <p:nvSpPr>
              <p:cNvPr id="7" name="Rectangle 6"/>
              <p:cNvSpPr/>
              <p:nvPr/>
            </p:nvSpPr>
            <p:spPr>
              <a:xfrm>
                <a:off x="914400" y="4876800"/>
                <a:ext cx="9144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1447800" y="762000"/>
              <a:ext cx="5638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24000" y="2819400"/>
              <a:ext cx="5638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371600" y="2514600"/>
              <a:ext cx="5867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457200" y="2971800"/>
            <a:ext cx="8229600" cy="5257800"/>
          </a:xfrm>
        </p:spPr>
        <p:txBody>
          <a:bodyPr>
            <a:normAutofit/>
          </a:bodyPr>
          <a:lstStyle/>
          <a:p>
            <a:r>
              <a:rPr lang="en-US" sz="2000" dirty="0"/>
              <a:t>Fully stopped? Transition to normal state when:</a:t>
            </a:r>
          </a:p>
          <a:p>
            <a:pPr lvl="1"/>
            <a:r>
              <a:rPr lang="en-US" sz="2000" dirty="0"/>
              <a:t>Pedestrian leaves roadway	</a:t>
            </a:r>
          </a:p>
          <a:p>
            <a:pPr lvl="1"/>
            <a:r>
              <a:rPr lang="en-US" sz="2000" dirty="0"/>
              <a:t>Pedestrian moves farther past the </a:t>
            </a:r>
            <a:r>
              <a:rPr lang="en-US" sz="2000" dirty="0" err="1"/>
              <a:t>replan</a:t>
            </a:r>
            <a:r>
              <a:rPr lang="en-US" sz="2000" dirty="0"/>
              <a:t> buffer</a:t>
            </a:r>
          </a:p>
          <a:p>
            <a:pPr lvl="1"/>
            <a:r>
              <a:rPr lang="en-US" sz="2000" dirty="0"/>
              <a:t>Have stopped for 2 seconds at stop sign</a:t>
            </a:r>
          </a:p>
          <a:p>
            <a:r>
              <a:rPr lang="en-US" sz="2000" dirty="0"/>
              <a:t>Slow down without stopping where appropriate</a:t>
            </a:r>
          </a:p>
          <a:p>
            <a:pPr>
              <a:buNone/>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a:t>
            </a:r>
          </a:p>
        </p:txBody>
      </p:sp>
      <p:sp>
        <p:nvSpPr>
          <p:cNvPr id="3" name="Content Placeholder 2"/>
          <p:cNvSpPr>
            <a:spLocks noGrp="1"/>
          </p:cNvSpPr>
          <p:nvPr>
            <p:ph idx="1"/>
          </p:nvPr>
        </p:nvSpPr>
        <p:spPr>
          <a:xfrm>
            <a:off x="457200" y="990600"/>
            <a:ext cx="8382000" cy="5257800"/>
          </a:xfrm>
        </p:spPr>
        <p:txBody>
          <a:bodyPr>
            <a:normAutofit/>
          </a:bodyPr>
          <a:lstStyle/>
          <a:p>
            <a:r>
              <a:rPr lang="en-US" sz="2000" dirty="0"/>
              <a:t>System tested 100+ hours</a:t>
            </a:r>
          </a:p>
          <a:p>
            <a:r>
              <a:rPr lang="en-US" sz="2000" dirty="0"/>
              <a:t>Planner online operation @ 10 Hz</a:t>
            </a:r>
          </a:p>
          <a:p>
            <a:r>
              <a:rPr lang="en-US" sz="2000" dirty="0"/>
              <a:t>Our planner handled corner cases gracefully</a:t>
            </a:r>
          </a:p>
          <a:p>
            <a:r>
              <a:rPr lang="en-US" sz="2000" dirty="0"/>
              <a:t>Demo worked 35 times in closed course with no disengagements</a:t>
            </a:r>
          </a:p>
          <a:p>
            <a:pPr>
              <a:buNone/>
            </a:pPr>
            <a:endParaRPr lang="en-US" sz="2000" dirty="0"/>
          </a:p>
          <a:p>
            <a:pPr>
              <a:buNone/>
            </a:pPr>
            <a:r>
              <a:rPr lang="en-US" sz="2000" b="1" dirty="0"/>
              <a:t>Extensions</a:t>
            </a:r>
          </a:p>
          <a:p>
            <a:r>
              <a:rPr lang="en-US" sz="2000" dirty="0"/>
              <a:t>Support self-intersecting, overlapping paths</a:t>
            </a:r>
          </a:p>
          <a:p>
            <a:r>
              <a:rPr lang="en-US" sz="2000" dirty="0"/>
              <a:t>Perceive and stop for red-lights</a:t>
            </a:r>
          </a:p>
          <a:p>
            <a:r>
              <a:rPr lang="en-US" sz="2000" dirty="0"/>
              <a:t>Handle other roadway traffic, change lanes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990600"/>
            <a:ext cx="7010400" cy="5257800"/>
          </a:xfrm>
        </p:spPr>
      </p:pic>
    </p:spTree>
    <p:extLst>
      <p:ext uri="{BB962C8B-B14F-4D97-AF65-F5344CB8AC3E}">
        <p14:creationId xmlns:p14="http://schemas.microsoft.com/office/powerpoint/2010/main" val="3640546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a:t>
            </a:r>
          </a:p>
        </p:txBody>
      </p:sp>
      <p:sp>
        <p:nvSpPr>
          <p:cNvPr id="3" name="Content Placeholder 2"/>
          <p:cNvSpPr>
            <a:spLocks noGrp="1"/>
          </p:cNvSpPr>
          <p:nvPr>
            <p:ph idx="1"/>
          </p:nvPr>
        </p:nvSpPr>
        <p:spPr/>
        <p:txBody>
          <a:bodyPr>
            <a:normAutofit/>
          </a:bodyPr>
          <a:lstStyle/>
          <a:p>
            <a:r>
              <a:rPr lang="en-US" sz="2000" dirty="0" smtClean="0"/>
              <a:t>We built a system for trajectory planning</a:t>
            </a:r>
          </a:p>
          <a:p>
            <a:pPr lvl="1"/>
            <a:r>
              <a:rPr lang="en-US" sz="1800" dirty="0" smtClean="0"/>
              <a:t>Demonstrated use in Level II autonomy framework</a:t>
            </a:r>
          </a:p>
          <a:p>
            <a:pPr lvl="1"/>
            <a:r>
              <a:rPr lang="en-US" sz="1800" dirty="0" smtClean="0"/>
              <a:t>That is reactive to pedestrians</a:t>
            </a:r>
          </a:p>
          <a:p>
            <a:pPr lvl="1"/>
            <a:r>
              <a:rPr lang="en-US" sz="1800" dirty="0" smtClean="0"/>
              <a:t>Limits jerk, velocity and acceleration</a:t>
            </a:r>
          </a:p>
          <a:p>
            <a:pPr lvl="1"/>
            <a:endParaRPr lang="en-US" sz="1800" dirty="0" smtClean="0"/>
          </a:p>
          <a:p>
            <a:r>
              <a:rPr lang="en-US" sz="2000" dirty="0" smtClean="0"/>
              <a:t>System has been tested with over 100 hours of testing</a:t>
            </a:r>
          </a:p>
          <a:p>
            <a:pPr>
              <a:buNone/>
            </a:pPr>
            <a:endParaRPr lang="en-US" sz="2000" dirty="0"/>
          </a:p>
          <a:p>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pPr>
              <a:buNone/>
            </a:pPr>
            <a:r>
              <a:rPr lang="en-US" dirty="0"/>
              <a:t>			</a:t>
            </a:r>
            <a:r>
              <a:rPr lang="en-US" sz="3200" dirty="0"/>
              <a:t>	Questions?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State Transition Graph</a:t>
            </a:r>
          </a:p>
        </p:txBody>
      </p:sp>
      <p:sp>
        <p:nvSpPr>
          <p:cNvPr id="10" name="Oval 9"/>
          <p:cNvSpPr/>
          <p:nvPr/>
        </p:nvSpPr>
        <p:spPr>
          <a:xfrm>
            <a:off x="5715000" y="24384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Normal (drive at fastest speed)</a:t>
            </a:r>
          </a:p>
        </p:txBody>
      </p:sp>
      <p:sp>
        <p:nvSpPr>
          <p:cNvPr id="11" name="Oval 10"/>
          <p:cNvSpPr/>
          <p:nvPr/>
        </p:nvSpPr>
        <p:spPr>
          <a:xfrm>
            <a:off x="2057400" y="24384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Planned Stop</a:t>
            </a:r>
          </a:p>
        </p:txBody>
      </p:sp>
      <p:sp>
        <p:nvSpPr>
          <p:cNvPr id="12" name="Oval 11"/>
          <p:cNvSpPr/>
          <p:nvPr/>
        </p:nvSpPr>
        <p:spPr>
          <a:xfrm>
            <a:off x="2057400" y="4252335"/>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Destination</a:t>
            </a:r>
          </a:p>
        </p:txBody>
      </p:sp>
      <p:sp>
        <p:nvSpPr>
          <p:cNvPr id="13" name="Oval 12"/>
          <p:cNvSpPr/>
          <p:nvPr/>
        </p:nvSpPr>
        <p:spPr>
          <a:xfrm>
            <a:off x="5715000" y="4328535"/>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Reactive Stop </a:t>
            </a:r>
          </a:p>
        </p:txBody>
      </p:sp>
      <p:cxnSp>
        <p:nvCxnSpPr>
          <p:cNvPr id="14" name="Straight Arrow Connector 13"/>
          <p:cNvCxnSpPr>
            <a:stCxn id="11" idx="4"/>
            <a:endCxn id="12" idx="0"/>
          </p:cNvCxnSpPr>
          <p:nvPr/>
        </p:nvCxnSpPr>
        <p:spPr>
          <a:xfrm>
            <a:off x="2819400" y="3352800"/>
            <a:ext cx="0" cy="899535"/>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0"/>
            <a:endCxn id="10" idx="4"/>
          </p:cNvCxnSpPr>
          <p:nvPr/>
        </p:nvCxnSpPr>
        <p:spPr>
          <a:xfrm flipV="1">
            <a:off x="6477000" y="3352800"/>
            <a:ext cx="0" cy="975735"/>
          </a:xfrm>
          <a:prstGeom prst="straightConnector1">
            <a:avLst/>
          </a:prstGeom>
          <a:ln w="5715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11" idx="6"/>
          </p:cNvCxnSpPr>
          <p:nvPr/>
        </p:nvCxnSpPr>
        <p:spPr>
          <a:xfrm flipH="1">
            <a:off x="3581400" y="2895600"/>
            <a:ext cx="2133600" cy="0"/>
          </a:xfrm>
          <a:prstGeom prst="straightConnector1">
            <a:avLst/>
          </a:prstGeom>
          <a:ln w="5715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05200" y="2575935"/>
            <a:ext cx="2057400" cy="307777"/>
          </a:xfrm>
          <a:prstGeom prst="rect">
            <a:avLst/>
          </a:prstGeom>
          <a:noFill/>
        </p:spPr>
        <p:txBody>
          <a:bodyPr wrap="square" rtlCol="0">
            <a:spAutoFit/>
          </a:bodyPr>
          <a:lstStyle/>
          <a:p>
            <a:r>
              <a:rPr lang="en-US" sz="1400" dirty="0">
                <a:solidFill>
                  <a:schemeClr val="bg1"/>
                </a:solidFill>
              </a:rPr>
              <a:t>Waited Long enough</a:t>
            </a:r>
          </a:p>
        </p:txBody>
      </p:sp>
      <p:sp>
        <p:nvSpPr>
          <p:cNvPr id="20" name="TextBox 19"/>
          <p:cNvSpPr txBox="1"/>
          <p:nvPr/>
        </p:nvSpPr>
        <p:spPr>
          <a:xfrm>
            <a:off x="2895600" y="3795135"/>
            <a:ext cx="779316" cy="523220"/>
          </a:xfrm>
          <a:prstGeom prst="rect">
            <a:avLst/>
          </a:prstGeom>
          <a:noFill/>
        </p:spPr>
        <p:txBody>
          <a:bodyPr wrap="none" rtlCol="0">
            <a:spAutoFit/>
          </a:bodyPr>
          <a:lstStyle/>
          <a:p>
            <a:r>
              <a:rPr lang="en-US" sz="1400" dirty="0">
                <a:solidFill>
                  <a:schemeClr val="bg1"/>
                </a:solidFill>
              </a:rPr>
              <a:t>Last </a:t>
            </a:r>
          </a:p>
          <a:p>
            <a:r>
              <a:rPr lang="en-US" sz="1400" dirty="0">
                <a:solidFill>
                  <a:schemeClr val="bg1"/>
                </a:solidFill>
              </a:rPr>
              <a:t>subpath</a:t>
            </a:r>
          </a:p>
        </p:txBody>
      </p:sp>
      <p:sp>
        <p:nvSpPr>
          <p:cNvPr id="21" name="TextBox 20"/>
          <p:cNvSpPr txBox="1"/>
          <p:nvPr/>
        </p:nvSpPr>
        <p:spPr>
          <a:xfrm>
            <a:off x="3733800" y="3261735"/>
            <a:ext cx="2362200" cy="307777"/>
          </a:xfrm>
          <a:prstGeom prst="rect">
            <a:avLst/>
          </a:prstGeom>
          <a:noFill/>
        </p:spPr>
        <p:txBody>
          <a:bodyPr wrap="square" rtlCol="0">
            <a:spAutoFit/>
          </a:bodyPr>
          <a:lstStyle/>
          <a:p>
            <a:r>
              <a:rPr lang="en-US" sz="1400" dirty="0">
                <a:solidFill>
                  <a:schemeClr val="bg1"/>
                </a:solidFill>
              </a:rPr>
              <a:t>End of subpath</a:t>
            </a:r>
          </a:p>
        </p:txBody>
      </p:sp>
      <p:sp>
        <p:nvSpPr>
          <p:cNvPr id="22" name="Oval 21"/>
          <p:cNvSpPr/>
          <p:nvPr/>
        </p:nvSpPr>
        <p:spPr>
          <a:xfrm>
            <a:off x="5715000" y="11430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Initialize</a:t>
            </a:r>
          </a:p>
        </p:txBody>
      </p:sp>
      <p:sp>
        <p:nvSpPr>
          <p:cNvPr id="24" name="TextBox 23"/>
          <p:cNvSpPr txBox="1"/>
          <p:nvPr/>
        </p:nvSpPr>
        <p:spPr>
          <a:xfrm>
            <a:off x="6629400" y="3429000"/>
            <a:ext cx="1295400" cy="523220"/>
          </a:xfrm>
          <a:prstGeom prst="rect">
            <a:avLst/>
          </a:prstGeom>
          <a:noFill/>
        </p:spPr>
        <p:txBody>
          <a:bodyPr wrap="square" rtlCol="0">
            <a:spAutoFit/>
          </a:bodyPr>
          <a:lstStyle/>
          <a:p>
            <a:pPr algn="r"/>
            <a:r>
              <a:rPr lang="en-US" sz="1400" dirty="0">
                <a:solidFill>
                  <a:schemeClr val="bg1"/>
                </a:solidFill>
              </a:rPr>
              <a:t>Pedestrian clear</a:t>
            </a:r>
          </a:p>
        </p:txBody>
      </p:sp>
      <p:cxnSp>
        <p:nvCxnSpPr>
          <p:cNvPr id="29" name="Elbow Connector 28"/>
          <p:cNvCxnSpPr>
            <a:stCxn id="10" idx="3"/>
            <a:endCxn id="11" idx="5"/>
          </p:cNvCxnSpPr>
          <p:nvPr/>
        </p:nvCxnSpPr>
        <p:spPr>
          <a:xfrm rot="5400000">
            <a:off x="4648200" y="1928904"/>
            <a:ext cx="12700" cy="2579970"/>
          </a:xfrm>
          <a:prstGeom prst="bentConnector3">
            <a:avLst>
              <a:gd name="adj1" fmla="val 2854417"/>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49" name="Elbow Connector 6148"/>
          <p:cNvCxnSpPr>
            <a:stCxn id="13" idx="6"/>
          </p:cNvCxnSpPr>
          <p:nvPr/>
        </p:nvCxnSpPr>
        <p:spPr>
          <a:xfrm flipV="1">
            <a:off x="7239000" y="2819400"/>
            <a:ext cx="12700" cy="1966335"/>
          </a:xfrm>
          <a:prstGeom prst="bentConnector4">
            <a:avLst>
              <a:gd name="adj1" fmla="val 5301370"/>
              <a:gd name="adj2" fmla="val 101122"/>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51" name="Straight Arrow Connector 6150"/>
          <p:cNvCxnSpPr>
            <a:stCxn id="22" idx="4"/>
            <a:endCxn id="10" idx="0"/>
          </p:cNvCxnSpPr>
          <p:nvPr/>
        </p:nvCxnSpPr>
        <p:spPr>
          <a:xfrm>
            <a:off x="6477000" y="2057400"/>
            <a:ext cx="0" cy="38100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181600" y="3733800"/>
            <a:ext cx="1295400" cy="523220"/>
          </a:xfrm>
          <a:prstGeom prst="rect">
            <a:avLst/>
          </a:prstGeom>
          <a:noFill/>
        </p:spPr>
        <p:txBody>
          <a:bodyPr wrap="square" rtlCol="0">
            <a:spAutoFit/>
          </a:bodyPr>
          <a:lstStyle/>
          <a:p>
            <a:pPr algn="r"/>
            <a:r>
              <a:rPr lang="en-US" sz="1400" dirty="0">
                <a:solidFill>
                  <a:schemeClr val="bg1"/>
                </a:solidFill>
              </a:rPr>
              <a:t>Pedestrian on road ahead</a:t>
            </a:r>
          </a:p>
        </p:txBody>
      </p:sp>
      <p:grpSp>
        <p:nvGrpSpPr>
          <p:cNvPr id="3" name="Group 24"/>
          <p:cNvGrpSpPr/>
          <p:nvPr/>
        </p:nvGrpSpPr>
        <p:grpSpPr>
          <a:xfrm>
            <a:off x="152400" y="6553200"/>
            <a:ext cx="1752600" cy="152400"/>
            <a:chOff x="152400" y="6400800"/>
            <a:chExt cx="2362200" cy="304800"/>
          </a:xfrm>
          <a:noFill/>
        </p:grpSpPr>
        <p:sp>
          <p:nvSpPr>
            <p:cNvPr id="26" name="Rounded Rectangle 25"/>
            <p:cNvSpPr/>
            <p:nvPr/>
          </p:nvSpPr>
          <p:spPr>
            <a:xfrm>
              <a:off x="1524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FFFFFF"/>
                  </a:solidFill>
                </a:rPr>
                <a:t>Path</a:t>
              </a:r>
            </a:p>
            <a:p>
              <a:pPr algn="ctr"/>
              <a:r>
                <a:rPr lang="en-US" sz="500" b="1" dirty="0">
                  <a:solidFill>
                    <a:srgbClr val="FFFFFF"/>
                  </a:solidFill>
                </a:rPr>
                <a:t>Manager</a:t>
              </a:r>
            </a:p>
          </p:txBody>
        </p:sp>
        <p:sp>
          <p:nvSpPr>
            <p:cNvPr id="27" name="Rounded Rectangle 26"/>
            <p:cNvSpPr/>
            <p:nvPr/>
          </p:nvSpPr>
          <p:spPr>
            <a:xfrm>
              <a:off x="9906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Trajectory Planner</a:t>
              </a:r>
            </a:p>
          </p:txBody>
        </p:sp>
        <p:sp>
          <p:nvSpPr>
            <p:cNvPr id="28" name="Rounded Rectangle 27"/>
            <p:cNvSpPr/>
            <p:nvPr/>
          </p:nvSpPr>
          <p:spPr>
            <a:xfrm>
              <a:off x="18288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Controller</a:t>
              </a:r>
            </a:p>
          </p:txBody>
        </p:sp>
        <p:cxnSp>
          <p:nvCxnSpPr>
            <p:cNvPr id="30" name="Straight Arrow Connector 29"/>
            <p:cNvCxnSpPr>
              <a:stCxn id="26" idx="3"/>
              <a:endCxn id="27" idx="1"/>
            </p:cNvCxnSpPr>
            <p:nvPr/>
          </p:nvCxnSpPr>
          <p:spPr>
            <a:xfrm>
              <a:off x="8382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3"/>
              <a:endCxn id="28" idx="1"/>
            </p:cNvCxnSpPr>
            <p:nvPr/>
          </p:nvCxnSpPr>
          <p:spPr>
            <a:xfrm>
              <a:off x="16764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sp>
        <p:nvSpPr>
          <p:cNvPr id="3" name="Content Placeholder 2"/>
          <p:cNvSpPr>
            <a:spLocks noGrp="1"/>
          </p:cNvSpPr>
          <p:nvPr>
            <p:ph idx="1"/>
          </p:nvPr>
        </p:nvSpPr>
        <p:spPr/>
        <p:txBody>
          <a:bodyPr>
            <a:normAutofit/>
          </a:bodyPr>
          <a:lstStyle/>
          <a:p>
            <a:pPr marL="342870" lvl="1" indent="-342870">
              <a:spcBef>
                <a:spcPts val="0"/>
              </a:spcBef>
            </a:pPr>
            <a:r>
              <a:rPr lang="en-US" sz="2000" dirty="0" smtClean="0"/>
              <a:t>Problem</a:t>
            </a:r>
          </a:p>
          <a:p>
            <a:pPr marL="342870" lvl="1" indent="-342870">
              <a:spcBef>
                <a:spcPts val="0"/>
              </a:spcBef>
            </a:pPr>
            <a:r>
              <a:rPr lang="en-US" sz="2000" dirty="0" smtClean="0"/>
              <a:t>Input Subsystems</a:t>
            </a:r>
          </a:p>
          <a:p>
            <a:pPr marL="342870" lvl="1" indent="-342870">
              <a:spcBef>
                <a:spcPts val="0"/>
              </a:spcBef>
            </a:pPr>
            <a:r>
              <a:rPr lang="en-US" sz="2000" dirty="0" smtClean="0"/>
              <a:t>System Architecture</a:t>
            </a:r>
          </a:p>
          <a:p>
            <a:pPr marL="342870" lvl="1" indent="-342870">
              <a:spcBef>
                <a:spcPts val="0"/>
              </a:spcBef>
            </a:pPr>
            <a:r>
              <a:rPr lang="en-US" sz="2000" dirty="0" smtClean="0"/>
              <a:t>Trajectory Planner</a:t>
            </a:r>
          </a:p>
          <a:p>
            <a:pPr marL="342870" lvl="1" indent="-342870">
              <a:spcBef>
                <a:spcPts val="0"/>
              </a:spcBef>
            </a:pPr>
            <a:r>
              <a:rPr lang="en-US" sz="2000" dirty="0" smtClean="0"/>
              <a:t>State Transition Graph</a:t>
            </a:r>
          </a:p>
          <a:p>
            <a:pPr marL="342870" lvl="1" indent="-342870">
              <a:spcBef>
                <a:spcPts val="0"/>
              </a:spcBef>
            </a:pPr>
            <a:r>
              <a:rPr lang="en-US" sz="2000" dirty="0" smtClean="0"/>
              <a:t>High Level Planner</a:t>
            </a:r>
          </a:p>
          <a:p>
            <a:pPr marL="342870" lvl="1" indent="-342870">
              <a:spcBef>
                <a:spcPts val="0"/>
              </a:spcBef>
            </a:pPr>
            <a:r>
              <a:rPr lang="en-US" sz="2000" dirty="0" smtClean="0"/>
              <a:t>Implementation</a:t>
            </a:r>
          </a:p>
          <a:p>
            <a:pPr marL="342870" lvl="1" indent="-342870">
              <a:spcBef>
                <a:spcPts val="0"/>
              </a:spcBef>
            </a:pPr>
            <a:r>
              <a:rPr lang="en-US" sz="2000" dirty="0" smtClean="0"/>
              <a:t>Summary</a:t>
            </a:r>
            <a:endParaRPr lang="en-US" sz="2000" dirty="0"/>
          </a:p>
          <a:p>
            <a:pPr>
              <a:buNone/>
            </a:pP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Autonomous Urban Driving</a:t>
            </a:r>
          </a:p>
        </p:txBody>
      </p:sp>
      <p:sp>
        <p:nvSpPr>
          <p:cNvPr id="3" name="Content Placeholder 2"/>
          <p:cNvSpPr>
            <a:spLocks noGrp="1"/>
          </p:cNvSpPr>
          <p:nvPr>
            <p:ph idx="1"/>
          </p:nvPr>
        </p:nvSpPr>
        <p:spPr/>
        <p:txBody>
          <a:bodyPr>
            <a:normAutofit/>
          </a:bodyPr>
          <a:lstStyle/>
          <a:p>
            <a:r>
              <a:rPr lang="en-US" sz="2000" dirty="0" smtClean="0"/>
              <a:t>Level II Autonomy (NHTSA)</a:t>
            </a:r>
          </a:p>
          <a:p>
            <a:r>
              <a:rPr lang="en-US" sz="2000" dirty="0" smtClean="0"/>
              <a:t>Travel </a:t>
            </a:r>
            <a:r>
              <a:rPr lang="en-US" sz="2000" dirty="0"/>
              <a:t>autonomously from start to destination while honoring traffic laws and avoiding pedestrians in the roadway</a:t>
            </a:r>
          </a:p>
          <a:p>
            <a:r>
              <a:rPr lang="en-US" sz="2000" dirty="0"/>
              <a:t>Assume no other traffic on roadway</a:t>
            </a:r>
          </a:p>
          <a:p>
            <a:endParaRPr lang="en-US" sz="2000" dirty="0"/>
          </a:p>
          <a:p>
            <a:pPr>
              <a:buNone/>
            </a:pPr>
            <a:r>
              <a:rPr lang="en-US" sz="2000" dirty="0"/>
              <a:t>Desired Behavior:</a:t>
            </a:r>
          </a:p>
          <a:p>
            <a:r>
              <a:rPr lang="en-US" sz="2000" dirty="0" smtClean="0"/>
              <a:t>Minimize </a:t>
            </a:r>
            <a:r>
              <a:rPr lang="en-US" sz="2000" dirty="0"/>
              <a:t>time to travel</a:t>
            </a:r>
          </a:p>
          <a:p>
            <a:r>
              <a:rPr lang="en-US" sz="2000" dirty="0"/>
              <a:t>Stop and wait appropriate amount of time at Stop signs </a:t>
            </a:r>
          </a:p>
          <a:p>
            <a:r>
              <a:rPr lang="en-US" sz="2000" dirty="0"/>
              <a:t>Stop, slow down, ignore pedestrians as appropriate</a:t>
            </a:r>
          </a:p>
          <a:p>
            <a:pPr lvl="1"/>
            <a:r>
              <a:rPr lang="en-US" sz="2000" dirty="0"/>
              <a:t>Crosswalk / jaywalking</a:t>
            </a:r>
          </a:p>
          <a:p>
            <a:pPr lvl="1"/>
            <a:r>
              <a:rPr lang="en-US" sz="2000" dirty="0"/>
              <a:t>On-road / off-road</a:t>
            </a:r>
          </a:p>
          <a:p>
            <a:pPr lvl="1"/>
            <a:r>
              <a:rPr lang="en-US" sz="2000" dirty="0"/>
              <a:t>Moving / static</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00" y="4343400"/>
            <a:ext cx="2674812" cy="18015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Input subsystems</a:t>
            </a:r>
          </a:p>
        </p:txBody>
      </p:sp>
      <p:sp>
        <p:nvSpPr>
          <p:cNvPr id="3" name="Content Placeholder 2"/>
          <p:cNvSpPr>
            <a:spLocks noGrp="1"/>
          </p:cNvSpPr>
          <p:nvPr>
            <p:ph idx="1"/>
          </p:nvPr>
        </p:nvSpPr>
        <p:spPr/>
        <p:txBody>
          <a:bodyPr>
            <a:normAutofit/>
          </a:bodyPr>
          <a:lstStyle/>
          <a:p>
            <a:r>
              <a:rPr lang="en-US" sz="2000" dirty="0"/>
              <a:t>Path Planner</a:t>
            </a:r>
          </a:p>
          <a:p>
            <a:pPr lvl="1"/>
            <a:r>
              <a:rPr lang="en-US" sz="2000" dirty="0"/>
              <a:t>Gives lane level paths</a:t>
            </a:r>
          </a:p>
          <a:p>
            <a:endParaRPr lang="en-US" sz="2000" dirty="0"/>
          </a:p>
          <a:p>
            <a:r>
              <a:rPr lang="en-US" sz="2000" dirty="0"/>
              <a:t>Pedestrian Detection</a:t>
            </a:r>
          </a:p>
          <a:p>
            <a:pPr lvl="1"/>
            <a:r>
              <a:rPr lang="en-US" sz="2000" dirty="0"/>
              <a:t>Using deformable part models with </a:t>
            </a:r>
          </a:p>
          <a:p>
            <a:pPr lvl="1">
              <a:buNone/>
            </a:pPr>
            <a:r>
              <a:rPr lang="en-US" sz="2000" dirty="0"/>
              <a:t>     camera, </a:t>
            </a:r>
            <a:r>
              <a:rPr lang="en-US" sz="2000" dirty="0" err="1"/>
              <a:t>lidar</a:t>
            </a:r>
            <a:r>
              <a:rPr lang="en-US" sz="2000" dirty="0"/>
              <a:t> and GPS data</a:t>
            </a:r>
          </a:p>
          <a:p>
            <a:pPr lvl="1"/>
            <a:r>
              <a:rPr lang="en-US" sz="2000" dirty="0"/>
              <a:t>Gives location of pedestrian</a:t>
            </a:r>
          </a:p>
          <a:p>
            <a:endParaRPr lang="en-US" sz="2000" dirty="0"/>
          </a:p>
          <a:p>
            <a:r>
              <a:rPr lang="en-US" sz="2000" dirty="0"/>
              <a:t>Navigation Filter</a:t>
            </a:r>
          </a:p>
          <a:p>
            <a:pPr lvl="1"/>
            <a:r>
              <a:rPr lang="en-US" sz="2000" dirty="0"/>
              <a:t>ADMA-G Commercial automotive GPS/INS</a:t>
            </a:r>
          </a:p>
          <a:p>
            <a:pPr lvl="1"/>
            <a:r>
              <a:rPr lang="en-US" sz="2000" dirty="0"/>
              <a:t>Receives RTK corrections via cell modem</a:t>
            </a:r>
          </a:p>
          <a:p>
            <a:endParaRPr lang="en-US" sz="2000" dirty="0"/>
          </a:p>
          <a:p>
            <a:r>
              <a:rPr lang="en-US" sz="2000" dirty="0"/>
              <a:t>High Resolution Map</a:t>
            </a:r>
          </a:p>
          <a:p>
            <a:pPr lvl="1"/>
            <a:r>
              <a:rPr lang="en-US" sz="2000" dirty="0"/>
              <a:t>Road extents, lanes, stop signs</a:t>
            </a:r>
          </a:p>
          <a:p>
            <a:pPr lvl="1"/>
            <a:endParaRPr lang="en-US" sz="2000" dirty="0"/>
          </a:p>
        </p:txBody>
      </p:sp>
      <p:pic>
        <p:nvPicPr>
          <p:cNvPr id="5" name="Picture 2"/>
          <p:cNvPicPr>
            <a:picLocks noChangeAspect="1" noChangeArrowheads="1"/>
          </p:cNvPicPr>
          <p:nvPr/>
        </p:nvPicPr>
        <p:blipFill>
          <a:blip r:embed="rId3" cstate="print"/>
          <a:srcRect/>
          <a:stretch>
            <a:fillRect/>
          </a:stretch>
        </p:blipFill>
        <p:spPr bwMode="auto">
          <a:xfrm>
            <a:off x="6019801" y="3733801"/>
            <a:ext cx="559918" cy="838200"/>
          </a:xfrm>
          <a:prstGeom prst="rect">
            <a:avLst/>
          </a:prstGeom>
          <a:noFill/>
          <a:ln w="9525">
            <a:noFill/>
            <a:miter lim="800000"/>
            <a:headEnd/>
            <a:tailEnd/>
          </a:ln>
        </p:spPr>
      </p:pic>
      <p:pic>
        <p:nvPicPr>
          <p:cNvPr id="2050" name="Picture 2" descr="C:\Users\RA017388\Desktop\MCTS presentation\images\ped3.png"/>
          <p:cNvPicPr>
            <a:picLocks noChangeAspect="1" noChangeArrowheads="1"/>
          </p:cNvPicPr>
          <p:nvPr/>
        </p:nvPicPr>
        <p:blipFill>
          <a:blip r:embed="rId4" cstate="print"/>
          <a:srcRect/>
          <a:stretch>
            <a:fillRect/>
          </a:stretch>
        </p:blipFill>
        <p:spPr bwMode="auto">
          <a:xfrm>
            <a:off x="5638800" y="2057400"/>
            <a:ext cx="2633662" cy="142556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Architecture</a:t>
            </a:r>
          </a:p>
        </p:txBody>
      </p:sp>
      <p:sp>
        <p:nvSpPr>
          <p:cNvPr id="3" name="Content Placeholder 2"/>
          <p:cNvSpPr>
            <a:spLocks noGrp="1"/>
          </p:cNvSpPr>
          <p:nvPr>
            <p:ph idx="1"/>
          </p:nvPr>
        </p:nvSpPr>
        <p:spPr>
          <a:xfrm>
            <a:off x="457200" y="1066800"/>
            <a:ext cx="8077200" cy="5257800"/>
          </a:xfrm>
        </p:spPr>
        <p:txBody>
          <a:bodyPr>
            <a:normAutofit/>
          </a:bodyPr>
          <a:lstStyle/>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r>
              <a:rPr lang="en-US" sz="2000" b="1" dirty="0"/>
              <a:t>Path Manager</a:t>
            </a:r>
          </a:p>
          <a:p>
            <a:pPr lvl="1"/>
            <a:r>
              <a:rPr lang="en-US" sz="2000" dirty="0"/>
              <a:t>Implements State Transition Maps</a:t>
            </a:r>
          </a:p>
          <a:p>
            <a:pPr lvl="1"/>
            <a:r>
              <a:rPr lang="en-US" sz="2000" dirty="0"/>
              <a:t>Stops and restarts vehicle at stop signs</a:t>
            </a:r>
          </a:p>
          <a:p>
            <a:pPr lvl="1"/>
            <a:r>
              <a:rPr lang="en-US" sz="2000" dirty="0"/>
              <a:t>Governs operation of Trajectory Planner</a:t>
            </a:r>
          </a:p>
          <a:p>
            <a:pPr>
              <a:buNone/>
            </a:pPr>
            <a:r>
              <a:rPr lang="en-US" sz="2000" b="1" dirty="0"/>
              <a:t>Trajectory Planner</a:t>
            </a:r>
          </a:p>
          <a:p>
            <a:pPr lvl="1"/>
            <a:r>
              <a:rPr lang="en-US" sz="2000" dirty="0"/>
              <a:t>Compute medium range trajectories</a:t>
            </a:r>
          </a:p>
          <a:p>
            <a:pPr lvl="1"/>
            <a:r>
              <a:rPr lang="en-US" sz="2000" dirty="0"/>
              <a:t>Revise trajectories to react to pedestrians</a:t>
            </a:r>
          </a:p>
          <a:p>
            <a:pPr lvl="1"/>
            <a:r>
              <a:rPr lang="en-US" sz="2000" dirty="0"/>
              <a:t>Input next 2 seconds to controller @ 10 Hz</a:t>
            </a:r>
          </a:p>
          <a:p>
            <a:pPr>
              <a:buNone/>
            </a:pPr>
            <a:r>
              <a:rPr lang="en-US" sz="2000" b="1" dirty="0"/>
              <a:t>Software Controller</a:t>
            </a:r>
          </a:p>
          <a:p>
            <a:pPr lvl="1"/>
            <a:r>
              <a:rPr lang="en-US" sz="2000" dirty="0"/>
              <a:t>Governs engine brake, speed and steering</a:t>
            </a:r>
          </a:p>
        </p:txBody>
      </p:sp>
      <p:pic>
        <p:nvPicPr>
          <p:cNvPr id="1026" name="Picture 2" descr="C:\Users\RA017388\Desktop\MCTS presentation\images\MissingReactionPiece2.png"/>
          <p:cNvPicPr>
            <a:picLocks noChangeAspect="1" noChangeArrowheads="1"/>
          </p:cNvPicPr>
          <p:nvPr/>
        </p:nvPicPr>
        <p:blipFill>
          <a:blip r:embed="rId3" cstate="print"/>
          <a:srcRect/>
          <a:stretch>
            <a:fillRect/>
          </a:stretch>
        </p:blipFill>
        <p:spPr bwMode="auto">
          <a:xfrm>
            <a:off x="2133601" y="1066800"/>
            <a:ext cx="4267200" cy="1632359"/>
          </a:xfrm>
          <a:prstGeom prst="rect">
            <a:avLst/>
          </a:prstGeom>
          <a:solidFill>
            <a:schemeClr val="accent1"/>
          </a:solidFill>
        </p:spPr>
      </p:pic>
      <p:grpSp>
        <p:nvGrpSpPr>
          <p:cNvPr id="5" name="Group 4"/>
          <p:cNvGrpSpPr/>
          <p:nvPr/>
        </p:nvGrpSpPr>
        <p:grpSpPr>
          <a:xfrm>
            <a:off x="6248400" y="3581400"/>
            <a:ext cx="2286000" cy="2362200"/>
            <a:chOff x="5715000" y="3733800"/>
            <a:chExt cx="2876550" cy="2959100"/>
          </a:xfrm>
        </p:grpSpPr>
        <p:pic>
          <p:nvPicPr>
            <p:cNvPr id="6" name="Picture 3"/>
            <p:cNvPicPr>
              <a:picLocks noChangeAspect="1" noChangeArrowheads="1"/>
            </p:cNvPicPr>
            <p:nvPr/>
          </p:nvPicPr>
          <p:blipFill>
            <a:blip r:embed="rId4" cstate="print"/>
            <a:srcRect/>
            <a:stretch>
              <a:fillRect/>
            </a:stretch>
          </p:blipFill>
          <p:spPr bwMode="auto">
            <a:xfrm>
              <a:off x="5715000" y="3733800"/>
              <a:ext cx="2876550" cy="2959100"/>
            </a:xfrm>
            <a:prstGeom prst="rect">
              <a:avLst/>
            </a:prstGeom>
            <a:noFill/>
            <a:ln w="9525">
              <a:noFill/>
              <a:miter lim="800000"/>
              <a:headEnd/>
              <a:tailEnd/>
            </a:ln>
          </p:spPr>
        </p:pic>
        <p:pic>
          <p:nvPicPr>
            <p:cNvPr id="7" name="Picture 2" descr="C:\Users\RA017388\Desktop\MCTS presentation\images\2000px-Stop_sign_light_red.svg.png"/>
            <p:cNvPicPr>
              <a:picLocks noChangeAspect="1" noChangeArrowheads="1"/>
            </p:cNvPicPr>
            <p:nvPr/>
          </p:nvPicPr>
          <p:blipFill>
            <a:blip r:embed="rId5" cstate="print"/>
            <a:srcRect/>
            <a:stretch>
              <a:fillRect/>
            </a:stretch>
          </p:blipFill>
          <p:spPr bwMode="auto">
            <a:xfrm>
              <a:off x="7010400" y="3962400"/>
              <a:ext cx="203200" cy="203200"/>
            </a:xfrm>
            <a:prstGeom prst="rect">
              <a:avLst/>
            </a:prstGeom>
            <a:noFill/>
          </p:spPr>
        </p:pic>
        <p:pic>
          <p:nvPicPr>
            <p:cNvPr id="8" name="Picture 2" descr="C:\Users\RA017388\Desktop\MCTS presentation\images\2000px-Stop_sign_light_red.svg.png"/>
            <p:cNvPicPr>
              <a:picLocks noChangeAspect="1" noChangeArrowheads="1"/>
            </p:cNvPicPr>
            <p:nvPr/>
          </p:nvPicPr>
          <p:blipFill>
            <a:blip r:embed="rId5" cstate="print"/>
            <a:srcRect/>
            <a:stretch>
              <a:fillRect/>
            </a:stretch>
          </p:blipFill>
          <p:spPr bwMode="auto">
            <a:xfrm>
              <a:off x="7391400" y="5943600"/>
              <a:ext cx="203200" cy="203200"/>
            </a:xfrm>
            <a:prstGeom prst="rect">
              <a:avLst/>
            </a:prstGeom>
            <a:noFill/>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Trajectory Planner</a:t>
            </a:r>
          </a:p>
        </p:txBody>
      </p:sp>
      <p:sp>
        <p:nvSpPr>
          <p:cNvPr id="3" name="Content Placeholder 2"/>
          <p:cNvSpPr>
            <a:spLocks noGrp="1"/>
          </p:cNvSpPr>
          <p:nvPr>
            <p:ph idx="1"/>
          </p:nvPr>
        </p:nvSpPr>
        <p:spPr>
          <a:xfrm>
            <a:off x="381000" y="914400"/>
            <a:ext cx="5486400" cy="5257800"/>
          </a:xfrm>
        </p:spPr>
        <p:txBody>
          <a:bodyPr>
            <a:normAutofit/>
          </a:bodyPr>
          <a:lstStyle/>
          <a:p>
            <a:r>
              <a:rPr lang="en-US" sz="2000" dirty="0"/>
              <a:t>Solution by parts</a:t>
            </a:r>
          </a:p>
          <a:p>
            <a:pPr lvl="1"/>
            <a:r>
              <a:rPr lang="en-US" sz="2000" dirty="0" smtClean="0"/>
              <a:t>Segment path with kinematic constraints</a:t>
            </a:r>
            <a:endParaRPr lang="en-US" sz="2000" dirty="0"/>
          </a:p>
          <a:p>
            <a:pPr lvl="2"/>
            <a:r>
              <a:rPr lang="en-US" sz="2000" dirty="0"/>
              <a:t>Acceleration and curvature limit speed </a:t>
            </a:r>
          </a:p>
          <a:p>
            <a:pPr lvl="2"/>
            <a:r>
              <a:rPr lang="en-US" sz="2000" dirty="0"/>
              <a:t>Legal speed limit</a:t>
            </a:r>
          </a:p>
          <a:p>
            <a:pPr lvl="1"/>
            <a:r>
              <a:rPr lang="en-US" sz="2000" dirty="0"/>
              <a:t>Plan trajectory for each segment and unify</a:t>
            </a:r>
          </a:p>
          <a:p>
            <a:endParaRPr lang="en-US" sz="2000" dirty="0"/>
          </a:p>
          <a:p>
            <a:r>
              <a:rPr lang="en-US" sz="2000" dirty="0"/>
              <a:t>Time </a:t>
            </a:r>
            <a:r>
              <a:rPr lang="en-US" sz="2000" dirty="0" smtClean="0"/>
              <a:t>parameterize </a:t>
            </a:r>
            <a:r>
              <a:rPr lang="en-US" sz="2000" dirty="0"/>
              <a:t>the trajectory</a:t>
            </a:r>
          </a:p>
          <a:p>
            <a:pPr lvl="1"/>
            <a:r>
              <a:rPr lang="en-US" sz="1800" dirty="0"/>
              <a:t>Planned time matched to real time by distance travelled so far on the path</a:t>
            </a:r>
          </a:p>
          <a:p>
            <a:pPr lvl="1"/>
            <a:endParaRPr lang="en-US" sz="1800" dirty="0"/>
          </a:p>
          <a:p>
            <a:pPr lvl="1"/>
            <a:endParaRPr lang="en-US" sz="2000" dirty="0"/>
          </a:p>
          <a:p>
            <a:pPr lvl="1"/>
            <a:endParaRPr lang="en-US" sz="2000" dirty="0"/>
          </a:p>
          <a:p>
            <a:pPr lvl="1"/>
            <a:endParaRPr lang="en-US" sz="2000" dirty="0"/>
          </a:p>
          <a:p>
            <a:endParaRPr lang="en-US" sz="2000" dirty="0"/>
          </a:p>
          <a:p>
            <a:pPr lvl="1"/>
            <a:endParaRPr lang="en-US" sz="2000" dirty="0"/>
          </a:p>
        </p:txBody>
      </p:sp>
      <p:pic>
        <p:nvPicPr>
          <p:cNvPr id="6" name="Picture 2"/>
          <p:cNvPicPr>
            <a:picLocks noChangeAspect="1" noChangeArrowheads="1"/>
          </p:cNvPicPr>
          <p:nvPr/>
        </p:nvPicPr>
        <p:blipFill>
          <a:blip r:embed="rId3" cstate="print"/>
          <a:srcRect/>
          <a:stretch>
            <a:fillRect/>
          </a:stretch>
        </p:blipFill>
        <p:spPr bwMode="auto">
          <a:xfrm>
            <a:off x="5791200" y="1219200"/>
            <a:ext cx="2971800" cy="2228850"/>
          </a:xfrm>
          <a:prstGeom prst="rect">
            <a:avLst/>
          </a:prstGeom>
          <a:noFill/>
          <a:ln w="9525">
            <a:noFill/>
            <a:miter lim="800000"/>
            <a:headEnd/>
            <a:tailEnd/>
          </a:ln>
        </p:spPr>
      </p:pic>
      <p:sp>
        <p:nvSpPr>
          <p:cNvPr id="9" name="Rectangle 8"/>
          <p:cNvSpPr/>
          <p:nvPr/>
        </p:nvSpPr>
        <p:spPr>
          <a:xfrm>
            <a:off x="6266172" y="3352800"/>
            <a:ext cx="1902444" cy="338554"/>
          </a:xfrm>
          <a:prstGeom prst="rect">
            <a:avLst/>
          </a:prstGeom>
        </p:spPr>
        <p:txBody>
          <a:bodyPr wrap="none">
            <a:spAutoFit/>
          </a:bodyPr>
          <a:lstStyle/>
          <a:p>
            <a:r>
              <a:rPr lang="en-US" sz="1600" dirty="0"/>
              <a:t>Segments in 2D path</a:t>
            </a:r>
          </a:p>
        </p:txBody>
      </p:sp>
      <p:pic>
        <p:nvPicPr>
          <p:cNvPr id="18" name="Picture 2" descr="C:\Users\RA017388\Desktop\MCTS presentation\images\PathProjectionSlice.png"/>
          <p:cNvPicPr>
            <a:picLocks noChangeAspect="1" noChangeArrowheads="1"/>
          </p:cNvPicPr>
          <p:nvPr/>
        </p:nvPicPr>
        <p:blipFill>
          <a:blip r:embed="rId4" cstate="print"/>
          <a:srcRect/>
          <a:stretch>
            <a:fillRect/>
          </a:stretch>
        </p:blipFill>
        <p:spPr bwMode="auto">
          <a:xfrm>
            <a:off x="1256833" y="4267200"/>
            <a:ext cx="2590800" cy="1084094"/>
          </a:xfrm>
          <a:prstGeom prst="rect">
            <a:avLst/>
          </a:prstGeom>
          <a:solidFill>
            <a:srgbClr val="FFFFFF"/>
          </a:solidFill>
        </p:spPr>
      </p:pic>
      <p:grpSp>
        <p:nvGrpSpPr>
          <p:cNvPr id="17" name="Group 16"/>
          <p:cNvGrpSpPr/>
          <p:nvPr/>
        </p:nvGrpSpPr>
        <p:grpSpPr>
          <a:xfrm>
            <a:off x="152400" y="6553200"/>
            <a:ext cx="1752600" cy="152400"/>
            <a:chOff x="152400" y="6400800"/>
            <a:chExt cx="2362200" cy="304800"/>
          </a:xfrm>
          <a:noFill/>
        </p:grpSpPr>
        <p:sp>
          <p:nvSpPr>
            <p:cNvPr id="19" name="Rounded Rectangle 18"/>
            <p:cNvSpPr/>
            <p:nvPr/>
          </p:nvSpPr>
          <p:spPr>
            <a:xfrm>
              <a:off x="1524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accent4"/>
                  </a:solidFill>
                </a:rPr>
                <a:t>Path</a:t>
              </a:r>
            </a:p>
            <a:p>
              <a:pPr algn="ctr"/>
              <a:r>
                <a:rPr lang="en-US" sz="500" b="1" dirty="0">
                  <a:solidFill>
                    <a:schemeClr val="accent4"/>
                  </a:solidFill>
                </a:rPr>
                <a:t>Manager</a:t>
              </a:r>
            </a:p>
          </p:txBody>
        </p:sp>
        <p:sp>
          <p:nvSpPr>
            <p:cNvPr id="20" name="Rounded Rectangle 19"/>
            <p:cNvSpPr/>
            <p:nvPr/>
          </p:nvSpPr>
          <p:spPr>
            <a:xfrm>
              <a:off x="9906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FFFFFF"/>
                  </a:solidFill>
                </a:rPr>
                <a:t>Trajectory Planner</a:t>
              </a:r>
            </a:p>
          </p:txBody>
        </p:sp>
        <p:sp>
          <p:nvSpPr>
            <p:cNvPr id="21" name="Rounded Rectangle 20"/>
            <p:cNvSpPr/>
            <p:nvPr/>
          </p:nvSpPr>
          <p:spPr>
            <a:xfrm>
              <a:off x="18288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Controller</a:t>
              </a:r>
            </a:p>
          </p:txBody>
        </p:sp>
        <p:cxnSp>
          <p:nvCxnSpPr>
            <p:cNvPr id="22" name="Straight Arrow Connector 21"/>
            <p:cNvCxnSpPr>
              <a:stCxn id="19" idx="3"/>
              <a:endCxn id="20" idx="1"/>
            </p:cNvCxnSpPr>
            <p:nvPr/>
          </p:nvCxnSpPr>
          <p:spPr>
            <a:xfrm>
              <a:off x="8382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3"/>
              <a:endCxn id="21" idx="1"/>
            </p:cNvCxnSpPr>
            <p:nvPr/>
          </p:nvCxnSpPr>
          <p:spPr>
            <a:xfrm>
              <a:off x="16764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Trajectory Segment Solution</a:t>
            </a:r>
          </a:p>
        </p:txBody>
      </p:sp>
      <p:pic>
        <p:nvPicPr>
          <p:cNvPr id="6" name="Picture 2"/>
          <p:cNvPicPr>
            <a:picLocks noGrp="1" noChangeAspect="1" noChangeArrowheads="1"/>
          </p:cNvPicPr>
          <p:nvPr>
            <p:ph idx="1"/>
          </p:nvPr>
        </p:nvPicPr>
        <p:blipFill>
          <a:blip r:embed="rId3" cstate="print"/>
          <a:srcRect/>
          <a:stretch>
            <a:fillRect/>
          </a:stretch>
        </p:blipFill>
        <p:spPr bwMode="auto">
          <a:xfrm>
            <a:off x="3094994" y="4110604"/>
            <a:ext cx="3352800" cy="2514600"/>
          </a:xfrm>
          <a:prstGeom prst="rect">
            <a:avLst/>
          </a:prstGeom>
          <a:noFill/>
          <a:ln w="9525">
            <a:noFill/>
            <a:miter lim="800000"/>
            <a:headEnd/>
            <a:tailEnd/>
          </a:ln>
        </p:spPr>
      </p:pic>
      <p:sp>
        <p:nvSpPr>
          <p:cNvPr id="7" name="TextBox 6"/>
          <p:cNvSpPr txBox="1"/>
          <p:nvPr/>
        </p:nvSpPr>
        <p:spPr>
          <a:xfrm>
            <a:off x="3698065" y="5336763"/>
            <a:ext cx="752129" cy="307777"/>
          </a:xfrm>
          <a:prstGeom prst="rect">
            <a:avLst/>
          </a:prstGeom>
          <a:noFill/>
        </p:spPr>
        <p:txBody>
          <a:bodyPr wrap="none" rtlCol="0">
            <a:spAutoFit/>
          </a:bodyPr>
          <a:lstStyle/>
          <a:p>
            <a:r>
              <a:rPr lang="en-US" sz="1400" dirty="0"/>
              <a:t>7 phase</a:t>
            </a:r>
          </a:p>
        </p:txBody>
      </p:sp>
      <p:sp>
        <p:nvSpPr>
          <p:cNvPr id="9" name="TextBox 8"/>
          <p:cNvSpPr txBox="1"/>
          <p:nvPr/>
        </p:nvSpPr>
        <p:spPr>
          <a:xfrm>
            <a:off x="5901979" y="6029487"/>
            <a:ext cx="752129" cy="307777"/>
          </a:xfrm>
          <a:prstGeom prst="rect">
            <a:avLst/>
          </a:prstGeom>
          <a:noFill/>
        </p:spPr>
        <p:txBody>
          <a:bodyPr wrap="none" rtlCol="0">
            <a:spAutoFit/>
          </a:bodyPr>
          <a:lstStyle/>
          <a:p>
            <a:r>
              <a:rPr lang="en-US" sz="1400" dirty="0"/>
              <a:t>7 phase</a:t>
            </a:r>
          </a:p>
        </p:txBody>
      </p:sp>
      <p:sp>
        <p:nvSpPr>
          <p:cNvPr id="10" name="TextBox 9"/>
          <p:cNvSpPr txBox="1"/>
          <p:nvPr/>
        </p:nvSpPr>
        <p:spPr>
          <a:xfrm>
            <a:off x="4913507" y="4537996"/>
            <a:ext cx="752129" cy="307777"/>
          </a:xfrm>
          <a:prstGeom prst="rect">
            <a:avLst/>
          </a:prstGeom>
          <a:noFill/>
        </p:spPr>
        <p:txBody>
          <a:bodyPr wrap="none" rtlCol="0">
            <a:spAutoFit/>
          </a:bodyPr>
          <a:lstStyle/>
          <a:p>
            <a:r>
              <a:rPr lang="en-US" sz="1400" dirty="0"/>
              <a:t>7 phase</a:t>
            </a:r>
          </a:p>
        </p:txBody>
      </p:sp>
      <p:sp>
        <p:nvSpPr>
          <p:cNvPr id="11" name="TextBox 10"/>
          <p:cNvSpPr txBox="1"/>
          <p:nvPr/>
        </p:nvSpPr>
        <p:spPr>
          <a:xfrm>
            <a:off x="6035995" y="5331647"/>
            <a:ext cx="752129" cy="307777"/>
          </a:xfrm>
          <a:prstGeom prst="rect">
            <a:avLst/>
          </a:prstGeom>
          <a:noFill/>
        </p:spPr>
        <p:txBody>
          <a:bodyPr wrap="none" rtlCol="0">
            <a:spAutoFit/>
          </a:bodyPr>
          <a:lstStyle/>
          <a:p>
            <a:r>
              <a:rPr lang="en-US" sz="1400" dirty="0"/>
              <a:t>1 phase</a:t>
            </a:r>
          </a:p>
        </p:txBody>
      </p:sp>
      <p:sp>
        <p:nvSpPr>
          <p:cNvPr id="12" name="TextBox 11"/>
          <p:cNvSpPr txBox="1"/>
          <p:nvPr/>
        </p:nvSpPr>
        <p:spPr>
          <a:xfrm>
            <a:off x="3847216" y="4126954"/>
            <a:ext cx="752129" cy="307777"/>
          </a:xfrm>
          <a:prstGeom prst="rect">
            <a:avLst/>
          </a:prstGeom>
          <a:noFill/>
        </p:spPr>
        <p:txBody>
          <a:bodyPr wrap="none" rtlCol="0">
            <a:spAutoFit/>
          </a:bodyPr>
          <a:lstStyle/>
          <a:p>
            <a:r>
              <a:rPr lang="en-US" sz="1400" dirty="0"/>
              <a:t>1 phase</a:t>
            </a:r>
          </a:p>
        </p:txBody>
      </p:sp>
      <p:sp>
        <p:nvSpPr>
          <p:cNvPr id="13" name="Content Placeholder 4"/>
          <p:cNvSpPr txBox="1">
            <a:spLocks/>
          </p:cNvSpPr>
          <p:nvPr/>
        </p:nvSpPr>
        <p:spPr>
          <a:xfrm>
            <a:off x="457200" y="990600"/>
            <a:ext cx="8229600" cy="5257800"/>
          </a:xfrm>
          <a:prstGeom prst="rect">
            <a:avLst/>
          </a:prstGeom>
        </p:spPr>
        <p:txBody>
          <a:bodyPr vert="horz" lIns="91432" tIns="45716" rIns="91432" bIns="45716" rtlCol="0">
            <a:normAutofit/>
          </a:bodyPr>
          <a:lstStyle/>
          <a:p>
            <a:pPr marL="342870" marR="0" lvl="0" indent="-342870" algn="l" defTabSz="914318" rtl="0" eaLnBrk="1" fontAlgn="auto" latinLnBrk="0" hangingPunct="1">
              <a:lnSpc>
                <a:spcPct val="100000"/>
              </a:lnSpc>
              <a:spcBef>
                <a:spcPts val="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4" name="Picture 4"/>
          <p:cNvPicPr>
            <a:picLocks noChangeAspect="1" noChangeArrowheads="1"/>
          </p:cNvPicPr>
          <p:nvPr/>
        </p:nvPicPr>
        <p:blipFill>
          <a:blip r:embed="rId4" cstate="print"/>
          <a:srcRect/>
          <a:stretch>
            <a:fillRect/>
          </a:stretch>
        </p:blipFill>
        <p:spPr bwMode="auto">
          <a:xfrm>
            <a:off x="5808594" y="914400"/>
            <a:ext cx="2985429" cy="3635721"/>
          </a:xfrm>
          <a:prstGeom prst="rect">
            <a:avLst/>
          </a:prstGeom>
          <a:noFill/>
          <a:ln w="9525">
            <a:noFill/>
            <a:miter lim="800000"/>
            <a:headEnd/>
            <a:tailEnd/>
          </a:ln>
        </p:spPr>
      </p:pic>
      <p:sp>
        <p:nvSpPr>
          <p:cNvPr id="16" name="Content Placeholder 2"/>
          <p:cNvSpPr txBox="1">
            <a:spLocks/>
          </p:cNvSpPr>
          <p:nvPr/>
        </p:nvSpPr>
        <p:spPr>
          <a:xfrm>
            <a:off x="457200" y="1143000"/>
            <a:ext cx="4724400" cy="5257800"/>
          </a:xfrm>
          <a:prstGeom prst="rect">
            <a:avLst/>
          </a:prstGeom>
        </p:spPr>
        <p:txBody>
          <a:bodyPr vert="horz" lIns="91432" tIns="45716" rIns="91432" bIns="45716" rtlCol="0">
            <a:normAutofit/>
          </a:bodyPr>
          <a:lstStyle/>
          <a:p>
            <a:r>
              <a:rPr lang="en-US" sz="2000" dirty="0"/>
              <a:t>In each segment</a:t>
            </a:r>
          </a:p>
          <a:p>
            <a:pPr marL="342900" indent="-342900">
              <a:buFont typeface="Arial" panose="020B0604020202020204" pitchFamily="34" charset="0"/>
              <a:buChar char="•"/>
            </a:pPr>
            <a:r>
              <a:rPr lang="en-US" sz="2000" dirty="0"/>
              <a:t>Limit acceleration, jerk, and speed</a:t>
            </a:r>
          </a:p>
          <a:p>
            <a:pPr marL="342900" indent="-342900">
              <a:buFont typeface="Arial" panose="020B0604020202020204" pitchFamily="34" charset="0"/>
              <a:buChar char="•"/>
            </a:pPr>
            <a:r>
              <a:rPr lang="en-US" sz="2000" dirty="0"/>
              <a:t>Design constant jerk intervals with closed-form solution</a:t>
            </a:r>
          </a:p>
          <a:p>
            <a:pPr marL="342870" marR="0" lvl="0" indent="-342870" algn="l" defTabSz="914318" rtl="0" eaLnBrk="1" fontAlgn="auto" latinLnBrk="0" hangingPunct="1">
              <a:lnSpc>
                <a:spcPct val="100000"/>
              </a:lnSpc>
              <a:spcBef>
                <a:spcPts val="0"/>
              </a:spcBef>
              <a:spcAft>
                <a:spcPts val="0"/>
              </a:spcAft>
              <a:buClrTx/>
              <a:buSzTx/>
              <a:tabLst/>
              <a:defRPr/>
            </a:pPr>
            <a:endParaRPr lang="en-US" sz="2000" dirty="0"/>
          </a:p>
          <a:p>
            <a:pPr marL="342870" marR="0" lvl="0" indent="-342870" algn="l" defTabSz="914318" rtl="0" eaLnBrk="1" fontAlgn="auto" latinLnBrk="0" hangingPunct="1">
              <a:lnSpc>
                <a:spcPct val="100000"/>
              </a:lnSpc>
              <a:spcBef>
                <a:spcPts val="0"/>
              </a:spcBef>
              <a:spcAft>
                <a:spcPts val="0"/>
              </a:spcAft>
              <a:buClrTx/>
              <a:buSzTx/>
              <a:tabLst/>
              <a:defRPr/>
            </a:pPr>
            <a:r>
              <a:rPr lang="en-US" sz="2000" dirty="0"/>
              <a:t>Attempt most time-optimal solution first</a:t>
            </a:r>
          </a:p>
          <a:p>
            <a:pPr marL="342900" indent="-342900">
              <a:buFont typeface="Arial" panose="020B0604020202020204" pitchFamily="34" charset="0"/>
              <a:buChar char="•"/>
            </a:pPr>
            <a:r>
              <a:rPr lang="pt-BR" sz="2000" dirty="0"/>
              <a:t>7 → 6 → 4 → 4R → 3</a:t>
            </a:r>
          </a:p>
          <a:p>
            <a:pPr marL="342900" indent="-342900">
              <a:buFont typeface="Arial" panose="020B0604020202020204" pitchFamily="34" charset="0"/>
              <a:buChar char="•"/>
            </a:pPr>
            <a:r>
              <a:rPr lang="en-US" sz="2000" dirty="0"/>
              <a:t>No speed change: 1 phase</a:t>
            </a:r>
          </a:p>
          <a:p>
            <a:pPr marL="742883" marR="0" lvl="1" indent="-285724" algn="l" defTabSz="914318" rtl="0" eaLnBrk="1" fontAlgn="auto" latinLnBrk="0" hangingPunct="1">
              <a:lnSpc>
                <a:spcPct val="100000"/>
              </a:lnSpc>
              <a:spcBef>
                <a:spcPts val="2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85724" indent="-285724">
              <a:spcBef>
                <a:spcPts val="200"/>
              </a:spcBef>
            </a:pPr>
            <a:r>
              <a:rPr lang="en-US" sz="2000" dirty="0"/>
              <a:t>General Solution</a:t>
            </a:r>
          </a:p>
          <a:p>
            <a:pPr marL="342900" indent="-342900">
              <a:spcBef>
                <a:spcPts val="200"/>
              </a:spcBef>
              <a:buFont typeface="Arial" panose="020B0604020202020204" pitchFamily="34" charset="0"/>
              <a:buChar char="•"/>
              <a:defRPr/>
            </a:pPr>
            <a:r>
              <a:rPr lang="en-US" sz="2000" dirty="0"/>
              <a:t>Integrate j(t) </a:t>
            </a:r>
          </a:p>
          <a:p>
            <a:pPr marL="342900" indent="-342900">
              <a:spcBef>
                <a:spcPts val="200"/>
              </a:spcBef>
              <a:buFont typeface="Arial" panose="020B0604020202020204" pitchFamily="34" charset="0"/>
              <a:buChar char="•"/>
              <a:defRPr/>
            </a:pPr>
            <a:r>
              <a:rPr lang="en-US" sz="2000" dirty="0"/>
              <a:t>Know s(t), v(t), a(t)</a:t>
            </a:r>
          </a:p>
          <a:p>
            <a:pPr marL="342900" indent="-342900">
              <a:spcBef>
                <a:spcPts val="200"/>
              </a:spcBef>
              <a:buFont typeface="Arial" panose="020B0604020202020204" pitchFamily="34" charset="0"/>
              <a:buChar char="•"/>
              <a:defRPr/>
            </a:pPr>
            <a:r>
              <a:rPr lang="en-US" sz="2000" dirty="0"/>
              <a:t>Solve for time intervals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870" marR="0" lvl="0" indent="-342870" algn="l" defTabSz="914318" rtl="0" eaLnBrk="1" fontAlgn="auto" latinLnBrk="0" hangingPunct="1">
              <a:lnSpc>
                <a:spcPct val="100000"/>
              </a:lnSpc>
              <a:spcBef>
                <a:spcPts val="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742883" marR="0" lvl="1" indent="-285724" algn="l" defTabSz="914318" rtl="0" eaLnBrk="1" fontAlgn="auto" latinLnBrk="0" hangingPunct="1">
              <a:lnSpc>
                <a:spcPct val="100000"/>
              </a:lnSpc>
              <a:spcBef>
                <a:spcPts val="2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8" name="Group 17"/>
          <p:cNvGrpSpPr/>
          <p:nvPr/>
        </p:nvGrpSpPr>
        <p:grpSpPr>
          <a:xfrm>
            <a:off x="152400" y="6553200"/>
            <a:ext cx="1752600" cy="152400"/>
            <a:chOff x="152400" y="6400800"/>
            <a:chExt cx="2362200" cy="304800"/>
          </a:xfrm>
          <a:noFill/>
        </p:grpSpPr>
        <p:sp>
          <p:nvSpPr>
            <p:cNvPr id="19" name="Rounded Rectangle 18"/>
            <p:cNvSpPr/>
            <p:nvPr/>
          </p:nvSpPr>
          <p:spPr>
            <a:xfrm>
              <a:off x="1524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accent4"/>
                  </a:solidFill>
                </a:rPr>
                <a:t>Path</a:t>
              </a:r>
            </a:p>
            <a:p>
              <a:pPr algn="ctr"/>
              <a:r>
                <a:rPr lang="en-US" sz="500" b="1" dirty="0">
                  <a:solidFill>
                    <a:schemeClr val="accent4"/>
                  </a:solidFill>
                </a:rPr>
                <a:t>Manager</a:t>
              </a:r>
            </a:p>
          </p:txBody>
        </p:sp>
        <p:sp>
          <p:nvSpPr>
            <p:cNvPr id="20" name="Rounded Rectangle 19"/>
            <p:cNvSpPr/>
            <p:nvPr/>
          </p:nvSpPr>
          <p:spPr>
            <a:xfrm>
              <a:off x="9906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FFFFFF"/>
                  </a:solidFill>
                </a:rPr>
                <a:t>Trajectory Planner</a:t>
              </a:r>
            </a:p>
          </p:txBody>
        </p:sp>
        <p:sp>
          <p:nvSpPr>
            <p:cNvPr id="21" name="Rounded Rectangle 20"/>
            <p:cNvSpPr/>
            <p:nvPr/>
          </p:nvSpPr>
          <p:spPr>
            <a:xfrm>
              <a:off x="18288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Controller</a:t>
              </a:r>
            </a:p>
          </p:txBody>
        </p:sp>
        <p:cxnSp>
          <p:nvCxnSpPr>
            <p:cNvPr id="28" name="Straight Arrow Connector 27"/>
            <p:cNvCxnSpPr>
              <a:stCxn id="19" idx="3"/>
              <a:endCxn id="20" idx="1"/>
            </p:cNvCxnSpPr>
            <p:nvPr/>
          </p:nvCxnSpPr>
          <p:spPr>
            <a:xfrm>
              <a:off x="8382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3"/>
              <a:endCxn id="21" idx="1"/>
            </p:cNvCxnSpPr>
            <p:nvPr/>
          </p:nvCxnSpPr>
          <p:spPr>
            <a:xfrm>
              <a:off x="16764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State Transition Graph</a:t>
            </a:r>
          </a:p>
        </p:txBody>
      </p:sp>
      <p:sp>
        <p:nvSpPr>
          <p:cNvPr id="10" name="Oval 9"/>
          <p:cNvSpPr/>
          <p:nvPr/>
        </p:nvSpPr>
        <p:spPr>
          <a:xfrm>
            <a:off x="5715000" y="24384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Normal (drive at fastest speed)</a:t>
            </a:r>
          </a:p>
        </p:txBody>
      </p:sp>
      <p:sp>
        <p:nvSpPr>
          <p:cNvPr id="11" name="Oval 10"/>
          <p:cNvSpPr/>
          <p:nvPr/>
        </p:nvSpPr>
        <p:spPr>
          <a:xfrm>
            <a:off x="2057400" y="24384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Planned Stop</a:t>
            </a:r>
          </a:p>
        </p:txBody>
      </p:sp>
      <p:sp>
        <p:nvSpPr>
          <p:cNvPr id="12" name="Oval 11"/>
          <p:cNvSpPr/>
          <p:nvPr/>
        </p:nvSpPr>
        <p:spPr>
          <a:xfrm>
            <a:off x="2057400" y="4252335"/>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Destination</a:t>
            </a:r>
          </a:p>
        </p:txBody>
      </p:sp>
      <p:sp>
        <p:nvSpPr>
          <p:cNvPr id="13" name="Oval 12"/>
          <p:cNvSpPr/>
          <p:nvPr/>
        </p:nvSpPr>
        <p:spPr>
          <a:xfrm>
            <a:off x="5715000" y="4328535"/>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Reactive Stop </a:t>
            </a:r>
          </a:p>
        </p:txBody>
      </p:sp>
      <p:cxnSp>
        <p:nvCxnSpPr>
          <p:cNvPr id="14" name="Straight Arrow Connector 13"/>
          <p:cNvCxnSpPr>
            <a:stCxn id="11" idx="4"/>
            <a:endCxn id="12" idx="0"/>
          </p:cNvCxnSpPr>
          <p:nvPr/>
        </p:nvCxnSpPr>
        <p:spPr>
          <a:xfrm>
            <a:off x="2819400" y="3352800"/>
            <a:ext cx="0" cy="899535"/>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0"/>
            <a:endCxn id="10" idx="4"/>
          </p:cNvCxnSpPr>
          <p:nvPr/>
        </p:nvCxnSpPr>
        <p:spPr>
          <a:xfrm flipV="1">
            <a:off x="6477000" y="3352800"/>
            <a:ext cx="0" cy="975735"/>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11" idx="6"/>
          </p:cNvCxnSpPr>
          <p:nvPr/>
        </p:nvCxnSpPr>
        <p:spPr>
          <a:xfrm flipH="1">
            <a:off x="3581400" y="2895600"/>
            <a:ext cx="2133600"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05200" y="2575935"/>
            <a:ext cx="2057400" cy="307777"/>
          </a:xfrm>
          <a:prstGeom prst="rect">
            <a:avLst/>
          </a:prstGeom>
          <a:noFill/>
        </p:spPr>
        <p:txBody>
          <a:bodyPr wrap="square" rtlCol="0">
            <a:spAutoFit/>
          </a:bodyPr>
          <a:lstStyle/>
          <a:p>
            <a:r>
              <a:rPr lang="en-US" sz="1400" dirty="0"/>
              <a:t>Waited Long enough</a:t>
            </a:r>
          </a:p>
        </p:txBody>
      </p:sp>
      <p:sp>
        <p:nvSpPr>
          <p:cNvPr id="20" name="TextBox 19"/>
          <p:cNvSpPr txBox="1"/>
          <p:nvPr/>
        </p:nvSpPr>
        <p:spPr>
          <a:xfrm>
            <a:off x="2895600" y="3795135"/>
            <a:ext cx="779316" cy="523220"/>
          </a:xfrm>
          <a:prstGeom prst="rect">
            <a:avLst/>
          </a:prstGeom>
          <a:noFill/>
        </p:spPr>
        <p:txBody>
          <a:bodyPr wrap="none" rtlCol="0">
            <a:spAutoFit/>
          </a:bodyPr>
          <a:lstStyle/>
          <a:p>
            <a:r>
              <a:rPr lang="en-US" sz="1400" dirty="0"/>
              <a:t>Last </a:t>
            </a:r>
          </a:p>
          <a:p>
            <a:r>
              <a:rPr lang="en-US" sz="1400" dirty="0"/>
              <a:t>subpath</a:t>
            </a:r>
          </a:p>
        </p:txBody>
      </p:sp>
      <p:sp>
        <p:nvSpPr>
          <p:cNvPr id="21" name="TextBox 20"/>
          <p:cNvSpPr txBox="1"/>
          <p:nvPr/>
        </p:nvSpPr>
        <p:spPr>
          <a:xfrm>
            <a:off x="3733800" y="3261735"/>
            <a:ext cx="2362200" cy="307777"/>
          </a:xfrm>
          <a:prstGeom prst="rect">
            <a:avLst/>
          </a:prstGeom>
          <a:noFill/>
        </p:spPr>
        <p:txBody>
          <a:bodyPr wrap="square" rtlCol="0">
            <a:spAutoFit/>
          </a:bodyPr>
          <a:lstStyle/>
          <a:p>
            <a:r>
              <a:rPr lang="en-US" sz="1400" dirty="0"/>
              <a:t>End of subpath</a:t>
            </a:r>
          </a:p>
        </p:txBody>
      </p:sp>
      <p:sp>
        <p:nvSpPr>
          <p:cNvPr id="22" name="Oval 21"/>
          <p:cNvSpPr/>
          <p:nvPr/>
        </p:nvSpPr>
        <p:spPr>
          <a:xfrm>
            <a:off x="5715000" y="11430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Initialize</a:t>
            </a:r>
          </a:p>
        </p:txBody>
      </p:sp>
      <p:sp>
        <p:nvSpPr>
          <p:cNvPr id="24" name="TextBox 23"/>
          <p:cNvSpPr txBox="1"/>
          <p:nvPr/>
        </p:nvSpPr>
        <p:spPr>
          <a:xfrm>
            <a:off x="6629400" y="3429000"/>
            <a:ext cx="1295400" cy="523220"/>
          </a:xfrm>
          <a:prstGeom prst="rect">
            <a:avLst/>
          </a:prstGeom>
          <a:noFill/>
        </p:spPr>
        <p:txBody>
          <a:bodyPr wrap="square" rtlCol="0">
            <a:spAutoFit/>
          </a:bodyPr>
          <a:lstStyle/>
          <a:p>
            <a:pPr algn="r"/>
            <a:r>
              <a:rPr lang="en-US" sz="1400" dirty="0"/>
              <a:t>Pedestrian clear</a:t>
            </a:r>
          </a:p>
        </p:txBody>
      </p:sp>
      <p:cxnSp>
        <p:nvCxnSpPr>
          <p:cNvPr id="29" name="Elbow Connector 28"/>
          <p:cNvCxnSpPr>
            <a:stCxn id="10" idx="3"/>
            <a:endCxn id="11" idx="5"/>
          </p:cNvCxnSpPr>
          <p:nvPr/>
        </p:nvCxnSpPr>
        <p:spPr>
          <a:xfrm rot="5400000">
            <a:off x="4648200" y="1928904"/>
            <a:ext cx="12700" cy="2579970"/>
          </a:xfrm>
          <a:prstGeom prst="bentConnector3">
            <a:avLst>
              <a:gd name="adj1" fmla="val 2854417"/>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149" name="Elbow Connector 6148"/>
          <p:cNvCxnSpPr>
            <a:stCxn id="13" idx="6"/>
          </p:cNvCxnSpPr>
          <p:nvPr/>
        </p:nvCxnSpPr>
        <p:spPr>
          <a:xfrm flipV="1">
            <a:off x="7239000" y="2819400"/>
            <a:ext cx="12700" cy="1966335"/>
          </a:xfrm>
          <a:prstGeom prst="bentConnector4">
            <a:avLst>
              <a:gd name="adj1" fmla="val 5301370"/>
              <a:gd name="adj2" fmla="val 10112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151" name="Straight Arrow Connector 6150"/>
          <p:cNvCxnSpPr>
            <a:stCxn id="22" idx="4"/>
            <a:endCxn id="10" idx="0"/>
          </p:cNvCxnSpPr>
          <p:nvPr/>
        </p:nvCxnSpPr>
        <p:spPr>
          <a:xfrm>
            <a:off x="6477000" y="2057400"/>
            <a:ext cx="0" cy="381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181600" y="3733800"/>
            <a:ext cx="1295400" cy="523220"/>
          </a:xfrm>
          <a:prstGeom prst="rect">
            <a:avLst/>
          </a:prstGeom>
          <a:noFill/>
        </p:spPr>
        <p:txBody>
          <a:bodyPr wrap="square" rtlCol="0">
            <a:spAutoFit/>
          </a:bodyPr>
          <a:lstStyle/>
          <a:p>
            <a:pPr algn="r"/>
            <a:r>
              <a:rPr lang="en-US" sz="1400" dirty="0"/>
              <a:t>Pedestrian on road ahead</a:t>
            </a:r>
          </a:p>
        </p:txBody>
      </p:sp>
      <p:grpSp>
        <p:nvGrpSpPr>
          <p:cNvPr id="25" name="Group 24"/>
          <p:cNvGrpSpPr/>
          <p:nvPr/>
        </p:nvGrpSpPr>
        <p:grpSpPr>
          <a:xfrm>
            <a:off x="152400" y="6553200"/>
            <a:ext cx="1752600" cy="152400"/>
            <a:chOff x="152400" y="6400800"/>
            <a:chExt cx="2362200" cy="304800"/>
          </a:xfrm>
          <a:noFill/>
        </p:grpSpPr>
        <p:sp>
          <p:nvSpPr>
            <p:cNvPr id="26" name="Rounded Rectangle 25"/>
            <p:cNvSpPr/>
            <p:nvPr/>
          </p:nvSpPr>
          <p:spPr>
            <a:xfrm>
              <a:off x="1524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FFFFFF"/>
                  </a:solidFill>
                </a:rPr>
                <a:t>Path</a:t>
              </a:r>
            </a:p>
            <a:p>
              <a:pPr algn="ctr"/>
              <a:r>
                <a:rPr lang="en-US" sz="500" b="1" dirty="0">
                  <a:solidFill>
                    <a:srgbClr val="FFFFFF"/>
                  </a:solidFill>
                </a:rPr>
                <a:t>Manager</a:t>
              </a:r>
            </a:p>
          </p:txBody>
        </p:sp>
        <p:sp>
          <p:nvSpPr>
            <p:cNvPr id="27" name="Rounded Rectangle 26"/>
            <p:cNvSpPr/>
            <p:nvPr/>
          </p:nvSpPr>
          <p:spPr>
            <a:xfrm>
              <a:off x="9906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Trajectory Planner</a:t>
              </a:r>
            </a:p>
          </p:txBody>
        </p:sp>
        <p:sp>
          <p:nvSpPr>
            <p:cNvPr id="28" name="Rounded Rectangle 27"/>
            <p:cNvSpPr/>
            <p:nvPr/>
          </p:nvSpPr>
          <p:spPr>
            <a:xfrm>
              <a:off x="18288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Controller</a:t>
              </a:r>
            </a:p>
          </p:txBody>
        </p:sp>
        <p:cxnSp>
          <p:nvCxnSpPr>
            <p:cNvPr id="30" name="Straight Arrow Connector 29"/>
            <p:cNvCxnSpPr>
              <a:stCxn id="26" idx="3"/>
              <a:endCxn id="27" idx="1"/>
            </p:cNvCxnSpPr>
            <p:nvPr/>
          </p:nvCxnSpPr>
          <p:spPr>
            <a:xfrm>
              <a:off x="8382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3"/>
              <a:endCxn id="28" idx="1"/>
            </p:cNvCxnSpPr>
            <p:nvPr/>
          </p:nvCxnSpPr>
          <p:spPr>
            <a:xfrm>
              <a:off x="16764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109" y="1743075"/>
            <a:ext cx="7848600" cy="2286000"/>
            <a:chOff x="1143000" y="4724400"/>
            <a:chExt cx="7848600" cy="2286000"/>
          </a:xfrm>
        </p:grpSpPr>
        <p:grpSp>
          <p:nvGrpSpPr>
            <p:cNvPr id="7" name="Group 6"/>
            <p:cNvGrpSpPr/>
            <p:nvPr/>
          </p:nvGrpSpPr>
          <p:grpSpPr>
            <a:xfrm>
              <a:off x="1295400" y="4800600"/>
              <a:ext cx="7696200" cy="2209800"/>
              <a:chOff x="838200" y="5257800"/>
              <a:chExt cx="6934200" cy="1600200"/>
            </a:xfrm>
          </p:grpSpPr>
          <p:pic>
            <p:nvPicPr>
              <p:cNvPr id="6" name="Picture 2"/>
              <p:cNvPicPr>
                <a:picLocks noChangeAspect="1" noChangeArrowheads="1"/>
              </p:cNvPicPr>
              <p:nvPr/>
            </p:nvPicPr>
            <p:blipFill>
              <a:blip r:embed="rId3" cstate="print"/>
              <a:srcRect/>
              <a:stretch>
                <a:fillRect/>
              </a:stretch>
            </p:blipFill>
            <p:spPr bwMode="auto">
              <a:xfrm>
                <a:off x="838200" y="5334000"/>
                <a:ext cx="6705600" cy="1326582"/>
              </a:xfrm>
              <a:prstGeom prst="rect">
                <a:avLst/>
              </a:prstGeom>
              <a:noFill/>
              <a:ln w="9525">
                <a:noFill/>
                <a:miter lim="800000"/>
                <a:headEnd/>
                <a:tailEnd/>
              </a:ln>
            </p:spPr>
          </p:pic>
          <p:sp>
            <p:nvSpPr>
              <p:cNvPr id="5" name="Rectangle 4"/>
              <p:cNvSpPr/>
              <p:nvPr/>
            </p:nvSpPr>
            <p:spPr>
              <a:xfrm>
                <a:off x="5638800" y="5257800"/>
                <a:ext cx="21336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1143000" y="4724400"/>
              <a:ext cx="5791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6477000"/>
              <a:ext cx="5791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fontScale="90000"/>
          </a:bodyPr>
          <a:lstStyle/>
          <a:p>
            <a:r>
              <a:rPr lang="en-US" dirty="0" smtClean="0"/>
              <a:t>Pedestrian Reactivity</a:t>
            </a:r>
            <a:endParaRPr lang="en-US" dirty="0"/>
          </a:p>
        </p:txBody>
      </p:sp>
      <p:sp>
        <p:nvSpPr>
          <p:cNvPr id="3" name="Content Placeholder 2"/>
          <p:cNvSpPr>
            <a:spLocks noGrp="1"/>
          </p:cNvSpPr>
          <p:nvPr>
            <p:ph idx="1"/>
          </p:nvPr>
        </p:nvSpPr>
        <p:spPr>
          <a:xfrm>
            <a:off x="501869" y="4000500"/>
            <a:ext cx="8229600" cy="1028700"/>
          </a:xfrm>
        </p:spPr>
        <p:txBody>
          <a:bodyPr>
            <a:noAutofit/>
          </a:bodyPr>
          <a:lstStyle/>
          <a:p>
            <a:pPr marL="342870" lvl="1" indent="-342870">
              <a:spcBef>
                <a:spcPts val="0"/>
              </a:spcBef>
              <a:buFont typeface="Arial" pitchFamily="34" charset="0"/>
              <a:buChar char="•"/>
            </a:pPr>
            <a:r>
              <a:rPr lang="en-US" sz="2000" dirty="0"/>
              <a:t>Project pedestrian position to time parametrized path </a:t>
            </a:r>
          </a:p>
          <a:p>
            <a:pPr marL="342870" lvl="1" indent="-342870">
              <a:spcBef>
                <a:spcPts val="0"/>
              </a:spcBef>
              <a:buFont typeface="Arial" pitchFamily="34" charset="0"/>
              <a:buChar char="•"/>
            </a:pPr>
            <a:r>
              <a:rPr lang="en-US" sz="2000" dirty="0"/>
              <a:t>Consider closest pedestrian only</a:t>
            </a:r>
          </a:p>
          <a:p>
            <a:r>
              <a:rPr lang="en-US" sz="2000" dirty="0"/>
              <a:t>Execute a 3 phase stop profile when available distance ≤ </a:t>
            </a:r>
            <a:r>
              <a:rPr lang="en-US" sz="2000"/>
              <a:t>required </a:t>
            </a:r>
            <a:r>
              <a:rPr lang="en-US" sz="2000" smtClean="0"/>
              <a:t>distance</a:t>
            </a:r>
            <a:endParaRPr lang="en-US" sz="2000" dirty="0"/>
          </a:p>
        </p:txBody>
      </p:sp>
      <p:grpSp>
        <p:nvGrpSpPr>
          <p:cNvPr id="17" name="Group 16"/>
          <p:cNvGrpSpPr/>
          <p:nvPr/>
        </p:nvGrpSpPr>
        <p:grpSpPr>
          <a:xfrm>
            <a:off x="152400" y="6553200"/>
            <a:ext cx="1752600" cy="152400"/>
            <a:chOff x="152400" y="6400800"/>
            <a:chExt cx="2362200" cy="304800"/>
          </a:xfrm>
          <a:noFill/>
        </p:grpSpPr>
        <p:sp>
          <p:nvSpPr>
            <p:cNvPr id="18" name="Rounded Rectangle 17"/>
            <p:cNvSpPr/>
            <p:nvPr/>
          </p:nvSpPr>
          <p:spPr>
            <a:xfrm>
              <a:off x="1524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FFFFFF"/>
                  </a:solidFill>
                </a:rPr>
                <a:t>Path</a:t>
              </a:r>
            </a:p>
            <a:p>
              <a:pPr algn="ctr"/>
              <a:r>
                <a:rPr lang="en-US" sz="500" b="1" dirty="0">
                  <a:solidFill>
                    <a:srgbClr val="FFFFFF"/>
                  </a:solidFill>
                </a:rPr>
                <a:t>Manager</a:t>
              </a:r>
            </a:p>
          </p:txBody>
        </p:sp>
        <p:sp>
          <p:nvSpPr>
            <p:cNvPr id="19" name="Rounded Rectangle 18"/>
            <p:cNvSpPr/>
            <p:nvPr/>
          </p:nvSpPr>
          <p:spPr>
            <a:xfrm>
              <a:off x="9906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Trajectory Planner</a:t>
              </a:r>
            </a:p>
          </p:txBody>
        </p:sp>
        <p:sp>
          <p:nvSpPr>
            <p:cNvPr id="20" name="Rounded Rectangle 19"/>
            <p:cNvSpPr/>
            <p:nvPr/>
          </p:nvSpPr>
          <p:spPr>
            <a:xfrm>
              <a:off x="18288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Controller</a:t>
              </a:r>
            </a:p>
          </p:txBody>
        </p:sp>
        <p:cxnSp>
          <p:nvCxnSpPr>
            <p:cNvPr id="21" name="Straight Arrow Connector 20"/>
            <p:cNvCxnSpPr>
              <a:stCxn id="18" idx="3"/>
              <a:endCxn id="19" idx="1"/>
            </p:cNvCxnSpPr>
            <p:nvPr/>
          </p:nvCxnSpPr>
          <p:spPr>
            <a:xfrm>
              <a:off x="8382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3"/>
              <a:endCxn id="20" idx="1"/>
            </p:cNvCxnSpPr>
            <p:nvPr/>
          </p:nvCxnSpPr>
          <p:spPr>
            <a:xfrm>
              <a:off x="16764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heme/theme1.xml><?xml version="1.0" encoding="utf-8"?>
<a:theme xmlns:a="http://schemas.openxmlformats.org/drawingml/2006/main" name="Office Theme">
  <a:themeElements>
    <a:clrScheme name="Energy-Saving">
      <a:dk1>
        <a:srgbClr val="000000"/>
      </a:dk1>
      <a:lt1>
        <a:srgbClr val="D7D7D7"/>
      </a:lt1>
      <a:dk2>
        <a:srgbClr val="000000"/>
      </a:dk2>
      <a:lt2>
        <a:srgbClr val="D7D7D7"/>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78B1C33-1571-459A-95AD-9F0F45277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Energy and paper-saving presentation</Template>
  <TotalTime>10317</TotalTime>
  <Words>952</Words>
  <Application>Microsoft Office PowerPoint</Application>
  <PresentationFormat>On-screen Show (4:3)</PresentationFormat>
  <Paragraphs>231</Paragraphs>
  <Slides>16</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Reactive Trajectory Planning and Tracking for Pedestrian Aware Autonomous Driving in Urban Environments</vt:lpstr>
      <vt:lpstr>Agenda</vt:lpstr>
      <vt:lpstr>Autonomous Urban Driving</vt:lpstr>
      <vt:lpstr>Input subsystems</vt:lpstr>
      <vt:lpstr>System Architecture</vt:lpstr>
      <vt:lpstr>Trajectory Planner</vt:lpstr>
      <vt:lpstr>Trajectory Segment Solution</vt:lpstr>
      <vt:lpstr>State Transition Graph</vt:lpstr>
      <vt:lpstr>Pedestrian Reactivity</vt:lpstr>
      <vt:lpstr>Pedestrian Reactivity</vt:lpstr>
      <vt:lpstr>Return to Normal Driving</vt:lpstr>
      <vt:lpstr>Implementation</vt:lpstr>
      <vt:lpstr>Implementation</vt:lpstr>
      <vt:lpstr>Summary</vt:lpstr>
      <vt:lpstr>PowerPoint Presentation</vt:lpstr>
      <vt:lpstr>State Transition 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State Transition Graphs to Monte Carlo Search Trees</dc:title>
  <dc:creator>cyril</dc:creator>
  <cp:lastModifiedBy>Robert Cofield</cp:lastModifiedBy>
  <cp:revision>212</cp:revision>
  <dcterms:created xsi:type="dcterms:W3CDTF">2016-03-26T14:55:49Z</dcterms:created>
  <dcterms:modified xsi:type="dcterms:W3CDTF">2016-04-28T22:03:55Z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TC102872799990</vt:lpwstr>
  </property>
</Properties>
</file>