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6" r:id="rId6"/>
    <p:sldId id="275" r:id="rId7"/>
    <p:sldId id="269" r:id="rId8"/>
    <p:sldId id="256" r:id="rId9"/>
    <p:sldId id="257" r:id="rId10"/>
    <p:sldId id="267" r:id="rId11"/>
    <p:sldId id="258" r:id="rId12"/>
    <p:sldId id="259" r:id="rId13"/>
    <p:sldId id="263" r:id="rId14"/>
    <p:sldId id="260" r:id="rId15"/>
    <p:sldId id="261" r:id="rId16"/>
    <p:sldId id="262" r:id="rId17"/>
    <p:sldId id="264" r:id="rId18"/>
    <p:sldId id="266" r:id="rId19"/>
    <p:sldId id="27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18" d="100"/>
          <a:sy n="118" d="100"/>
        </p:scale>
        <p:origin x="2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C4D16-72E0-4873-9DFE-0984FC7582B3}"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269487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C4D16-72E0-4873-9DFE-0984FC7582B3}"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1271827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C4D16-72E0-4873-9DFE-0984FC7582B3}"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1134601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C4D16-72E0-4873-9DFE-0984FC7582B3}"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167336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EC4D16-72E0-4873-9DFE-0984FC7582B3}"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429007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C4D16-72E0-4873-9DFE-0984FC7582B3}"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108087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C4D16-72E0-4873-9DFE-0984FC7582B3}"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146836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C4D16-72E0-4873-9DFE-0984FC7582B3}"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191828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C4D16-72E0-4873-9DFE-0984FC7582B3}"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251656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EC4D16-72E0-4873-9DFE-0984FC7582B3}"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94295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EC4D16-72E0-4873-9DFE-0984FC7582B3}"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1DD3A-054E-48F1-8479-C5EC3BD677EE}" type="slidenum">
              <a:rPr lang="en-US" smtClean="0"/>
              <a:t>‹#›</a:t>
            </a:fld>
            <a:endParaRPr lang="en-US"/>
          </a:p>
        </p:txBody>
      </p:sp>
    </p:spTree>
    <p:extLst>
      <p:ext uri="{BB962C8B-B14F-4D97-AF65-F5344CB8AC3E}">
        <p14:creationId xmlns:p14="http://schemas.microsoft.com/office/powerpoint/2010/main" val="296576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C4D16-72E0-4873-9DFE-0984FC7582B3}" type="datetimeFigureOut">
              <a:rPr lang="en-US" smtClean="0"/>
              <a:t>9/11/2018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F1DD3A-054E-48F1-8479-C5EC3BD677EE}" type="slidenum">
              <a:rPr lang="en-US" smtClean="0"/>
              <a:t>‹#›</a:t>
            </a:fld>
            <a:endParaRPr lang="en-US"/>
          </a:p>
        </p:txBody>
      </p:sp>
    </p:spTree>
    <p:extLst>
      <p:ext uri="{BB962C8B-B14F-4D97-AF65-F5344CB8AC3E}">
        <p14:creationId xmlns:p14="http://schemas.microsoft.com/office/powerpoint/2010/main" val="2150418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www.equifax.com/" TargetMode="External"/><Relationship Id="rId2" Type="http://schemas.openxmlformats.org/officeDocument/2006/relationships/hyperlink" Target="http://www.equifaxsecurity2017.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cident Response &amp; Disaster Recove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177" y="204072"/>
            <a:ext cx="7853419" cy="6229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849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redd.it/l4bu591x5sy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123" y="834237"/>
            <a:ext cx="76200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232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207545" y="324555"/>
            <a:ext cx="7845444" cy="4891313"/>
          </a:xfrm>
          <a:prstGeom prst="rect">
            <a:avLst/>
          </a:prstGeom>
        </p:spPr>
      </p:pic>
      <p:sp>
        <p:nvSpPr>
          <p:cNvPr id="3" name="TextBox 2"/>
          <p:cNvSpPr txBox="1"/>
          <p:nvPr/>
        </p:nvSpPr>
        <p:spPr>
          <a:xfrm>
            <a:off x="2045226" y="5697415"/>
            <a:ext cx="8538007" cy="646331"/>
          </a:xfrm>
          <a:prstGeom prst="rect">
            <a:avLst/>
          </a:prstGeom>
          <a:noFill/>
        </p:spPr>
        <p:txBody>
          <a:bodyPr wrap="square" rtlCol="0">
            <a:spAutoFit/>
          </a:bodyPr>
          <a:lstStyle/>
          <a:p>
            <a:r>
              <a:rPr lang="en-US" dirty="0"/>
              <a:t>IT gets a notice from “Have I Been </a:t>
            </a:r>
            <a:r>
              <a:rPr lang="en-US" dirty="0" err="1"/>
              <a:t>Pwned</a:t>
            </a:r>
            <a:r>
              <a:rPr lang="en-US" dirty="0"/>
              <a:t>” that several non-IT staff IDs and passwords have been posted in a data breach from Fluffy Cloud Data, Inc</a:t>
            </a:r>
            <a:r>
              <a:rPr lang="en-US" dirty="0" smtClean="0"/>
              <a:t>.</a:t>
            </a:r>
            <a:endParaRPr lang="en-US" dirty="0"/>
          </a:p>
        </p:txBody>
      </p:sp>
    </p:spTree>
    <p:extLst>
      <p:ext uri="{BB962C8B-B14F-4D97-AF65-F5344CB8AC3E}">
        <p14:creationId xmlns:p14="http://schemas.microsoft.com/office/powerpoint/2010/main" val="2118257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7113" y="708795"/>
            <a:ext cx="7639839" cy="646331"/>
          </a:xfrm>
          <a:prstGeom prst="rect">
            <a:avLst/>
          </a:prstGeom>
          <a:noFill/>
        </p:spPr>
        <p:txBody>
          <a:bodyPr wrap="square" rtlCol="0">
            <a:spAutoFit/>
          </a:bodyPr>
          <a:lstStyle/>
          <a:p>
            <a:r>
              <a:rPr lang="en-US" dirty="0"/>
              <a:t>IT Security interviews the employees involved and they state that they did use </a:t>
            </a:r>
            <a:r>
              <a:rPr lang="en-US" dirty="0" smtClean="0"/>
              <a:t>the Fluffy service, </a:t>
            </a:r>
            <a:r>
              <a:rPr lang="en-US" dirty="0"/>
              <a:t>but no sensitive information was placed on the site.</a:t>
            </a:r>
          </a:p>
        </p:txBody>
      </p:sp>
      <p:sp>
        <p:nvSpPr>
          <p:cNvPr id="3" name="TextBox 2"/>
          <p:cNvSpPr txBox="1"/>
          <p:nvPr/>
        </p:nvSpPr>
        <p:spPr>
          <a:xfrm>
            <a:off x="2359043" y="3430352"/>
            <a:ext cx="8662452" cy="1754326"/>
          </a:xfrm>
          <a:prstGeom prst="rect">
            <a:avLst/>
          </a:prstGeom>
          <a:noFill/>
        </p:spPr>
        <p:txBody>
          <a:bodyPr wrap="square" rtlCol="0">
            <a:spAutoFit/>
          </a:bodyPr>
          <a:lstStyle/>
          <a:p>
            <a:r>
              <a:rPr lang="en-US" dirty="0" smtClean="0"/>
              <a:t>Based on what we know now:</a:t>
            </a:r>
          </a:p>
          <a:p>
            <a:endParaRPr lang="en-US" dirty="0"/>
          </a:p>
          <a:p>
            <a:pPr marL="342900" indent="-342900">
              <a:buAutoNum type="arabicPeriod"/>
            </a:pPr>
            <a:r>
              <a:rPr lang="en-US" dirty="0" smtClean="0"/>
              <a:t>How critical is this event?</a:t>
            </a:r>
          </a:p>
          <a:p>
            <a:pPr marL="342900" indent="-342900">
              <a:buAutoNum type="arabicPeriod"/>
            </a:pPr>
            <a:r>
              <a:rPr lang="en-US" dirty="0" smtClean="0"/>
              <a:t>Does anything have to be reported externally (regulators, etc.)</a:t>
            </a:r>
          </a:p>
          <a:p>
            <a:pPr marL="342900" indent="-342900">
              <a:buAutoNum type="arabicPeriod"/>
            </a:pPr>
            <a:r>
              <a:rPr lang="en-US" dirty="0" smtClean="0"/>
              <a:t>How far “up the chain” should this go internally?</a:t>
            </a:r>
          </a:p>
          <a:p>
            <a:pPr marL="342900" indent="-342900">
              <a:buAutoNum type="arabicPeriod"/>
            </a:pPr>
            <a:r>
              <a:rPr lang="en-US" dirty="0" smtClean="0"/>
              <a:t>What next steps will you recommend?</a:t>
            </a:r>
          </a:p>
        </p:txBody>
      </p:sp>
    </p:spTree>
    <p:extLst>
      <p:ext uri="{BB962C8B-B14F-4D97-AF65-F5344CB8AC3E}">
        <p14:creationId xmlns:p14="http://schemas.microsoft.com/office/powerpoint/2010/main" val="360637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7109" y="2537594"/>
            <a:ext cx="7737230" cy="923330"/>
          </a:xfrm>
          <a:prstGeom prst="rect">
            <a:avLst/>
          </a:prstGeom>
          <a:noFill/>
        </p:spPr>
        <p:txBody>
          <a:bodyPr wrap="square" rtlCol="0">
            <a:spAutoFit/>
          </a:bodyPr>
          <a:lstStyle/>
          <a:p>
            <a:r>
              <a:rPr lang="en-US" dirty="0" smtClean="0"/>
              <a:t>The company </a:t>
            </a:r>
            <a:r>
              <a:rPr lang="en-US" dirty="0"/>
              <a:t>PR firm advises they have a reporter’s request for comment on the personal information of customers and employees found on </a:t>
            </a:r>
            <a:r>
              <a:rPr lang="en-US" dirty="0" err="1"/>
              <a:t>Pastebin</a:t>
            </a:r>
            <a:r>
              <a:rPr lang="en-US" dirty="0"/>
              <a:t>.</a:t>
            </a:r>
          </a:p>
          <a:p>
            <a:endParaRPr lang="en-US" dirty="0"/>
          </a:p>
        </p:txBody>
      </p:sp>
      <p:sp>
        <p:nvSpPr>
          <p:cNvPr id="3" name="TextBox 2"/>
          <p:cNvSpPr txBox="1"/>
          <p:nvPr/>
        </p:nvSpPr>
        <p:spPr>
          <a:xfrm>
            <a:off x="3565618" y="1103773"/>
            <a:ext cx="4680213" cy="369332"/>
          </a:xfrm>
          <a:prstGeom prst="rect">
            <a:avLst/>
          </a:prstGeom>
          <a:noFill/>
        </p:spPr>
        <p:txBody>
          <a:bodyPr wrap="square" rtlCol="0">
            <a:spAutoFit/>
          </a:bodyPr>
          <a:lstStyle/>
          <a:p>
            <a:pPr algn="ctr"/>
            <a:r>
              <a:rPr lang="en-US" dirty="0" smtClean="0"/>
              <a:t>The Next Day</a:t>
            </a:r>
            <a:endParaRPr lang="en-US" dirty="0"/>
          </a:p>
        </p:txBody>
      </p:sp>
      <p:sp>
        <p:nvSpPr>
          <p:cNvPr id="4" name="TextBox 3"/>
          <p:cNvSpPr txBox="1"/>
          <p:nvPr/>
        </p:nvSpPr>
        <p:spPr>
          <a:xfrm>
            <a:off x="2037109" y="4177022"/>
            <a:ext cx="7685831" cy="369332"/>
          </a:xfrm>
          <a:prstGeom prst="rect">
            <a:avLst/>
          </a:prstGeom>
          <a:noFill/>
        </p:spPr>
        <p:txBody>
          <a:bodyPr wrap="square" rtlCol="0">
            <a:spAutoFit/>
          </a:bodyPr>
          <a:lstStyle/>
          <a:p>
            <a:pPr algn="ctr"/>
            <a:r>
              <a:rPr lang="en-US" dirty="0" smtClean="0"/>
              <a:t>What do we tell the PR firm to say to the reporter?</a:t>
            </a:r>
            <a:endParaRPr lang="en-US" dirty="0"/>
          </a:p>
        </p:txBody>
      </p:sp>
    </p:spTree>
    <p:extLst>
      <p:ext uri="{BB962C8B-B14F-4D97-AF65-F5344CB8AC3E}">
        <p14:creationId xmlns:p14="http://schemas.microsoft.com/office/powerpoint/2010/main" val="11239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20005" y="459906"/>
            <a:ext cx="9847385" cy="5881377"/>
          </a:xfrm>
          <a:prstGeom prst="rect">
            <a:avLst/>
          </a:prstGeom>
        </p:spPr>
      </p:pic>
    </p:spTree>
    <p:extLst>
      <p:ext uri="{BB962C8B-B14F-4D97-AF65-F5344CB8AC3E}">
        <p14:creationId xmlns:p14="http://schemas.microsoft.com/office/powerpoint/2010/main" val="77519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1508" y="773723"/>
            <a:ext cx="7601964" cy="1200329"/>
          </a:xfrm>
          <a:prstGeom prst="rect">
            <a:avLst/>
          </a:prstGeom>
          <a:noFill/>
        </p:spPr>
        <p:txBody>
          <a:bodyPr wrap="square" rtlCol="0">
            <a:spAutoFit/>
          </a:bodyPr>
          <a:lstStyle/>
          <a:p>
            <a:r>
              <a:rPr lang="en-US" dirty="0" smtClean="0"/>
              <a:t>IT Security re-interviews the </a:t>
            </a:r>
            <a:r>
              <a:rPr lang="en-US" dirty="0"/>
              <a:t>employees involved and now they come clean that they had stored numerous customer and employee files on the service because other options “took too long</a:t>
            </a:r>
            <a:r>
              <a:rPr lang="en-US" dirty="0" smtClean="0"/>
              <a:t>” and “were not accessible” when needed. </a:t>
            </a:r>
            <a:endParaRPr lang="en-US" dirty="0"/>
          </a:p>
          <a:p>
            <a:endParaRPr lang="en-US" dirty="0"/>
          </a:p>
        </p:txBody>
      </p:sp>
      <p:sp>
        <p:nvSpPr>
          <p:cNvPr id="3" name="TextBox 2"/>
          <p:cNvSpPr txBox="1"/>
          <p:nvPr/>
        </p:nvSpPr>
        <p:spPr>
          <a:xfrm>
            <a:off x="2099333" y="3424942"/>
            <a:ext cx="8662452" cy="1754326"/>
          </a:xfrm>
          <a:prstGeom prst="rect">
            <a:avLst/>
          </a:prstGeom>
          <a:noFill/>
        </p:spPr>
        <p:txBody>
          <a:bodyPr wrap="square" rtlCol="0">
            <a:spAutoFit/>
          </a:bodyPr>
          <a:lstStyle/>
          <a:p>
            <a:r>
              <a:rPr lang="en-US" dirty="0" smtClean="0"/>
              <a:t>Based on what we know now:</a:t>
            </a:r>
          </a:p>
          <a:p>
            <a:endParaRPr lang="en-US" dirty="0"/>
          </a:p>
          <a:p>
            <a:pPr marL="342900" indent="-342900">
              <a:buAutoNum type="arabicPeriod"/>
            </a:pPr>
            <a:r>
              <a:rPr lang="en-US" dirty="0" smtClean="0"/>
              <a:t>How critical is this event?</a:t>
            </a:r>
          </a:p>
          <a:p>
            <a:pPr marL="342900" indent="-342900">
              <a:buAutoNum type="arabicPeriod"/>
            </a:pPr>
            <a:r>
              <a:rPr lang="en-US" dirty="0" smtClean="0"/>
              <a:t>Does anything have to be reported externally (regulators, etc.)</a:t>
            </a:r>
          </a:p>
          <a:p>
            <a:pPr marL="342900" indent="-342900">
              <a:buAutoNum type="arabicPeriod"/>
            </a:pPr>
            <a:r>
              <a:rPr lang="en-US" dirty="0" smtClean="0"/>
              <a:t>How far “up the chain” should this go internally?</a:t>
            </a:r>
          </a:p>
          <a:p>
            <a:pPr marL="342900" indent="-342900">
              <a:buAutoNum type="arabicPeriod"/>
            </a:pPr>
            <a:r>
              <a:rPr lang="en-US" dirty="0" smtClean="0"/>
              <a:t>What next steps will you recommend?</a:t>
            </a:r>
          </a:p>
        </p:txBody>
      </p:sp>
    </p:spTree>
    <p:extLst>
      <p:ext uri="{BB962C8B-B14F-4D97-AF65-F5344CB8AC3E}">
        <p14:creationId xmlns:p14="http://schemas.microsoft.com/office/powerpoint/2010/main" val="42663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0163" y="503191"/>
            <a:ext cx="3489870" cy="369332"/>
          </a:xfrm>
          <a:prstGeom prst="rect">
            <a:avLst/>
          </a:prstGeom>
          <a:noFill/>
        </p:spPr>
        <p:txBody>
          <a:bodyPr wrap="square" rtlCol="0">
            <a:spAutoFit/>
          </a:bodyPr>
          <a:lstStyle/>
          <a:p>
            <a:pPr algn="ctr"/>
            <a:r>
              <a:rPr lang="en-US" dirty="0" smtClean="0"/>
              <a:t>The Next Day</a:t>
            </a:r>
            <a:endParaRPr lang="en-US" dirty="0"/>
          </a:p>
        </p:txBody>
      </p:sp>
      <p:sp>
        <p:nvSpPr>
          <p:cNvPr id="3" name="TextBox 2"/>
          <p:cNvSpPr txBox="1"/>
          <p:nvPr/>
        </p:nvSpPr>
        <p:spPr>
          <a:xfrm>
            <a:off x="1980298" y="1596142"/>
            <a:ext cx="9052019" cy="1477328"/>
          </a:xfrm>
          <a:prstGeom prst="rect">
            <a:avLst/>
          </a:prstGeom>
          <a:noFill/>
        </p:spPr>
        <p:txBody>
          <a:bodyPr wrap="square" rtlCol="0">
            <a:spAutoFit/>
          </a:bodyPr>
          <a:lstStyle/>
          <a:p>
            <a:r>
              <a:rPr lang="en-US" dirty="0" smtClean="0"/>
              <a:t>Working with IT Security, IT </a:t>
            </a:r>
            <a:r>
              <a:rPr lang="en-US" dirty="0"/>
              <a:t>staff attempt to contact Fluffy to learn more about the breach</a:t>
            </a:r>
            <a:r>
              <a:rPr lang="en-US" dirty="0" smtClean="0"/>
              <a:t>.</a:t>
            </a:r>
          </a:p>
          <a:p>
            <a:r>
              <a:rPr lang="en-US" dirty="0" smtClean="0"/>
              <a:t>However</a:t>
            </a:r>
            <a:r>
              <a:rPr lang="en-US" dirty="0"/>
              <a:t>, Fluffy was a startup, their VC funding dissolved in the breach and the only IT guy there is </a:t>
            </a:r>
            <a:r>
              <a:rPr lang="en-US" dirty="0" smtClean="0"/>
              <a:t>packing his box, </a:t>
            </a:r>
            <a:r>
              <a:rPr lang="en-US" dirty="0"/>
              <a:t>it’s his </a:t>
            </a:r>
            <a:r>
              <a:rPr lang="en-US" dirty="0" smtClean="0"/>
              <a:t>(and everyone’s) last </a:t>
            </a:r>
            <a:r>
              <a:rPr lang="en-US" dirty="0"/>
              <a:t>day</a:t>
            </a:r>
            <a:r>
              <a:rPr lang="en-US" dirty="0" smtClean="0"/>
              <a:t>. Fluffy Cloud Data is now another defunct start-up.</a:t>
            </a:r>
            <a:endParaRPr lang="en-US" dirty="0"/>
          </a:p>
          <a:p>
            <a:endParaRPr lang="en-US" dirty="0"/>
          </a:p>
        </p:txBody>
      </p:sp>
      <p:sp>
        <p:nvSpPr>
          <p:cNvPr id="5" name="TextBox 4"/>
          <p:cNvSpPr txBox="1"/>
          <p:nvPr/>
        </p:nvSpPr>
        <p:spPr>
          <a:xfrm>
            <a:off x="2099333" y="3424942"/>
            <a:ext cx="8662452" cy="1754326"/>
          </a:xfrm>
          <a:prstGeom prst="rect">
            <a:avLst/>
          </a:prstGeom>
          <a:noFill/>
        </p:spPr>
        <p:txBody>
          <a:bodyPr wrap="square" rtlCol="0">
            <a:spAutoFit/>
          </a:bodyPr>
          <a:lstStyle/>
          <a:p>
            <a:r>
              <a:rPr lang="en-US" dirty="0" smtClean="0"/>
              <a:t>Based on what we know now:</a:t>
            </a:r>
          </a:p>
          <a:p>
            <a:endParaRPr lang="en-US" dirty="0"/>
          </a:p>
          <a:p>
            <a:pPr marL="342900" indent="-342900">
              <a:buAutoNum type="arabicPeriod"/>
            </a:pPr>
            <a:r>
              <a:rPr lang="en-US" dirty="0" smtClean="0"/>
              <a:t>How critical is this event?</a:t>
            </a:r>
          </a:p>
          <a:p>
            <a:pPr marL="342900" indent="-342900">
              <a:buAutoNum type="arabicPeriod"/>
            </a:pPr>
            <a:r>
              <a:rPr lang="en-US" dirty="0" smtClean="0"/>
              <a:t>Does anything have to be reported externally (regulators, etc.)</a:t>
            </a:r>
          </a:p>
          <a:p>
            <a:pPr marL="342900" indent="-342900">
              <a:buAutoNum type="arabicPeriod"/>
            </a:pPr>
            <a:r>
              <a:rPr lang="en-US" dirty="0" smtClean="0"/>
              <a:t>How far “up the chain” should this go internally?</a:t>
            </a:r>
          </a:p>
          <a:p>
            <a:pPr marL="342900" indent="-342900">
              <a:buAutoNum type="arabicPeriod"/>
            </a:pPr>
            <a:r>
              <a:rPr lang="en-US" dirty="0" smtClean="0"/>
              <a:t>What next steps will you recommend?</a:t>
            </a:r>
          </a:p>
        </p:txBody>
      </p:sp>
    </p:spTree>
    <p:extLst>
      <p:ext uri="{BB962C8B-B14F-4D97-AF65-F5344CB8AC3E}">
        <p14:creationId xmlns:p14="http://schemas.microsoft.com/office/powerpoint/2010/main" val="36686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2722" y="697974"/>
            <a:ext cx="4528715" cy="369332"/>
          </a:xfrm>
          <a:prstGeom prst="rect">
            <a:avLst/>
          </a:prstGeom>
          <a:noFill/>
        </p:spPr>
        <p:txBody>
          <a:bodyPr wrap="square" rtlCol="0">
            <a:spAutoFit/>
          </a:bodyPr>
          <a:lstStyle/>
          <a:p>
            <a:pPr algn="ctr"/>
            <a:r>
              <a:rPr lang="en-US" dirty="0" smtClean="0"/>
              <a:t>A Week Later</a:t>
            </a:r>
            <a:endParaRPr lang="en-US" dirty="0"/>
          </a:p>
        </p:txBody>
      </p:sp>
      <p:sp>
        <p:nvSpPr>
          <p:cNvPr id="3" name="TextBox 2"/>
          <p:cNvSpPr txBox="1"/>
          <p:nvPr/>
        </p:nvSpPr>
        <p:spPr>
          <a:xfrm>
            <a:off x="1807157" y="1769283"/>
            <a:ext cx="9468639" cy="923330"/>
          </a:xfrm>
          <a:prstGeom prst="rect">
            <a:avLst/>
          </a:prstGeom>
          <a:noFill/>
        </p:spPr>
        <p:txBody>
          <a:bodyPr wrap="square" rtlCol="0">
            <a:spAutoFit/>
          </a:bodyPr>
          <a:lstStyle/>
          <a:p>
            <a:r>
              <a:rPr lang="en-US" dirty="0"/>
              <a:t>Company is served with a class-action lawsuit involving numerous customers. The state AG has contacted the Legal </a:t>
            </a:r>
            <a:r>
              <a:rPr lang="en-US" dirty="0" smtClean="0"/>
              <a:t>Department </a:t>
            </a:r>
            <a:r>
              <a:rPr lang="en-US" dirty="0"/>
              <a:t>requesting more information on the use of Fluffy Cloud Data, Inc.</a:t>
            </a:r>
          </a:p>
          <a:p>
            <a:endParaRPr lang="en-US" dirty="0"/>
          </a:p>
        </p:txBody>
      </p:sp>
      <p:sp>
        <p:nvSpPr>
          <p:cNvPr id="4" name="TextBox 3"/>
          <p:cNvSpPr txBox="1"/>
          <p:nvPr/>
        </p:nvSpPr>
        <p:spPr>
          <a:xfrm>
            <a:off x="2099333" y="3424942"/>
            <a:ext cx="8662452" cy="1754326"/>
          </a:xfrm>
          <a:prstGeom prst="rect">
            <a:avLst/>
          </a:prstGeom>
          <a:noFill/>
        </p:spPr>
        <p:txBody>
          <a:bodyPr wrap="square" rtlCol="0">
            <a:spAutoFit/>
          </a:bodyPr>
          <a:lstStyle/>
          <a:p>
            <a:r>
              <a:rPr lang="en-US" dirty="0" smtClean="0"/>
              <a:t>Based on what we know now:</a:t>
            </a:r>
          </a:p>
          <a:p>
            <a:endParaRPr lang="en-US" dirty="0"/>
          </a:p>
          <a:p>
            <a:pPr marL="342900" indent="-342900">
              <a:buAutoNum type="arabicPeriod"/>
            </a:pPr>
            <a:r>
              <a:rPr lang="en-US" dirty="0" smtClean="0"/>
              <a:t>How critical is this event?</a:t>
            </a:r>
          </a:p>
          <a:p>
            <a:pPr marL="342900" indent="-342900">
              <a:buAutoNum type="arabicPeriod"/>
            </a:pPr>
            <a:r>
              <a:rPr lang="en-US" dirty="0" smtClean="0"/>
              <a:t>Does anything have to be reported externally (regulators, etc.)</a:t>
            </a:r>
          </a:p>
          <a:p>
            <a:pPr marL="342900" indent="-342900">
              <a:buAutoNum type="arabicPeriod"/>
            </a:pPr>
            <a:r>
              <a:rPr lang="en-US" dirty="0" smtClean="0"/>
              <a:t>How far “up the chain” should this go internally?</a:t>
            </a:r>
          </a:p>
          <a:p>
            <a:pPr marL="342900" indent="-342900">
              <a:buAutoNum type="arabicPeriod"/>
            </a:pPr>
            <a:r>
              <a:rPr lang="en-US" dirty="0" smtClean="0"/>
              <a:t>What next steps will you recommend?</a:t>
            </a:r>
          </a:p>
        </p:txBody>
      </p:sp>
    </p:spTree>
    <p:extLst>
      <p:ext uri="{BB962C8B-B14F-4D97-AF65-F5344CB8AC3E}">
        <p14:creationId xmlns:p14="http://schemas.microsoft.com/office/powerpoint/2010/main" val="395480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rtoon-waht-clouds-are made 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899" y="714429"/>
            <a:ext cx="4323111" cy="574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49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Preparation </a:t>
            </a:r>
            <a:r>
              <a:rPr lang="en-US" dirty="0"/>
              <a:t>is the key to effective response.</a:t>
            </a:r>
          </a:p>
          <a:p>
            <a:pPr marL="514350" indent="-514350">
              <a:buFont typeface="+mj-lt"/>
              <a:buAutoNum type="arabicPeriod"/>
            </a:pPr>
            <a:endParaRPr lang="en-US" dirty="0"/>
          </a:p>
          <a:p>
            <a:pPr marL="514350" indent="-514350">
              <a:buFont typeface="+mj-lt"/>
              <a:buAutoNum type="arabicPeriod"/>
            </a:pPr>
            <a:r>
              <a:rPr lang="en-US" dirty="0" smtClean="0"/>
              <a:t>Standard </a:t>
            </a:r>
            <a:r>
              <a:rPr lang="en-US" dirty="0"/>
              <a:t>preventative and detection controls are critical to incident management.</a:t>
            </a:r>
          </a:p>
          <a:p>
            <a:pPr marL="514350" indent="-514350">
              <a:buFont typeface="+mj-lt"/>
              <a:buAutoNum type="arabicPeriod"/>
            </a:pPr>
            <a:endParaRPr lang="en-US" dirty="0" smtClean="0"/>
          </a:p>
          <a:p>
            <a:pPr marL="514350" indent="-514350">
              <a:buFont typeface="+mj-lt"/>
              <a:buAutoNum type="arabicPeriod"/>
            </a:pPr>
            <a:r>
              <a:rPr lang="en-US" dirty="0" smtClean="0"/>
              <a:t>Planning</a:t>
            </a:r>
            <a:r>
              <a:rPr lang="en-US" dirty="0"/>
              <a:t>, practice, and testing processes must go beyond the checkbox.</a:t>
            </a:r>
          </a:p>
          <a:p>
            <a:pPr marL="514350" indent="-514350">
              <a:buFont typeface="+mj-lt"/>
              <a:buAutoNum type="arabicPeriod"/>
            </a:pPr>
            <a:endParaRPr lang="en-US" dirty="0"/>
          </a:p>
          <a:p>
            <a:pPr marL="514350" indent="-514350">
              <a:buFont typeface="+mj-lt"/>
              <a:buAutoNum type="arabicPeriod"/>
            </a:pPr>
            <a:r>
              <a:rPr lang="en-US" dirty="0" smtClean="0"/>
              <a:t>Disclosure </a:t>
            </a:r>
            <a:r>
              <a:rPr lang="en-US" dirty="0"/>
              <a:t>and public relations protocols must also be carefully planned and rehearsed.</a:t>
            </a:r>
          </a:p>
          <a:p>
            <a:pPr marL="514350" indent="-514350">
              <a:buFont typeface="+mj-lt"/>
              <a:buAutoNum type="arabicPeriod"/>
            </a:pPr>
            <a:endParaRPr lang="en-US" dirty="0"/>
          </a:p>
          <a:p>
            <a:pPr marL="514350" indent="-514350">
              <a:buFont typeface="+mj-lt"/>
              <a:buAutoNum type="arabicPeriod"/>
            </a:pPr>
            <a:r>
              <a:rPr lang="en-US" dirty="0" smtClean="0"/>
              <a:t>Know </a:t>
            </a:r>
            <a:r>
              <a:rPr lang="en-US" dirty="0"/>
              <a:t>before the worst happens how you will respond to customers and the public.</a:t>
            </a:r>
          </a:p>
        </p:txBody>
      </p:sp>
    </p:spTree>
    <p:extLst>
      <p:ext uri="{BB962C8B-B14F-4D97-AF65-F5344CB8AC3E}">
        <p14:creationId xmlns:p14="http://schemas.microsoft.com/office/powerpoint/2010/main" val="3169960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0685AA-FD57-4228-A399-B18332AB2CAF}"/>
              </a:ext>
            </a:extLst>
          </p:cNvPr>
          <p:cNvSpPr txBox="1"/>
          <p:nvPr/>
        </p:nvSpPr>
        <p:spPr>
          <a:xfrm>
            <a:off x="2605089" y="1905508"/>
            <a:ext cx="6981825" cy="1338828"/>
          </a:xfrm>
          <a:prstGeom prst="rect">
            <a:avLst/>
          </a:prstGeom>
          <a:noFill/>
        </p:spPr>
        <p:txBody>
          <a:bodyPr wrap="square" rtlCol="0">
            <a:spAutoFit/>
          </a:bodyPr>
          <a:lstStyle/>
          <a:p>
            <a:pPr marL="342900" indent="-342900">
              <a:buAutoNum type="arabicPeriod"/>
            </a:pPr>
            <a:r>
              <a:rPr lang="en-US" sz="1350" dirty="0" smtClean="0"/>
              <a:t>Which </a:t>
            </a:r>
            <a:r>
              <a:rPr lang="en-US" sz="1350" dirty="0"/>
              <a:t>is the most volatile memory</a:t>
            </a:r>
            <a:r>
              <a:rPr lang="en-US" sz="1350" dirty="0" smtClean="0"/>
              <a:t>?</a:t>
            </a:r>
          </a:p>
          <a:p>
            <a:endParaRPr lang="en-US" sz="1350" dirty="0"/>
          </a:p>
          <a:p>
            <a:pPr marL="257175" indent="-257175">
              <a:buFont typeface="+mj-lt"/>
              <a:buAutoNum type="alphaUcPeriod"/>
            </a:pPr>
            <a:r>
              <a:rPr lang="en-US" sz="1350" dirty="0"/>
              <a:t>Hard disk</a:t>
            </a:r>
          </a:p>
          <a:p>
            <a:pPr marL="257175" indent="-257175">
              <a:buFont typeface="+mj-lt"/>
              <a:buAutoNum type="alphaUcPeriod"/>
            </a:pPr>
            <a:r>
              <a:rPr lang="en-US" sz="1350" dirty="0"/>
              <a:t>CPU cache</a:t>
            </a:r>
          </a:p>
          <a:p>
            <a:pPr marL="257175" indent="-257175">
              <a:buFont typeface="+mj-lt"/>
              <a:buAutoNum type="alphaUcPeriod"/>
            </a:pPr>
            <a:r>
              <a:rPr lang="en-US" sz="1350" dirty="0"/>
              <a:t>RAM</a:t>
            </a:r>
          </a:p>
          <a:p>
            <a:pPr marL="257175" indent="-257175">
              <a:buFont typeface="+mj-lt"/>
              <a:buAutoNum type="alphaUcPeriod"/>
            </a:pPr>
            <a:r>
              <a:rPr lang="en-US" sz="1350" dirty="0"/>
              <a:t>USB drive</a:t>
            </a:r>
            <a:endParaRPr lang="en-US" sz="1350" dirty="0"/>
          </a:p>
        </p:txBody>
      </p:sp>
      <p:sp>
        <p:nvSpPr>
          <p:cNvPr id="4" name="TextBox 3">
            <a:extLst>
              <a:ext uri="{FF2B5EF4-FFF2-40B4-BE49-F238E27FC236}">
                <a16:creationId xmlns:a16="http://schemas.microsoft.com/office/drawing/2014/main" id="{46A9DFE5-CD30-43D7-960E-AA81469E609D}"/>
              </a:ext>
            </a:extLst>
          </p:cNvPr>
          <p:cNvSpPr txBox="1"/>
          <p:nvPr/>
        </p:nvSpPr>
        <p:spPr>
          <a:xfrm>
            <a:off x="2605088" y="4229100"/>
            <a:ext cx="5562600" cy="300082"/>
          </a:xfrm>
          <a:prstGeom prst="rect">
            <a:avLst/>
          </a:prstGeom>
          <a:noFill/>
        </p:spPr>
        <p:txBody>
          <a:bodyPr wrap="square" rtlCol="0">
            <a:spAutoFit/>
          </a:bodyPr>
          <a:lstStyle/>
          <a:p>
            <a:r>
              <a:rPr lang="en-US" sz="1350" dirty="0"/>
              <a:t>Answer: B</a:t>
            </a:r>
          </a:p>
        </p:txBody>
      </p:sp>
    </p:spTree>
    <p:extLst>
      <p:ext uri="{BB962C8B-B14F-4D97-AF65-F5344CB8AC3E}">
        <p14:creationId xmlns:p14="http://schemas.microsoft.com/office/powerpoint/2010/main" val="3275111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a:t>Escalate a reported incident quickly and efficiently.</a:t>
            </a:r>
          </a:p>
          <a:p>
            <a:r>
              <a:rPr lang="en-US" dirty="0" smtClean="0"/>
              <a:t>Ensure </a:t>
            </a:r>
            <a:r>
              <a:rPr lang="en-US" dirty="0"/>
              <a:t>that the entire response team has an understanding of the attorney client privilege and work products.</a:t>
            </a:r>
          </a:p>
          <a:p>
            <a:r>
              <a:rPr lang="en-US" dirty="0" smtClean="0"/>
              <a:t>Do </a:t>
            </a:r>
            <a:r>
              <a:rPr lang="en-US" dirty="0"/>
              <a:t>not make overstatements or unsupported promises.</a:t>
            </a:r>
          </a:p>
          <a:p>
            <a:r>
              <a:rPr lang="en-US" dirty="0" smtClean="0"/>
              <a:t>Test </a:t>
            </a:r>
            <a:r>
              <a:rPr lang="en-US" dirty="0"/>
              <a:t>all web sites thoroughly.</a:t>
            </a:r>
          </a:p>
          <a:p>
            <a:r>
              <a:rPr lang="en-US" dirty="0" smtClean="0"/>
              <a:t>Do </a:t>
            </a:r>
            <a:r>
              <a:rPr lang="en-US" dirty="0"/>
              <a:t>not register domains too far in advance of public notification (there are caveats).</a:t>
            </a:r>
          </a:p>
          <a:p>
            <a:r>
              <a:rPr lang="en-US" dirty="0" smtClean="0"/>
              <a:t>Do </a:t>
            </a:r>
            <a:r>
              <a:rPr lang="en-US" dirty="0"/>
              <a:t>not hire hackers to cover up your breach.</a:t>
            </a:r>
          </a:p>
        </p:txBody>
      </p:sp>
    </p:spTree>
    <p:extLst>
      <p:ext uri="{BB962C8B-B14F-4D97-AF65-F5344CB8AC3E}">
        <p14:creationId xmlns:p14="http://schemas.microsoft.com/office/powerpoint/2010/main" val="40054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8E118-4C24-457F-BC4B-42152F09C7D3}"/>
              </a:ext>
            </a:extLst>
          </p:cNvPr>
          <p:cNvSpPr txBox="1"/>
          <p:nvPr/>
        </p:nvSpPr>
        <p:spPr>
          <a:xfrm>
            <a:off x="2895600" y="1590676"/>
            <a:ext cx="6400800" cy="1338828"/>
          </a:xfrm>
          <a:prstGeom prst="rect">
            <a:avLst/>
          </a:prstGeom>
          <a:noFill/>
        </p:spPr>
        <p:txBody>
          <a:bodyPr wrap="square" rtlCol="0">
            <a:spAutoFit/>
          </a:bodyPr>
          <a:lstStyle/>
          <a:p>
            <a:r>
              <a:rPr lang="en-US" sz="1350" dirty="0"/>
              <a:t>14. Which option best describes an incremental backup?</a:t>
            </a:r>
            <a:endParaRPr lang="en-US" sz="1350" dirty="0"/>
          </a:p>
          <a:p>
            <a:pPr marL="257175" indent="-257175">
              <a:buAutoNum type="alphaUcPeriod"/>
            </a:pPr>
            <a:endParaRPr lang="en-US" sz="1350" dirty="0" smtClean="0"/>
          </a:p>
          <a:p>
            <a:pPr marL="257175" indent="-257175">
              <a:buAutoNum type="alphaUcPeriod"/>
            </a:pPr>
            <a:r>
              <a:rPr lang="en-US" sz="1350" dirty="0"/>
              <a:t>Daily backups are appended to previous backups.</a:t>
            </a:r>
          </a:p>
          <a:p>
            <a:pPr marL="257175" indent="-257175">
              <a:buAutoNum type="alphaUcPeriod"/>
            </a:pPr>
            <a:r>
              <a:rPr lang="en-US" sz="1350" dirty="0"/>
              <a:t>Daily backups are maintained in separate files.</a:t>
            </a:r>
          </a:p>
          <a:p>
            <a:pPr marL="257175" indent="-257175">
              <a:buAutoNum type="alphaUcPeriod"/>
            </a:pPr>
            <a:r>
              <a:rPr lang="en-US" sz="1350" dirty="0"/>
              <a:t>Daily backups are appended to the full backup.</a:t>
            </a:r>
          </a:p>
          <a:p>
            <a:pPr marL="257175" indent="-257175">
              <a:buAutoNum type="alphaUcPeriod"/>
            </a:pPr>
            <a:r>
              <a:rPr lang="en-US" sz="1350" dirty="0"/>
              <a:t>Daily backups are mirrored to the cloud.</a:t>
            </a:r>
            <a:endParaRPr lang="en-US" sz="1350" dirty="0"/>
          </a:p>
        </p:txBody>
      </p:sp>
      <p:sp>
        <p:nvSpPr>
          <p:cNvPr id="3" name="TextBox 2">
            <a:extLst>
              <a:ext uri="{FF2B5EF4-FFF2-40B4-BE49-F238E27FC236}">
                <a16:creationId xmlns:a16="http://schemas.microsoft.com/office/drawing/2014/main" id="{0FF9AD8E-90AA-4DC9-AFC9-2F6A4FD0CC1D}"/>
              </a:ext>
            </a:extLst>
          </p:cNvPr>
          <p:cNvSpPr txBox="1"/>
          <p:nvPr/>
        </p:nvSpPr>
        <p:spPr>
          <a:xfrm>
            <a:off x="2895601" y="4057650"/>
            <a:ext cx="6524625" cy="300082"/>
          </a:xfrm>
          <a:prstGeom prst="rect">
            <a:avLst/>
          </a:prstGeom>
          <a:noFill/>
        </p:spPr>
        <p:txBody>
          <a:bodyPr wrap="square" rtlCol="0">
            <a:spAutoFit/>
          </a:bodyPr>
          <a:lstStyle/>
          <a:p>
            <a:r>
              <a:rPr lang="en-US" sz="1350" dirty="0"/>
              <a:t>Answer: B</a:t>
            </a:r>
          </a:p>
        </p:txBody>
      </p:sp>
    </p:spTree>
    <p:extLst>
      <p:ext uri="{BB962C8B-B14F-4D97-AF65-F5344CB8AC3E}">
        <p14:creationId xmlns:p14="http://schemas.microsoft.com/office/powerpoint/2010/main" val="1832579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6AE51-0354-42D2-BEFB-03B58052F306}"/>
              </a:ext>
            </a:extLst>
          </p:cNvPr>
          <p:cNvSpPr txBox="1"/>
          <p:nvPr/>
        </p:nvSpPr>
        <p:spPr>
          <a:xfrm>
            <a:off x="3219451" y="1828801"/>
            <a:ext cx="5514975" cy="1338828"/>
          </a:xfrm>
          <a:prstGeom prst="rect">
            <a:avLst/>
          </a:prstGeom>
          <a:noFill/>
        </p:spPr>
        <p:txBody>
          <a:bodyPr wrap="square" rtlCol="0">
            <a:spAutoFit/>
          </a:bodyPr>
          <a:lstStyle/>
          <a:p>
            <a:r>
              <a:rPr lang="en-US" sz="1350" dirty="0" smtClean="0"/>
              <a:t>15</a:t>
            </a:r>
            <a:r>
              <a:rPr lang="en-US" sz="1350" dirty="0"/>
              <a:t>. Which option is most accurate regarding a recovery point objective</a:t>
            </a:r>
            <a:r>
              <a:rPr lang="en-US" sz="1350" dirty="0" smtClean="0"/>
              <a:t>?</a:t>
            </a:r>
          </a:p>
          <a:p>
            <a:endParaRPr lang="en-US" sz="1350" dirty="0"/>
          </a:p>
          <a:p>
            <a:pPr marL="257175" indent="-257175">
              <a:buFont typeface="+mj-lt"/>
              <a:buAutoNum type="alphaUcPeriod"/>
            </a:pPr>
            <a:r>
              <a:rPr lang="en-US" sz="1350" dirty="0"/>
              <a:t>The time after which the viability of the enterprise is in question</a:t>
            </a:r>
          </a:p>
          <a:p>
            <a:pPr marL="257175" indent="-257175">
              <a:buFont typeface="+mj-lt"/>
              <a:buAutoNum type="alphaUcPeriod"/>
            </a:pPr>
            <a:r>
              <a:rPr lang="en-US" sz="1350" dirty="0"/>
              <a:t>The point at which the most accurate data is available for restoration</a:t>
            </a:r>
          </a:p>
          <a:p>
            <a:pPr marL="257175" indent="-257175">
              <a:buFont typeface="+mj-lt"/>
              <a:buAutoNum type="alphaUcPeriod"/>
            </a:pPr>
            <a:r>
              <a:rPr lang="en-US" sz="1350" dirty="0"/>
              <a:t>The point at which the least accurate data is available for restoration</a:t>
            </a:r>
          </a:p>
          <a:p>
            <a:pPr marL="257175" indent="-257175">
              <a:buFont typeface="+mj-lt"/>
              <a:buAutoNum type="alphaUcPeriod"/>
            </a:pPr>
            <a:r>
              <a:rPr lang="en-US" sz="1350" dirty="0"/>
              <a:t>The target time full operations should be restored after disaster</a:t>
            </a:r>
            <a:endParaRPr lang="en-US" sz="1350" dirty="0"/>
          </a:p>
        </p:txBody>
      </p:sp>
      <p:sp>
        <p:nvSpPr>
          <p:cNvPr id="3" name="TextBox 2">
            <a:extLst>
              <a:ext uri="{FF2B5EF4-FFF2-40B4-BE49-F238E27FC236}">
                <a16:creationId xmlns:a16="http://schemas.microsoft.com/office/drawing/2014/main" id="{BB971E11-C643-4B12-A9E7-BFD8C0271097}"/>
              </a:ext>
            </a:extLst>
          </p:cNvPr>
          <p:cNvSpPr txBox="1"/>
          <p:nvPr/>
        </p:nvSpPr>
        <p:spPr>
          <a:xfrm>
            <a:off x="3219451" y="3879494"/>
            <a:ext cx="6391275" cy="300082"/>
          </a:xfrm>
          <a:prstGeom prst="rect">
            <a:avLst/>
          </a:prstGeom>
          <a:noFill/>
        </p:spPr>
        <p:txBody>
          <a:bodyPr wrap="square" rtlCol="0">
            <a:spAutoFit/>
          </a:bodyPr>
          <a:lstStyle/>
          <a:p>
            <a:r>
              <a:rPr lang="en-US" sz="1350" dirty="0"/>
              <a:t>Answer: </a:t>
            </a:r>
            <a:r>
              <a:rPr lang="en-US" sz="1350" dirty="0" smtClean="0"/>
              <a:t>B</a:t>
            </a:r>
            <a:endParaRPr lang="en-US" sz="1350" dirty="0"/>
          </a:p>
        </p:txBody>
      </p:sp>
    </p:spTree>
    <p:extLst>
      <p:ext uri="{BB962C8B-B14F-4D97-AF65-F5344CB8AC3E}">
        <p14:creationId xmlns:p14="http://schemas.microsoft.com/office/powerpoint/2010/main" val="4175610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3150F-6200-4AB4-9A23-BDABADEDEF32}"/>
              </a:ext>
            </a:extLst>
          </p:cNvPr>
          <p:cNvSpPr txBox="1"/>
          <p:nvPr/>
        </p:nvSpPr>
        <p:spPr>
          <a:xfrm>
            <a:off x="3252789" y="2076450"/>
            <a:ext cx="5686425" cy="1338828"/>
          </a:xfrm>
          <a:prstGeom prst="rect">
            <a:avLst/>
          </a:prstGeom>
          <a:noFill/>
        </p:spPr>
        <p:txBody>
          <a:bodyPr wrap="square" rtlCol="0">
            <a:spAutoFit/>
          </a:bodyPr>
          <a:lstStyle/>
          <a:p>
            <a:r>
              <a:rPr lang="en-US" sz="1350" dirty="0"/>
              <a:t>16. Which team is made up of members from across the enterprise</a:t>
            </a:r>
            <a:r>
              <a:rPr lang="en-US" sz="1350" dirty="0" smtClean="0"/>
              <a:t>?</a:t>
            </a:r>
          </a:p>
          <a:p>
            <a:endParaRPr lang="en-US" sz="1350" dirty="0"/>
          </a:p>
          <a:p>
            <a:pPr marL="257175" indent="-257175">
              <a:buFont typeface="+mj-lt"/>
              <a:buAutoNum type="alphaUcPeriod"/>
            </a:pPr>
            <a:r>
              <a:rPr lang="en-US" sz="1350" dirty="0"/>
              <a:t>Dedicated full-time incident response team</a:t>
            </a:r>
          </a:p>
          <a:p>
            <a:pPr marL="257175" indent="-257175">
              <a:buFont typeface="+mj-lt"/>
              <a:buAutoNum type="alphaUcPeriod"/>
            </a:pPr>
            <a:r>
              <a:rPr lang="en-US" sz="1350" dirty="0"/>
              <a:t>Functional incident response team</a:t>
            </a:r>
          </a:p>
          <a:p>
            <a:pPr marL="257175" indent="-257175">
              <a:buFont typeface="+mj-lt"/>
              <a:buAutoNum type="alphaUcPeriod"/>
            </a:pPr>
            <a:r>
              <a:rPr lang="en-US" sz="1350" dirty="0"/>
              <a:t>Third-party incident response team</a:t>
            </a:r>
          </a:p>
          <a:p>
            <a:pPr marL="257175" indent="-257175">
              <a:buFont typeface="+mj-lt"/>
              <a:buAutoNum type="alphaUcPeriod"/>
            </a:pPr>
            <a:r>
              <a:rPr lang="en-US" sz="1350" dirty="0"/>
              <a:t>Expert incident response team</a:t>
            </a:r>
            <a:endParaRPr lang="en-US" sz="1350" dirty="0"/>
          </a:p>
        </p:txBody>
      </p:sp>
      <p:sp>
        <p:nvSpPr>
          <p:cNvPr id="3" name="TextBox 2">
            <a:extLst>
              <a:ext uri="{FF2B5EF4-FFF2-40B4-BE49-F238E27FC236}">
                <a16:creationId xmlns:a16="http://schemas.microsoft.com/office/drawing/2014/main" id="{332BC387-600A-4AE7-953D-9784017449E7}"/>
              </a:ext>
            </a:extLst>
          </p:cNvPr>
          <p:cNvSpPr txBox="1"/>
          <p:nvPr/>
        </p:nvSpPr>
        <p:spPr>
          <a:xfrm>
            <a:off x="3252788" y="4333875"/>
            <a:ext cx="6096000" cy="300082"/>
          </a:xfrm>
          <a:prstGeom prst="rect">
            <a:avLst/>
          </a:prstGeom>
          <a:noFill/>
        </p:spPr>
        <p:txBody>
          <a:bodyPr wrap="square" rtlCol="0">
            <a:spAutoFit/>
          </a:bodyPr>
          <a:lstStyle/>
          <a:p>
            <a:r>
              <a:rPr lang="en-US" sz="1350" dirty="0"/>
              <a:t>Answer: B</a:t>
            </a:r>
          </a:p>
        </p:txBody>
      </p:sp>
    </p:spTree>
    <p:extLst>
      <p:ext uri="{BB962C8B-B14F-4D97-AF65-F5344CB8AC3E}">
        <p14:creationId xmlns:p14="http://schemas.microsoft.com/office/powerpoint/2010/main" val="422946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C66C6-B46B-4777-B135-2896E447BA57}"/>
              </a:ext>
            </a:extLst>
          </p:cNvPr>
          <p:cNvSpPr txBox="1"/>
          <p:nvPr/>
        </p:nvSpPr>
        <p:spPr>
          <a:xfrm>
            <a:off x="3257550" y="2113256"/>
            <a:ext cx="5505450" cy="1546577"/>
          </a:xfrm>
          <a:prstGeom prst="rect">
            <a:avLst/>
          </a:prstGeom>
          <a:noFill/>
        </p:spPr>
        <p:txBody>
          <a:bodyPr wrap="square" rtlCol="0">
            <a:spAutoFit/>
          </a:bodyPr>
          <a:lstStyle/>
          <a:p>
            <a:r>
              <a:rPr lang="en-US" sz="1350" dirty="0"/>
              <a:t>18. Prior to analysis, data should be copied from a hard disk utilizing which of the following</a:t>
            </a:r>
            <a:r>
              <a:rPr lang="en-US" sz="1350" dirty="0" smtClean="0"/>
              <a:t>?</a:t>
            </a:r>
          </a:p>
          <a:p>
            <a:endParaRPr lang="en-US" sz="1350" dirty="0"/>
          </a:p>
          <a:p>
            <a:pPr marL="257175" indent="-257175">
              <a:buFont typeface="+mj-lt"/>
              <a:buAutoNum type="alphaUcPeriod"/>
            </a:pPr>
            <a:r>
              <a:rPr lang="en-US" sz="1350" dirty="0"/>
              <a:t>Write protect tool</a:t>
            </a:r>
          </a:p>
          <a:p>
            <a:pPr marL="257175" indent="-257175">
              <a:buFont typeface="+mj-lt"/>
              <a:buAutoNum type="alphaUcPeriod"/>
            </a:pPr>
            <a:r>
              <a:rPr lang="en-US" sz="1350" dirty="0"/>
              <a:t>Block data copy software</a:t>
            </a:r>
          </a:p>
          <a:p>
            <a:pPr marL="257175" indent="-257175">
              <a:buFont typeface="+mj-lt"/>
              <a:buAutoNum type="alphaUcPeriod"/>
            </a:pPr>
            <a:r>
              <a:rPr lang="en-US" sz="1350" dirty="0"/>
              <a:t>Bit data copy software</a:t>
            </a:r>
          </a:p>
          <a:p>
            <a:pPr marL="257175" indent="-257175">
              <a:buFont typeface="+mj-lt"/>
              <a:buAutoNum type="alphaUcPeriod"/>
            </a:pPr>
            <a:r>
              <a:rPr lang="en-US" sz="1350" dirty="0"/>
              <a:t>Memory dump tool</a:t>
            </a:r>
          </a:p>
        </p:txBody>
      </p:sp>
      <p:sp>
        <p:nvSpPr>
          <p:cNvPr id="5" name="TextBox 4">
            <a:extLst>
              <a:ext uri="{FF2B5EF4-FFF2-40B4-BE49-F238E27FC236}">
                <a16:creationId xmlns:a16="http://schemas.microsoft.com/office/drawing/2014/main" id="{9FD93CF3-5F4B-4F4D-BA36-C966CFA38686}"/>
              </a:ext>
            </a:extLst>
          </p:cNvPr>
          <p:cNvSpPr txBox="1"/>
          <p:nvPr/>
        </p:nvSpPr>
        <p:spPr>
          <a:xfrm>
            <a:off x="3257550" y="4076700"/>
            <a:ext cx="6267450" cy="300082"/>
          </a:xfrm>
          <a:prstGeom prst="rect">
            <a:avLst/>
          </a:prstGeom>
          <a:noFill/>
        </p:spPr>
        <p:txBody>
          <a:bodyPr wrap="square" rtlCol="0">
            <a:spAutoFit/>
          </a:bodyPr>
          <a:lstStyle/>
          <a:p>
            <a:r>
              <a:rPr lang="en-US" sz="1350" dirty="0"/>
              <a:t>Answer: </a:t>
            </a:r>
            <a:r>
              <a:rPr lang="en-US" sz="1350" dirty="0"/>
              <a:t>C</a:t>
            </a:r>
            <a:endParaRPr lang="en-US" sz="1350" dirty="0"/>
          </a:p>
        </p:txBody>
      </p:sp>
    </p:spTree>
    <p:extLst>
      <p:ext uri="{BB962C8B-B14F-4D97-AF65-F5344CB8AC3E}">
        <p14:creationId xmlns:p14="http://schemas.microsoft.com/office/powerpoint/2010/main" val="2721229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Equifax Self-Inflicted Wounds</a:t>
            </a:r>
            <a:endParaRPr lang="en-US" dirty="0"/>
          </a:p>
        </p:txBody>
      </p:sp>
      <p:sp>
        <p:nvSpPr>
          <p:cNvPr id="3" name="Content Placeholder 2"/>
          <p:cNvSpPr>
            <a:spLocks noGrp="1"/>
          </p:cNvSpPr>
          <p:nvPr>
            <p:ph idx="1"/>
          </p:nvPr>
        </p:nvSpPr>
        <p:spPr/>
        <p:txBody>
          <a:bodyPr>
            <a:normAutofit lnSpcReduction="10000"/>
          </a:bodyPr>
          <a:lstStyle/>
          <a:p>
            <a:r>
              <a:rPr lang="en-US" dirty="0"/>
              <a:t>Following the breach, they directed potential victims to a separate domain, </a:t>
            </a:r>
            <a:r>
              <a:rPr lang="en-US" dirty="0">
                <a:hlinkClick r:id="rId2"/>
              </a:rPr>
              <a:t>equifaxsecurity2017.com</a:t>
            </a:r>
            <a:r>
              <a:rPr lang="en-US" dirty="0"/>
              <a:t>, instead of building pages about the breach on their main, trusted website, </a:t>
            </a:r>
            <a:r>
              <a:rPr lang="en-US" dirty="0">
                <a:hlinkClick r:id="rId3"/>
              </a:rPr>
              <a:t>www.equifax.com</a:t>
            </a:r>
            <a:r>
              <a:rPr lang="en-US" dirty="0"/>
              <a:t>. The new site was riddled with bugs, and you could not rely on the application designed to let you know if you were part of the breach.</a:t>
            </a:r>
          </a:p>
          <a:p>
            <a:r>
              <a:rPr lang="en-US" dirty="0"/>
              <a:t>The company’s official Twitter account mistakenly tweeted a phishing link four times, instead of the company’s actual breach response page.</a:t>
            </a:r>
          </a:p>
          <a:p>
            <a:r>
              <a:rPr lang="en-US" dirty="0"/>
              <a:t>They waited at least a month before disclosing the breach, and company executives sold 2 million in stock holdings before the breach was disclosed.</a:t>
            </a:r>
          </a:p>
        </p:txBody>
      </p:sp>
    </p:spTree>
    <p:extLst>
      <p:ext uri="{BB962C8B-B14F-4D97-AF65-F5344CB8AC3E}">
        <p14:creationId xmlns:p14="http://schemas.microsoft.com/office/powerpoint/2010/main" val="4268072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651" y="405799"/>
            <a:ext cx="10718499" cy="5355312"/>
          </a:xfrm>
          <a:prstGeom prst="rect">
            <a:avLst/>
          </a:prstGeom>
          <a:noFill/>
        </p:spPr>
        <p:txBody>
          <a:bodyPr wrap="square" rtlCol="0">
            <a:spAutoFit/>
          </a:bodyPr>
          <a:lstStyle/>
          <a:p>
            <a:r>
              <a:rPr lang="en-US" b="1" dirty="0"/>
              <a:t>When Notification Is Required</a:t>
            </a:r>
            <a:endParaRPr lang="en-US" dirty="0"/>
          </a:p>
          <a:p>
            <a:r>
              <a:rPr lang="en-US" dirty="0"/>
              <a:t> </a:t>
            </a:r>
          </a:p>
          <a:p>
            <a:r>
              <a:rPr lang="en-US" dirty="0"/>
              <a:t>The following incidents may require notification to individuals under contractual commitments or applicable laws and regulations:</a:t>
            </a:r>
          </a:p>
          <a:p>
            <a:r>
              <a:rPr lang="en-US" dirty="0"/>
              <a:t> </a:t>
            </a:r>
          </a:p>
          <a:p>
            <a:pPr marL="285750" lvl="0" indent="-285750">
              <a:buFont typeface="Arial" panose="020B0604020202020204" pitchFamily="34" charset="0"/>
              <a:buChar char="•"/>
            </a:pPr>
            <a:r>
              <a:rPr lang="en-US" dirty="0"/>
              <a:t>A user (employee, contractor, or third-party provider) has obtained unauthorized access to personal information maintained in either paper or electronic form.</a:t>
            </a:r>
          </a:p>
          <a:p>
            <a:r>
              <a:rPr lang="en-US" dirty="0"/>
              <a:t> </a:t>
            </a:r>
          </a:p>
          <a:p>
            <a:pPr marL="285750" lvl="0" indent="-285750">
              <a:buFont typeface="Arial" panose="020B0604020202020204" pitchFamily="34" charset="0"/>
              <a:buChar char="•"/>
            </a:pPr>
            <a:r>
              <a:rPr lang="en-US" dirty="0"/>
              <a:t>An intruder has broken into database(s) that contain personal information on an individual.</a:t>
            </a:r>
          </a:p>
          <a:p>
            <a:endParaRPr lang="en-US" dirty="0"/>
          </a:p>
          <a:p>
            <a:pPr marL="285750" lvl="0" indent="-285750">
              <a:buFont typeface="Arial" panose="020B0604020202020204" pitchFamily="34" charset="0"/>
              <a:buChar char="•"/>
            </a:pPr>
            <a:r>
              <a:rPr lang="en-US" dirty="0"/>
              <a:t>Computer equipment such as a workstation, laptop, CD-ROM, or other electronic media containing personal information on an individual has been lost or stolen.</a:t>
            </a:r>
          </a:p>
          <a:p>
            <a:endParaRPr lang="en-US" dirty="0"/>
          </a:p>
          <a:p>
            <a:pPr marL="285750" lvl="0" indent="-285750">
              <a:buFont typeface="Arial" panose="020B0604020202020204" pitchFamily="34" charset="0"/>
              <a:buChar char="•"/>
            </a:pPr>
            <a:r>
              <a:rPr lang="en-US" dirty="0"/>
              <a:t>A department or unit has not properly disposed of records containing personal information on an individual.</a:t>
            </a:r>
          </a:p>
          <a:p>
            <a:endParaRPr lang="en-US" dirty="0"/>
          </a:p>
          <a:p>
            <a:pPr marL="285750" lvl="0" indent="-285750">
              <a:buFont typeface="Arial" panose="020B0604020202020204" pitchFamily="34" charset="0"/>
              <a:buChar char="•"/>
            </a:pPr>
            <a:r>
              <a:rPr lang="en-US" dirty="0"/>
              <a:t>A third party service provider has experienced any of the incidents above, affecting the organization’s data containing personal information.</a:t>
            </a:r>
          </a:p>
          <a:p>
            <a:r>
              <a:rPr lang="en-US" dirty="0"/>
              <a:t> </a:t>
            </a:r>
          </a:p>
          <a:p>
            <a:endParaRPr lang="en-US" dirty="0"/>
          </a:p>
        </p:txBody>
      </p:sp>
    </p:spTree>
    <p:extLst>
      <p:ext uri="{BB962C8B-B14F-4D97-AF65-F5344CB8AC3E}">
        <p14:creationId xmlns:p14="http://schemas.microsoft.com/office/powerpoint/2010/main" val="3575949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209" y="384156"/>
            <a:ext cx="11421884" cy="4801314"/>
          </a:xfrm>
          <a:prstGeom prst="rect">
            <a:avLst/>
          </a:prstGeom>
          <a:noFill/>
        </p:spPr>
        <p:txBody>
          <a:bodyPr wrap="square" rtlCol="0">
            <a:spAutoFit/>
          </a:bodyPr>
          <a:lstStyle/>
          <a:p>
            <a:r>
              <a:rPr lang="en-US" dirty="0" smtClean="0"/>
              <a:t>The following incidents </a:t>
            </a:r>
            <a:r>
              <a:rPr lang="en-US" u="sng" dirty="0" smtClean="0"/>
              <a:t>may not</a:t>
            </a:r>
            <a:r>
              <a:rPr lang="en-US" dirty="0" smtClean="0"/>
              <a:t> require individual notification, the organization may conclude after investigation that misuse of the information is unlikely to occur, and appropriate steps are taken to safeguard the interests of affected individuals:</a:t>
            </a:r>
          </a:p>
          <a:p>
            <a:r>
              <a:rPr lang="en-US" dirty="0" smtClean="0"/>
              <a:t> </a:t>
            </a:r>
          </a:p>
          <a:p>
            <a:pPr marL="285750" lvl="0" indent="-285750">
              <a:buFont typeface="Arial" panose="020B0604020202020204" pitchFamily="34" charset="0"/>
              <a:buChar char="•"/>
            </a:pPr>
            <a:r>
              <a:rPr lang="en-US" dirty="0" smtClean="0"/>
              <a:t>The organization is able to retrieve personal information on an individual that was stolen, and based on our investigation, reasonably concludes that retrieval took place before the information was copied, misused, or transferred to another person who could misuse it.</a:t>
            </a:r>
          </a:p>
          <a:p>
            <a:endParaRPr lang="en-US" dirty="0" smtClean="0"/>
          </a:p>
          <a:p>
            <a:pPr marL="285750" lvl="0" indent="-285750">
              <a:buFont typeface="Arial" panose="020B0604020202020204" pitchFamily="34" charset="0"/>
              <a:buChar char="•"/>
            </a:pPr>
            <a:r>
              <a:rPr lang="en-US" dirty="0" smtClean="0"/>
              <a:t>The organization determines that personal information on an individual was improperly disposed of, but can establish that the information was not retrieved or used before it was properly destroyed.</a:t>
            </a:r>
          </a:p>
          <a:p>
            <a:endParaRPr lang="en-US" dirty="0" smtClean="0"/>
          </a:p>
          <a:p>
            <a:pPr marL="285750" lvl="0" indent="-285750">
              <a:buFont typeface="Arial" panose="020B0604020202020204" pitchFamily="34" charset="0"/>
              <a:buChar char="•"/>
            </a:pPr>
            <a:r>
              <a:rPr lang="en-US" dirty="0" smtClean="0"/>
              <a:t>An intruder accessed files that contain only individuals’ names and addresses.</a:t>
            </a:r>
          </a:p>
          <a:p>
            <a:endParaRPr lang="en-US" dirty="0" smtClean="0"/>
          </a:p>
          <a:p>
            <a:pPr marL="285750" lvl="0" indent="-285750">
              <a:buFont typeface="Arial" panose="020B0604020202020204" pitchFamily="34" charset="0"/>
              <a:buChar char="•"/>
            </a:pPr>
            <a:r>
              <a:rPr lang="en-US" dirty="0" smtClean="0"/>
              <a:t>A laptop computer is lost or stolen, but the data is encrypted and may only be accessed with a secure token or similar access device. </a:t>
            </a:r>
          </a:p>
          <a:p>
            <a:r>
              <a:rPr lang="en-US" dirty="0" smtClean="0"/>
              <a:t> </a:t>
            </a:r>
          </a:p>
          <a:p>
            <a:endParaRPr lang="en-US" dirty="0"/>
          </a:p>
        </p:txBody>
      </p:sp>
    </p:spTree>
    <p:extLst>
      <p:ext uri="{BB962C8B-B14F-4D97-AF65-F5344CB8AC3E}">
        <p14:creationId xmlns:p14="http://schemas.microsoft.com/office/powerpoint/2010/main" val="746102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798</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Equifax Self-Inflicted Wounds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Lessons Learned</vt:lpstr>
      <vt:lpstr>Lessons Learned</vt:lpstr>
    </vt:vector>
  </TitlesOfParts>
  <Company>COTA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Kent</dc:creator>
  <cp:lastModifiedBy>King, Kent</cp:lastModifiedBy>
  <cp:revision>11</cp:revision>
  <dcterms:created xsi:type="dcterms:W3CDTF">2018-09-11T18:35:48Z</dcterms:created>
  <dcterms:modified xsi:type="dcterms:W3CDTF">2018-09-11T20:13:56Z</dcterms:modified>
</cp:coreProperties>
</file>