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  <p:sldMasterId id="2147483721" r:id="rId2"/>
  </p:sldMasterIdLst>
  <p:notesMasterIdLst>
    <p:notesMasterId r:id="rId48"/>
  </p:notesMasterIdLst>
  <p:handoutMasterIdLst>
    <p:handoutMasterId r:id="rId49"/>
  </p:handoutMasterIdLst>
  <p:sldIdLst>
    <p:sldId id="440" r:id="rId3"/>
    <p:sldId id="605" r:id="rId4"/>
    <p:sldId id="604" r:id="rId5"/>
    <p:sldId id="529" r:id="rId6"/>
    <p:sldId id="603" r:id="rId7"/>
    <p:sldId id="480" r:id="rId8"/>
    <p:sldId id="538" r:id="rId9"/>
    <p:sldId id="610" r:id="rId10"/>
    <p:sldId id="609" r:id="rId11"/>
    <p:sldId id="492" r:id="rId12"/>
    <p:sldId id="539" r:id="rId13"/>
    <p:sldId id="541" r:id="rId14"/>
    <p:sldId id="536" r:id="rId15"/>
    <p:sldId id="611" r:id="rId16"/>
    <p:sldId id="625" r:id="rId17"/>
    <p:sldId id="635" r:id="rId18"/>
    <p:sldId id="511" r:id="rId19"/>
    <p:sldId id="543" r:id="rId20"/>
    <p:sldId id="544" r:id="rId21"/>
    <p:sldId id="485" r:id="rId22"/>
    <p:sldId id="486" r:id="rId23"/>
    <p:sldId id="607" r:id="rId24"/>
    <p:sldId id="496" r:id="rId25"/>
    <p:sldId id="533" r:id="rId26"/>
    <p:sldId id="600" r:id="rId27"/>
    <p:sldId id="613" r:id="rId28"/>
    <p:sldId id="488" r:id="rId29"/>
    <p:sldId id="548" r:id="rId30"/>
    <p:sldId id="614" r:id="rId31"/>
    <p:sldId id="550" r:id="rId32"/>
    <p:sldId id="622" r:id="rId33"/>
    <p:sldId id="615" r:id="rId34"/>
    <p:sldId id="623" r:id="rId35"/>
    <p:sldId id="618" r:id="rId36"/>
    <p:sldId id="620" r:id="rId37"/>
    <p:sldId id="626" r:id="rId38"/>
    <p:sldId id="627" r:id="rId39"/>
    <p:sldId id="470" r:id="rId40"/>
    <p:sldId id="469" r:id="rId41"/>
    <p:sldId id="472" r:id="rId42"/>
    <p:sldId id="473" r:id="rId43"/>
    <p:sldId id="474" r:id="rId44"/>
    <p:sldId id="512" r:id="rId45"/>
    <p:sldId id="630" r:id="rId46"/>
    <p:sldId id="631" r:id="rId47"/>
  </p:sldIdLst>
  <p:sldSz cx="12192000" cy="6858000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35" autoAdjust="0"/>
    <p:restoredTop sz="86446" autoAdjust="0"/>
  </p:normalViewPr>
  <p:slideViewPr>
    <p:cSldViewPr>
      <p:cViewPr varScale="1">
        <p:scale>
          <a:sx n="99" d="100"/>
          <a:sy n="99" d="100"/>
        </p:scale>
        <p:origin x="25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3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t" anchorCtr="0" compatLnSpc="1">
            <a:prstTxWarp prst="textNoShape">
              <a:avLst/>
            </a:prstTxWarp>
          </a:bodyPr>
          <a:lstStyle>
            <a:lvl1pPr algn="l" defTabSz="931708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t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4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04"/>
            <a:ext cx="3037840" cy="46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b" anchorCtr="0" compatLnSpc="1">
            <a:prstTxWarp prst="textNoShape">
              <a:avLst/>
            </a:prstTxWarp>
          </a:bodyPr>
          <a:lstStyle>
            <a:lvl1pPr algn="l" defTabSz="931708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4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0204"/>
            <a:ext cx="3037840" cy="46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b" anchorCtr="0" compatLnSpc="1">
            <a:prstTxWarp prst="textNoShape">
              <a:avLst/>
            </a:prstTxWarp>
          </a:bodyPr>
          <a:lstStyle>
            <a:lvl1pPr algn="r" defTabSz="931708">
              <a:defRPr sz="1200"/>
            </a:lvl1pPr>
          </a:lstStyle>
          <a:p>
            <a:pPr>
              <a:defRPr/>
            </a:pPr>
            <a:fld id="{C3CFE65A-5497-4E66-8DF1-9C765AE09C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23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154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3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8816" y="0"/>
            <a:ext cx="97536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0"/>
            <a:ext cx="17780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12192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9042400" cy="2438400"/>
          </a:xfrm>
        </p:spPr>
        <p:txBody>
          <a:bodyPr bIns="0" anchor="b" anchorCtr="0">
            <a:noAutofit/>
          </a:bodyPr>
          <a:lstStyle>
            <a:lvl1pPr>
              <a:defRPr sz="4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9042400" cy="2667000"/>
          </a:xfrm>
        </p:spPr>
        <p:txBody>
          <a:bodyPr lIns="0" tIns="0" r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8280400" y="6610351"/>
            <a:ext cx="2032000" cy="228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9E54654-5BB6-4451-878E-DD55849837BE}" type="datetime5">
              <a:rPr lang="en-US" smtClean="0"/>
              <a:pPr>
                <a:defRPr/>
              </a:pPr>
              <a:t>26-Nov-18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10566400" y="6610351"/>
            <a:ext cx="1598507" cy="228600"/>
          </a:xfrm>
        </p:spPr>
        <p:txBody>
          <a:bodyPr/>
          <a:lstStyle/>
          <a:p>
            <a:pPr>
              <a:defRPr/>
            </a:pPr>
            <a:fld id="{DA6179E2-7083-4DE0-B880-FD1A18D1D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609600" y="6611112"/>
            <a:ext cx="7467600" cy="228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© Copyright 2016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9D2BEB-1DF0-4757-BD23-E41FA9387578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3A4CD6-12B4-4AE3-B751-DC82467300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2016</a:t>
            </a:r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1"/>
            <a:ext cx="12192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9087"/>
            <a:ext cx="2743200" cy="55370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85216"/>
            <a:ext cx="8026400" cy="5541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0130A5-C565-4E57-896C-DED3458FDCEE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62D3A4-6421-448D-B29B-5A74144F90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2016</a:t>
            </a:r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1"/>
            <a:ext cx="12192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8816" y="0"/>
            <a:ext cx="97536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0"/>
            <a:ext cx="17780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12192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9042400" cy="2438400"/>
          </a:xfrm>
        </p:spPr>
        <p:txBody>
          <a:bodyPr bIns="0" anchor="b" anchorCtr="0">
            <a:noAutofit/>
          </a:bodyPr>
          <a:lstStyle>
            <a:lvl1pPr>
              <a:defRPr sz="44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9042400" cy="2667000"/>
          </a:xfrm>
        </p:spPr>
        <p:txBody>
          <a:bodyPr lIns="0" tIns="0" r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8280400" y="6610351"/>
            <a:ext cx="2032000" cy="228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9E54654-5BB6-4451-878E-DD55849837BE}" type="datetime5">
              <a:rPr lang="en-US" smtClean="0"/>
              <a:pPr>
                <a:defRPr/>
              </a:pPr>
              <a:t>26-Nov-18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10566400" y="6610351"/>
            <a:ext cx="1598507" cy="228600"/>
          </a:xfrm>
        </p:spPr>
        <p:txBody>
          <a:bodyPr/>
          <a:lstStyle/>
          <a:p>
            <a:pPr>
              <a:defRPr/>
            </a:pPr>
            <a:fld id="{DA6179E2-7083-4DE0-B880-FD1A18D1D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609600" y="6611112"/>
            <a:ext cx="7467600" cy="228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© Copyright 2016</a:t>
            </a:r>
          </a:p>
        </p:txBody>
      </p:sp>
    </p:spTree>
    <p:extLst>
      <p:ext uri="{BB962C8B-B14F-4D97-AF65-F5344CB8AC3E}">
        <p14:creationId xmlns:p14="http://schemas.microsoft.com/office/powerpoint/2010/main" val="3212050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1"/>
            <a:ext cx="12192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066800"/>
          </a:xfrm>
        </p:spPr>
        <p:txBody>
          <a:bodyPr>
            <a:normAutofit/>
          </a:bodyPr>
          <a:lstStyle>
            <a:lvl1pPr>
              <a:defRPr sz="4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10972800" cy="4724399"/>
          </a:xfrm>
        </p:spPr>
        <p:txBody>
          <a:bodyPr/>
          <a:lstStyle>
            <a:lvl1pPr defTabSz="457200">
              <a:defRPr b="1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15F74-C185-4829-99B4-3E1AE8B7152C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F45EC1-A173-4C46-A7E8-F367BAAEBB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/>
              <a:t>© Copyright 2016</a:t>
            </a:r>
          </a:p>
        </p:txBody>
      </p:sp>
    </p:spTree>
    <p:extLst>
      <p:ext uri="{BB962C8B-B14F-4D97-AF65-F5344CB8AC3E}">
        <p14:creationId xmlns:p14="http://schemas.microsoft.com/office/powerpoint/2010/main" val="1831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917699" y="6629400"/>
            <a:ext cx="10274301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3" y="5245102"/>
            <a:ext cx="9245599" cy="1155700"/>
          </a:xfrm>
        </p:spPr>
        <p:txBody>
          <a:bodyPr anchor="t">
            <a:normAutofit/>
          </a:bodyPr>
          <a:lstStyle>
            <a:lvl1pPr algn="r">
              <a:defRPr sz="4400" b="0" i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6803" y="4114801"/>
            <a:ext cx="9245599" cy="1130300"/>
          </a:xfrm>
        </p:spPr>
        <p:txBody>
          <a:bodyPr anchor="b">
            <a:noAutofit/>
          </a:bodyPr>
          <a:lstStyle>
            <a:lvl1pPr marL="0" indent="0" algn="r">
              <a:buNone/>
              <a:defRPr sz="4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1864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9550400" y="6610351"/>
            <a:ext cx="2032000" cy="246888"/>
          </a:xfrm>
        </p:spPr>
        <p:txBody>
          <a:bodyPr/>
          <a:lstStyle/>
          <a:p>
            <a:pPr>
              <a:defRPr/>
            </a:pPr>
            <a:fld id="{7E11BF31-DEB6-4888-8B40-51C232CF3325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11656907" y="6610351"/>
            <a:ext cx="508000" cy="246888"/>
          </a:xfrm>
        </p:spPr>
        <p:txBody>
          <a:bodyPr/>
          <a:lstStyle/>
          <a:p>
            <a:pPr>
              <a:defRPr/>
            </a:pPr>
            <a:fld id="{121DA945-5182-4B1B-8DD2-14FD2CAE3C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2032000" y="6610350"/>
            <a:ext cx="7416800" cy="247651"/>
          </a:xfrm>
        </p:spPr>
        <p:txBody>
          <a:bodyPr/>
          <a:lstStyle/>
          <a:p>
            <a:pPr>
              <a:defRPr/>
            </a:pPr>
            <a:r>
              <a:rPr lang="en-US" dirty="0"/>
              <a:t>© Copyright 2016</a:t>
            </a:r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16608" y="0"/>
            <a:ext cx="97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55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1"/>
            <a:ext cx="12192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538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197600" y="1981200"/>
            <a:ext cx="538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23386A7-2418-4D65-9203-92B9DB477B70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955444F-8B43-4444-8D39-C4472FBEDA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2016</a:t>
            </a:r>
          </a:p>
        </p:txBody>
      </p:sp>
    </p:spTree>
    <p:extLst>
      <p:ext uri="{BB962C8B-B14F-4D97-AF65-F5344CB8AC3E}">
        <p14:creationId xmlns:p14="http://schemas.microsoft.com/office/powerpoint/2010/main" val="3795169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1201"/>
            <a:ext cx="5386917" cy="411163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6197600" y="1981201"/>
            <a:ext cx="5386917" cy="411163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609600" y="2438400"/>
            <a:ext cx="5384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6197600" y="2438400"/>
            <a:ext cx="5384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1"/>
            <a:ext cx="12192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1FF3115-82DB-4C06-A7CE-F25F5823C7A2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B0401F-B23E-4E4C-BDAF-9EAE9BF474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2016</a:t>
            </a:r>
          </a:p>
        </p:txBody>
      </p:sp>
    </p:spTree>
    <p:extLst>
      <p:ext uri="{BB962C8B-B14F-4D97-AF65-F5344CB8AC3E}">
        <p14:creationId xmlns:p14="http://schemas.microsoft.com/office/powerpoint/2010/main" val="13427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1"/>
            <a:ext cx="12192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D4C02-9CB2-4464-8376-606FDF6F7C8F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D84E42-D7AD-4CA3-A01F-99896131ED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/>
              <a:t>© Copyright 2016</a:t>
            </a:r>
          </a:p>
        </p:txBody>
      </p:sp>
    </p:spTree>
    <p:extLst>
      <p:ext uri="{BB962C8B-B14F-4D97-AF65-F5344CB8AC3E}">
        <p14:creationId xmlns:p14="http://schemas.microsoft.com/office/powerpoint/2010/main" val="3800183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6C5DA1-3D01-4BDA-ACDA-C5798469B0BB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E81238-7550-44FA-980F-CF80170A1D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2016</a:t>
            </a:r>
          </a:p>
        </p:txBody>
      </p:sp>
    </p:spTree>
    <p:extLst>
      <p:ext uri="{BB962C8B-B14F-4D97-AF65-F5344CB8AC3E}">
        <p14:creationId xmlns:p14="http://schemas.microsoft.com/office/powerpoint/2010/main" val="1846090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609600" y="1524000"/>
            <a:ext cx="44704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892800" y="1524000"/>
            <a:ext cx="5689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1" y="2514599"/>
            <a:ext cx="44704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1"/>
            <a:ext cx="12192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85802BE-4A98-4A82-BA34-44BBC4C80117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2BAE1E3-0BE0-4CEC-87B8-6C983F7FFA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2016</a:t>
            </a:r>
          </a:p>
        </p:txBody>
      </p:sp>
    </p:spTree>
    <p:extLst>
      <p:ext uri="{BB962C8B-B14F-4D97-AF65-F5344CB8AC3E}">
        <p14:creationId xmlns:p14="http://schemas.microsoft.com/office/powerpoint/2010/main" val="264393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1"/>
            <a:ext cx="12192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066800"/>
          </a:xfrm>
        </p:spPr>
        <p:txBody>
          <a:bodyPr>
            <a:normAutofit/>
          </a:bodyPr>
          <a:lstStyle>
            <a:lvl1pPr>
              <a:defRPr sz="4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10972800" cy="4724399"/>
          </a:xfrm>
        </p:spPr>
        <p:txBody>
          <a:bodyPr/>
          <a:lstStyle>
            <a:lvl1pPr defTabSz="457200">
              <a:defRPr b="1"/>
            </a:lvl1pPr>
            <a:lvl2pPr defTabSz="457200">
              <a:defRPr/>
            </a:lvl2pPr>
            <a:lvl3pPr defTabSz="457200">
              <a:defRPr/>
            </a:lvl3pPr>
            <a:lvl4pPr defTabSz="457200">
              <a:defRPr/>
            </a:lvl4pPr>
            <a:lvl5pPr defTabSz="4572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15F74-C185-4829-99B4-3E1AE8B7152C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F45EC1-A173-4C46-A7E8-F367BAAEBB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/>
              <a:t>© Copyright 2016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048"/>
            <a:ext cx="4474464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0928" y="1554480"/>
            <a:ext cx="5693664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14600"/>
            <a:ext cx="4474464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4BB49D-779A-4629-9F47-17E7979137B5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C37CA-DEAA-433C-BF36-EDB09A9A7B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1"/>
            <a:ext cx="12192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892800" y="1524001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92800" y="5637213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252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9D2BEB-1DF0-4757-BD23-E41FA9387578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3A4CD6-12B4-4AE3-B751-DC82467300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2016</a:t>
            </a:r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1"/>
            <a:ext cx="12192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4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32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9087"/>
            <a:ext cx="2743200" cy="55370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85216"/>
            <a:ext cx="8026400" cy="5541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0130A5-C565-4E57-896C-DED3458FDCEE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62D3A4-6421-448D-B29B-5A74144F90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2016</a:t>
            </a:r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1"/>
            <a:ext cx="12192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4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6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917699" y="6629400"/>
            <a:ext cx="10274301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3" y="5245102"/>
            <a:ext cx="92455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6803" y="4114801"/>
            <a:ext cx="92455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1864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9550400" y="6610351"/>
            <a:ext cx="2032000" cy="246888"/>
          </a:xfrm>
        </p:spPr>
        <p:txBody>
          <a:bodyPr/>
          <a:lstStyle/>
          <a:p>
            <a:pPr>
              <a:defRPr/>
            </a:pPr>
            <a:fld id="{7E11BF31-DEB6-4888-8B40-51C232CF3325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11656907" y="6610351"/>
            <a:ext cx="508000" cy="246888"/>
          </a:xfrm>
        </p:spPr>
        <p:txBody>
          <a:bodyPr/>
          <a:lstStyle/>
          <a:p>
            <a:pPr>
              <a:defRPr/>
            </a:pPr>
            <a:fld id="{121DA945-5182-4B1B-8DD2-14FD2CAE3C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2032000" y="6610350"/>
            <a:ext cx="7416800" cy="247651"/>
          </a:xfrm>
        </p:spPr>
        <p:txBody>
          <a:bodyPr/>
          <a:lstStyle/>
          <a:p>
            <a:pPr>
              <a:defRPr/>
            </a:pPr>
            <a:r>
              <a:rPr lang="en-US" dirty="0"/>
              <a:t>© Copyright 2016</a:t>
            </a:r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16608" y="0"/>
            <a:ext cx="9753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1"/>
            <a:ext cx="12192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538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197600" y="1981200"/>
            <a:ext cx="538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23386A7-2418-4D65-9203-92B9DB477B70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955444F-8B43-4444-8D39-C4472FBEDA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1201"/>
            <a:ext cx="5386917" cy="411163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6197600" y="1981201"/>
            <a:ext cx="5386917" cy="411163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609600" y="2438400"/>
            <a:ext cx="5384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6197600" y="2438400"/>
            <a:ext cx="5384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1"/>
            <a:ext cx="12192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1FF3115-82DB-4C06-A7CE-F25F5823C7A2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B0401F-B23E-4E4C-BDAF-9EAE9BF474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914400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1"/>
            <a:ext cx="12192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D4C02-9CB2-4464-8376-606FDF6F7C8F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D84E42-D7AD-4CA3-A01F-99896131ED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/>
              <a:t>© Copyright 2016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6C5DA1-3D01-4BDA-ACDA-C5798469B0BB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E81238-7550-44FA-980F-CF80170A1D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2016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609600" y="1524000"/>
            <a:ext cx="44704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892800" y="1524000"/>
            <a:ext cx="5689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1" y="2514599"/>
            <a:ext cx="44704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1"/>
            <a:ext cx="12192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85802BE-4A98-4A82-BA34-44BBC4C80117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2BAE1E3-0BE0-4CEC-87B8-6C983F7FFA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12192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048"/>
            <a:ext cx="4474464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0928" y="1554480"/>
            <a:ext cx="5693664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14600"/>
            <a:ext cx="4474464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4BB49D-779A-4629-9F47-17E7979137B5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C37CA-DEAA-433C-BF36-EDB09A9A7B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1"/>
            <a:ext cx="12192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892800" y="1524001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92800" y="5637213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6000"/>
                <a:shade val="35000"/>
                <a:satMod val="146000"/>
                <a:lumMod val="101000"/>
              </a:schemeClr>
            </a:gs>
            <a:gs pos="12000">
              <a:schemeClr val="bg1">
                <a:tint val="96000"/>
                <a:shade val="96000"/>
                <a:satMod val="190000"/>
              </a:schemeClr>
            </a:gs>
            <a:gs pos="100000">
              <a:schemeClr val="bg1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2"/>
            <a:ext cx="10972800" cy="44497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0400" y="6610351"/>
            <a:ext cx="203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00978E0-A18E-49B8-9222-F1B522DEC9B8}" type="datetime5">
              <a:rPr lang="en-US" smtClean="0"/>
              <a:pPr>
                <a:defRPr/>
              </a:pPr>
              <a:t>26-Nov-18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610351"/>
            <a:ext cx="883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/>
              <a:t>© Copyright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6907" y="6610351"/>
            <a:ext cx="508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3EA5616-8BEB-44F5-B2A2-6AD04B71239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96000"/>
                <a:shade val="35000"/>
                <a:satMod val="146000"/>
                <a:lumMod val="101000"/>
              </a:schemeClr>
            </a:gs>
            <a:gs pos="12000">
              <a:schemeClr val="bg1">
                <a:tint val="96000"/>
                <a:shade val="96000"/>
                <a:satMod val="190000"/>
              </a:schemeClr>
            </a:gs>
            <a:gs pos="100000">
              <a:schemeClr val="bg1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2"/>
            <a:ext cx="10972800" cy="44497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0400" y="6610351"/>
            <a:ext cx="203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00978E0-A18E-49B8-9222-F1B522DEC9B8}" type="datetime5">
              <a:rPr lang="en-US" smtClean="0"/>
              <a:pPr>
                <a:defRPr/>
              </a:pPr>
              <a:t>26-Nov-18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610351"/>
            <a:ext cx="883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/>
              <a:t>© Copyright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6907" y="6610351"/>
            <a:ext cx="508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3EA5616-8BEB-44F5-B2A2-6AD04B71239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9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Security Description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address the threats, vulnerabilities, and countermeasures</a:t>
            </a:r>
          </a:p>
          <a:p>
            <a:pPr lvl="1"/>
            <a:r>
              <a:rPr lang="en-US" dirty="0"/>
              <a:t>Which can be utilized to physically protect an enterprise’s resources and sensitive information </a:t>
            </a:r>
          </a:p>
          <a:p>
            <a:pPr lvl="1"/>
            <a:r>
              <a:rPr lang="en-US" dirty="0"/>
              <a:t>Including people, facilities, data, equipment, support systems, media, and supplies</a:t>
            </a:r>
          </a:p>
          <a:p>
            <a:r>
              <a:rPr lang="en-US" dirty="0"/>
              <a:t>To discuss considerations for choosing</a:t>
            </a:r>
          </a:p>
          <a:p>
            <a:pPr lvl="1"/>
            <a:r>
              <a:rPr lang="en-US" dirty="0"/>
              <a:t>A secure site, its design and configuration</a:t>
            </a:r>
          </a:p>
          <a:p>
            <a:pPr lvl="1"/>
            <a:r>
              <a:rPr lang="en-US" dirty="0"/>
              <a:t>The methods for securing the facility against unauthorized access, theft of equipment and information</a:t>
            </a:r>
          </a:p>
          <a:p>
            <a:pPr lvl="1"/>
            <a:r>
              <a:rPr lang="en-US" dirty="0"/>
              <a:t>The environmental and safety measures needed to protect people, the facility, and its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88D1-7711-41B1-91EB-372C446D34D5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A699B5-7144-4960-ABAE-73D3FB7E746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 Access Controls 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Facility </a:t>
            </a:r>
          </a:p>
          <a:p>
            <a:pPr lvl="1"/>
            <a:r>
              <a:rPr lang="en-US" dirty="0"/>
              <a:t>Turnstiles </a:t>
            </a:r>
          </a:p>
          <a:p>
            <a:pPr lvl="1"/>
            <a:r>
              <a:rPr lang="en-US" dirty="0"/>
              <a:t>Man traps </a:t>
            </a:r>
          </a:p>
          <a:p>
            <a:pPr lvl="1"/>
            <a:r>
              <a:rPr lang="en-US" dirty="0"/>
              <a:t>Guards </a:t>
            </a:r>
          </a:p>
          <a:p>
            <a:r>
              <a:rPr lang="en-US" dirty="0"/>
              <a:t>Identification </a:t>
            </a:r>
          </a:p>
          <a:p>
            <a:pPr lvl="1"/>
            <a:r>
              <a:rPr lang="en-US" dirty="0"/>
              <a:t>Photo IDs </a:t>
            </a:r>
          </a:p>
          <a:p>
            <a:pPr lvl="1"/>
            <a:r>
              <a:rPr lang="en-US" dirty="0"/>
              <a:t>Magnetic ID cards </a:t>
            </a:r>
          </a:p>
          <a:p>
            <a:pPr lvl="1"/>
            <a:r>
              <a:rPr lang="en-US" dirty="0"/>
              <a:t>Biometric devices </a:t>
            </a:r>
          </a:p>
          <a:p>
            <a:pPr lvl="1"/>
            <a:r>
              <a:rPr lang="en-US" dirty="0"/>
              <a:t>CCTV</a:t>
            </a:r>
          </a:p>
          <a:p>
            <a:pPr lvl="1"/>
            <a:r>
              <a:rPr lang="en-US" dirty="0"/>
              <a:t>IP Cameras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C808-325A-4B95-9465-A01A1E40E764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901191-BDEA-4754-B832-19F232AED4D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Turnstiles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01FE-1857-4666-9B49-17C3F1D25EB6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45EC1-A173-4C46-A7E8-F367BAAEBBF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864" y="1800665"/>
            <a:ext cx="4419601" cy="4419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64" y="1800664"/>
            <a:ext cx="441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1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Mantraps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440A-ECA3-42A1-BE70-7A118A2F9EDA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D84E42-D7AD-4CA3-A01F-99896131ED3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546314"/>
            <a:ext cx="3637672" cy="3854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24" y="1820052"/>
            <a:ext cx="5280077" cy="34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 Access Controls 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Proximity Readers</a:t>
            </a:r>
          </a:p>
          <a:p>
            <a:pPr lvl="1"/>
            <a:r>
              <a:rPr lang="en-US" dirty="0"/>
              <a:t>User Activated – User swipes card, system lets person in</a:t>
            </a:r>
          </a:p>
          <a:p>
            <a:pPr lvl="1"/>
            <a:r>
              <a:rPr lang="en-US" dirty="0"/>
              <a:t>System Sensing – Sensor can detect badges in proximity to sensor </a:t>
            </a:r>
          </a:p>
          <a:p>
            <a:pPr lvl="1"/>
            <a:r>
              <a:rPr lang="en-US" dirty="0"/>
              <a:t>Two-factor (or multi-factor): </a:t>
            </a:r>
          </a:p>
          <a:p>
            <a:pPr lvl="2"/>
            <a:r>
              <a:rPr lang="en-US" dirty="0"/>
              <a:t>Proximity reader /numeric keypad</a:t>
            </a:r>
          </a:p>
          <a:p>
            <a:pPr lvl="2"/>
            <a:r>
              <a:rPr lang="en-US" dirty="0"/>
              <a:t>Hand geometry reader w/proximity or keypad or both </a:t>
            </a:r>
          </a:p>
          <a:p>
            <a:r>
              <a:rPr lang="en-US" dirty="0"/>
              <a:t>Card badge readers </a:t>
            </a:r>
          </a:p>
          <a:p>
            <a:pPr lvl="1"/>
            <a:r>
              <a:rPr lang="en-US" dirty="0"/>
              <a:t>Transponders - Card and Reader have receiver, transmitter, and battery</a:t>
            </a:r>
          </a:p>
          <a:p>
            <a:pPr lvl="1"/>
            <a:r>
              <a:rPr lang="en-US" dirty="0"/>
              <a:t>Passive Devices - Device is powered by reader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752F-38AA-46F4-AB1E-8E96FCB88170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901191-BDEA-4754-B832-19F232AED4D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/ 2-factor Access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D4C02-9CB2-4464-8376-606FDF6F7C8F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D84E42-D7AD-4CA3-A01F-99896131ED3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098" name="Picture 2" descr="C:\Users\wdiederich\Documents\Personal\Training\CISSP\Pictures\geometric_hand_scanner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804" y="3810000"/>
            <a:ext cx="17335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wdiederich\Documents\Personal\Training\CISSP\Pictures\geometric_hand_scanner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1"/>
            <a:ext cx="1943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wdiederich\Documents\Personal\Training\CISSP\Pictures\geometric_hand_scanner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24525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wdiederich\Documents\Personal\Training\CISSP\Pictures\prox2fa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34326"/>
            <a:ext cx="4961258" cy="279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wdiederich\Documents\Personal\Training\CISSP\Pictures\prox2factor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62" y="1715330"/>
            <a:ext cx="1084792" cy="1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wdiederich\Documents\Personal\Training\CISSP\Pictures\prox2factor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06" y="1666892"/>
            <a:ext cx="4701646" cy="176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&amp; Retina Scanning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D4C02-9CB2-4464-8376-606FDF6F7C8F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D84E42-D7AD-4CA3-A01F-99896131ED3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 descr="C:\Users\wdiederich\Documents\Personal\Training\CISSP\Pictures\retina_Scanner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9066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diederich\Documents\Personal\Training\CISSP\Pictures\iris_Scanner_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3343343"/>
            <a:ext cx="2619374" cy="296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diederich\Documents\Personal\Training\CISSP\Pictures\retina_Scanner_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1" y="1452563"/>
            <a:ext cx="23145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wdiederich\Documents\Personal\Training\CISSP\Pictures\retina_Scanner_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09" y="3995434"/>
            <a:ext cx="2738291" cy="186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wdiederich\Documents\Personal\Training\CISSP\Pictures\retina_Scanner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09" y="1558871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wdiederich\Documents\Personal\Training\CISSP\Pictures\retina_Scanner_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3257549"/>
            <a:ext cx="2286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diederich\Documents\Personal\Training\CISSP\Pictures\iris_Scanner_5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5191124"/>
            <a:ext cx="1524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3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 Accuracy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False Reject Rate (FRR)</a:t>
            </a:r>
            <a:endParaRPr lang="en-US" dirty="0"/>
          </a:p>
          <a:p>
            <a:pPr lvl="1"/>
            <a:r>
              <a:rPr lang="en-US" dirty="0" smtClean="0"/>
              <a:t>Type I error – rejects valid user</a:t>
            </a:r>
            <a:endParaRPr lang="en-US" dirty="0"/>
          </a:p>
          <a:p>
            <a:r>
              <a:rPr lang="en-US" dirty="0" smtClean="0"/>
              <a:t>False Accept Rate (FAR)</a:t>
            </a:r>
            <a:endParaRPr lang="en-US" dirty="0"/>
          </a:p>
          <a:p>
            <a:pPr lvl="1"/>
            <a:r>
              <a:rPr lang="en-US" dirty="0" smtClean="0"/>
              <a:t>Type II error – allows invalid user</a:t>
            </a:r>
            <a:endParaRPr lang="en-US" dirty="0"/>
          </a:p>
          <a:p>
            <a:r>
              <a:rPr lang="en-US" dirty="0" smtClean="0"/>
              <a:t>Crossover Error Rate (CER)</a:t>
            </a:r>
            <a:endParaRPr lang="en-US" dirty="0"/>
          </a:p>
          <a:p>
            <a:pPr lvl="1"/>
            <a:r>
              <a:rPr lang="en-US" dirty="0" smtClean="0"/>
              <a:t>Measurement between FRR and FAR</a:t>
            </a:r>
          </a:p>
          <a:p>
            <a:pPr lvl="1"/>
            <a:r>
              <a:rPr lang="en-US" dirty="0" smtClean="0"/>
              <a:t>Lower CER means a more accurate biometric system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4BE4-3C3A-4E01-A399-4B3EFC57A1C6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D84E42-D7AD-4CA3-A01F-99896131ED3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8" name="Picture 4" descr="FAR and 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43000"/>
            <a:ext cx="3810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8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Physical Access	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&amp; Logs (lots and lots of logs!)</a:t>
            </a:r>
          </a:p>
          <a:p>
            <a:pPr lvl="1"/>
            <a:r>
              <a:rPr lang="en-US" dirty="0"/>
              <a:t>Date/time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ID(s) used</a:t>
            </a:r>
          </a:p>
          <a:p>
            <a:pPr lvl="1"/>
            <a:r>
              <a:rPr lang="en-US" dirty="0"/>
              <a:t>Access logs are a detective tool, not preventative!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030-DA0E-461A-A5A1-D1984E40CF04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5123C0-A826-4987-AD6A-E5D6C71CB06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Cipher Locks (What’s wrong with the picture on the right?)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8D24-E4A3-4023-A054-7F7C81C8B432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D84E42-D7AD-4CA3-A01F-99896131ED3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62200"/>
            <a:ext cx="3352800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676399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Master Keying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4163-385F-4A8F-9E1B-6B02872C89EA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D84E42-D7AD-4CA3-A01F-99896131ED3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24001"/>
            <a:ext cx="8153400" cy="48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Security Threats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Natural / environmental</a:t>
            </a:r>
          </a:p>
          <a:p>
            <a:pPr lvl="1"/>
            <a:r>
              <a:rPr lang="en-US" dirty="0"/>
              <a:t>Earthquakes, Rain, Floods, Mudslides</a:t>
            </a:r>
          </a:p>
          <a:p>
            <a:pPr lvl="1"/>
            <a:r>
              <a:rPr lang="en-US" dirty="0"/>
              <a:t>Tornados, Hurricanes, Tsunami</a:t>
            </a:r>
          </a:p>
          <a:p>
            <a:pPr lvl="1"/>
            <a:r>
              <a:rPr lang="en-US" dirty="0"/>
              <a:t>Insect Damage, Materials Degradation</a:t>
            </a:r>
          </a:p>
          <a:p>
            <a:pPr lvl="1"/>
            <a:r>
              <a:rPr lang="en-US" dirty="0"/>
              <a:t>Heat, Humidity, Moisture</a:t>
            </a:r>
          </a:p>
          <a:p>
            <a:r>
              <a:rPr lang="en-US" dirty="0"/>
              <a:t>Supply systems</a:t>
            </a:r>
          </a:p>
          <a:p>
            <a:pPr lvl="1"/>
            <a:r>
              <a:rPr lang="en-US" dirty="0"/>
              <a:t>Communication Outages</a:t>
            </a:r>
          </a:p>
          <a:p>
            <a:pPr lvl="1"/>
            <a:r>
              <a:rPr lang="en-US" dirty="0"/>
              <a:t>Power Distribution</a:t>
            </a:r>
          </a:p>
          <a:p>
            <a:pPr lvl="1"/>
            <a:r>
              <a:rPr lang="en-US" dirty="0"/>
              <a:t>Bursting Pipes</a:t>
            </a:r>
          </a:p>
          <a:p>
            <a:pPr lvl="1"/>
            <a:r>
              <a:rPr lang="en-US" dirty="0"/>
              <a:t>Gas Leaks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947-38E8-4E4E-B87A-9F9FE87A1ECB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3823CF-420C-4D57-908A-223E17CF908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3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Boundary Protection 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Fencing &amp; other physical barriers </a:t>
            </a:r>
          </a:p>
          <a:p>
            <a:r>
              <a:rPr lang="en-US" dirty="0"/>
              <a:t>Lighting </a:t>
            </a:r>
          </a:p>
          <a:p>
            <a:r>
              <a:rPr lang="en-US" dirty="0"/>
              <a:t>Intrusion detection </a:t>
            </a:r>
          </a:p>
          <a:p>
            <a:r>
              <a:rPr lang="en-US" dirty="0"/>
              <a:t>CCTV / IP Cameras</a:t>
            </a:r>
          </a:p>
          <a:p>
            <a:r>
              <a:rPr lang="en-US" dirty="0"/>
              <a:t>Patrol Force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CC40-6E5F-4576-84FA-17C72024D165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DA85F8-A5DA-4F64-95B9-02A12625A85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Fencing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Varying heights provide varying levels of protection </a:t>
            </a:r>
          </a:p>
          <a:p>
            <a:pPr lvl="1"/>
            <a:r>
              <a:rPr lang="en-US" dirty="0"/>
              <a:t>3 -4 ft /1meter (deters casual trespasser) </a:t>
            </a:r>
          </a:p>
          <a:p>
            <a:pPr lvl="1"/>
            <a:r>
              <a:rPr lang="en-US" dirty="0"/>
              <a:t>6 -7 ft/2meters (too high to climb easily) </a:t>
            </a:r>
          </a:p>
          <a:p>
            <a:pPr lvl="1"/>
            <a:r>
              <a:rPr lang="en-US" dirty="0"/>
              <a:t>8 ft/2.4meters + 3 strands of barbed wire (deter determined intruder)</a:t>
            </a:r>
          </a:p>
          <a:p>
            <a:r>
              <a:rPr lang="en-US" dirty="0"/>
              <a:t>Grades of Fence </a:t>
            </a:r>
          </a:p>
          <a:p>
            <a:pPr lvl="1"/>
            <a:r>
              <a:rPr lang="en-US" dirty="0"/>
              <a:t>Wire gauge (lower number = larger, heavier wire) </a:t>
            </a:r>
          </a:p>
          <a:p>
            <a:pPr lvl="1"/>
            <a:r>
              <a:rPr lang="en-US" dirty="0"/>
              <a:t>Mesh size (2 in normal, 3/8 in is highest security) </a:t>
            </a:r>
          </a:p>
          <a:p>
            <a:pPr lvl="1"/>
            <a:r>
              <a:rPr lang="en-US" dirty="0"/>
              <a:t>Can be costly </a:t>
            </a:r>
          </a:p>
          <a:p>
            <a:pPr lvl="1"/>
            <a:r>
              <a:rPr lang="en-US" dirty="0"/>
              <a:t>May be unsightly, zoning considerations </a:t>
            </a:r>
          </a:p>
          <a:p>
            <a:r>
              <a:rPr lang="en-US" dirty="0"/>
              <a:t>Perimeter Intrusion Detection and Assessment System (PIDAS)  can detect cutting or climbing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8774-0105-401C-9AF9-2D022CE10C57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8D9ED3-6712-40C6-8C01-D47F428A77E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 Examples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D4C02-9CB2-4464-8376-606FDF6F7C8F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D84E42-D7AD-4CA3-A01F-99896131ED3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122" name="Picture 2" descr="C:\Users\wdiederich\Documents\Personal\Training\CISSP\Pictures\datacenterfenc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20" y="4019550"/>
            <a:ext cx="330708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20" y="914400"/>
            <a:ext cx="3307080" cy="2479462"/>
          </a:xfrm>
          <a:prstGeom prst="rect">
            <a:avLst/>
          </a:prstGeom>
        </p:spPr>
      </p:pic>
      <p:pic>
        <p:nvPicPr>
          <p:cNvPr id="5123" name="Picture 3" descr="C:\Users\wdiederich\Documents\Personal\Training\CISSP\Pictures\datacenterfenc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86048"/>
            <a:ext cx="5442408" cy="407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2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Physical Barriers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Landscaping</a:t>
            </a:r>
          </a:p>
          <a:p>
            <a:pPr lvl="1"/>
            <a:r>
              <a:rPr lang="en-US" dirty="0"/>
              <a:t>Shrubs can provide an alternative to fencing</a:t>
            </a:r>
          </a:p>
          <a:p>
            <a:pPr lvl="1"/>
            <a:r>
              <a:rPr lang="en-US" dirty="0"/>
              <a:t>However tall trees can provide a shelter for intruders</a:t>
            </a:r>
          </a:p>
          <a:p>
            <a:r>
              <a:rPr lang="en-US" dirty="0"/>
              <a:t>Gates</a:t>
            </a:r>
          </a:p>
          <a:p>
            <a:pPr lvl="1"/>
            <a:r>
              <a:rPr lang="en-US" dirty="0"/>
              <a:t>A movable barrier</a:t>
            </a:r>
          </a:p>
          <a:p>
            <a:pPr lvl="1"/>
            <a:r>
              <a:rPr lang="en-US" dirty="0"/>
              <a:t>Entrapment – Condition where an object could get caught that may result in injury</a:t>
            </a:r>
          </a:p>
          <a:p>
            <a:r>
              <a:rPr lang="en-US" dirty="0"/>
              <a:t>Bollards / Vehicle (Physical) Barriers </a:t>
            </a:r>
          </a:p>
          <a:p>
            <a:pPr lvl="1"/>
            <a:r>
              <a:rPr lang="en-US" dirty="0"/>
              <a:t>Heavy duty post to restrict vehicle traffic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E48B-96EC-4920-A85A-91685BD2EA83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885F4F-8C68-47C1-8D79-23E3EE2CEDB0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Barriers / Bollards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87D0-4AB4-4B9B-92C6-7127727E1D40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D84E42-D7AD-4CA3-A01F-99896131ED3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85901"/>
            <a:ext cx="8737602" cy="49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36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Vehicle Barriers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D4C02-9CB2-4464-8376-606FDF6F7C8F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D84E42-D7AD-4CA3-A01F-99896131ED3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0" name="Picture 2" descr="C:\Users\wdiederich\Documents\Personal\Training\CISSP\Pictures\rentalcarspik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258" y="4097128"/>
            <a:ext cx="3839454" cy="230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diederich\Documents\Personal\Training\CISSP\Pictures\retractable_in_ground_plat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6890"/>
            <a:ext cx="4406764" cy="24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wdiederich\Documents\Personal\Training\CISSP\Pictures\rentalcarspikes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66" y="4334564"/>
            <a:ext cx="392056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wdiederich\Documents\Personal\Training\CISSP\Pictures\retractable_in_ground_pla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089" y="1536889"/>
            <a:ext cx="3294624" cy="24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69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‘K' rating Crash Test Certification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/>
              <a:t>A ‘K' rating is a Crash Test Certification issued by the Department of State (</a:t>
            </a:r>
            <a:r>
              <a:rPr lang="en-US" b="0" dirty="0" err="1"/>
              <a:t>DoS</a:t>
            </a:r>
            <a:r>
              <a:rPr lang="en-US" b="0" dirty="0"/>
              <a:t>) to a fence, gate, barrier or bollard indicating the perpendicular impact penetration of a vehicle of a specific weight at a specific speed. In other words, it measures the particular stopping power of a barrier in relation to the speed and weight of an incoming vehicle.  The K-rating weight of the vehicle is standard at 15,000 lbs. These </a:t>
            </a:r>
            <a:r>
              <a:rPr lang="en-US" b="0" dirty="0" err="1"/>
              <a:t>DoS</a:t>
            </a:r>
            <a:r>
              <a:rPr lang="en-US" b="0" dirty="0"/>
              <a:t> standard barriers only allow the truck to penetrate no more than 36 inches past the bed. </a:t>
            </a:r>
          </a:p>
          <a:p>
            <a:r>
              <a:rPr lang="en-US" dirty="0"/>
              <a:t>K4 rating is for a vehicle traveling 30mph</a:t>
            </a:r>
          </a:p>
          <a:p>
            <a:r>
              <a:rPr lang="en-US" dirty="0"/>
              <a:t>K8 rating is for a vehicle traveling 40mph</a:t>
            </a:r>
          </a:p>
          <a:p>
            <a:r>
              <a:rPr lang="en-US" dirty="0"/>
              <a:t>K12 rating is for a vehicle traveling 50mph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A209-C9B2-4721-AACA-3AF113869BEE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45EC1-A173-4C46-A7E8-F367BAAEBBF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22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Intrusion Detection 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Intrusion detection/monitoring </a:t>
            </a:r>
          </a:p>
          <a:p>
            <a:r>
              <a:rPr lang="en-US" dirty="0"/>
              <a:t>Optical/light beams </a:t>
            </a:r>
          </a:p>
          <a:p>
            <a:r>
              <a:rPr lang="en-US" dirty="0"/>
              <a:t>Vibration sensors </a:t>
            </a:r>
          </a:p>
          <a:p>
            <a:r>
              <a:rPr lang="en-US" dirty="0"/>
              <a:t>Closed circuit TV </a:t>
            </a:r>
          </a:p>
          <a:p>
            <a:r>
              <a:rPr lang="en-US" dirty="0"/>
              <a:t>Motion detection </a:t>
            </a:r>
          </a:p>
          <a:p>
            <a:pPr lvl="1"/>
            <a:r>
              <a:rPr lang="en-US" dirty="0"/>
              <a:t>Infrared </a:t>
            </a:r>
          </a:p>
          <a:p>
            <a:pPr lvl="1"/>
            <a:r>
              <a:rPr lang="en-US" dirty="0"/>
              <a:t>Microwave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4E82-C532-4F21-8E5A-CBC43E3B4CA8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82EAB-E8E2-4EEE-810E-9284DD6F3B03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Intrusion Detection 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Considerations: </a:t>
            </a:r>
          </a:p>
          <a:p>
            <a:pPr lvl="1"/>
            <a:r>
              <a:rPr lang="en-US" dirty="0"/>
              <a:t>Expensive to install and monitor </a:t>
            </a:r>
          </a:p>
          <a:p>
            <a:pPr lvl="1"/>
            <a:r>
              <a:rPr lang="en-US" dirty="0"/>
              <a:t>Requires human response </a:t>
            </a:r>
          </a:p>
          <a:p>
            <a:pPr lvl="1"/>
            <a:r>
              <a:rPr lang="en-US" dirty="0"/>
              <a:t>Practical if fence not possible </a:t>
            </a:r>
          </a:p>
          <a:p>
            <a:pPr lvl="1"/>
            <a:r>
              <a:rPr lang="en-US" dirty="0"/>
              <a:t>Subject to nuisance alarms (false positives)</a:t>
            </a:r>
          </a:p>
          <a:p>
            <a:pPr lvl="1"/>
            <a:r>
              <a:rPr lang="en-US" dirty="0"/>
              <a:t>Can be penetrated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FAC-AF0B-4AEE-AFFD-F06989A05F92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82EAB-E8E2-4EEE-810E-9284DD6F3B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08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C:\Users\wdiederich\Documents\Personal\Training\CISSP\Pictures\datacentersecuritycamera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456" y="3867150"/>
            <a:ext cx="2826094" cy="234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Surveillance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D4C02-9CB2-4464-8376-606FDF6F7C8F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D84E42-D7AD-4CA3-A01F-99896131ED3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146" name="Picture 2" descr="C:\Users\wdiederich\Documents\Personal\Training\CISSP\Pictures\datacentersecuritycamerasoutsid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298" y="1713914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wdiederich\Documents\Personal\Training\CISSP\Pictures\datacentersecuritycameras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440119"/>
            <a:ext cx="2703048" cy="17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wdiederich\Documents\Personal\Training\CISSP\Pictures\datacentersecuritycameras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73" y="1713914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wdiederich\Documents\Personal\Training\CISSP\Pictures\datacentersecuritycameras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804" y="2824255"/>
            <a:ext cx="3124200" cy="234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61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Security Threats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Man-made</a:t>
            </a:r>
          </a:p>
          <a:p>
            <a:pPr lvl="1"/>
            <a:r>
              <a:rPr lang="en-US" dirty="0"/>
              <a:t>Sabotage / Fraud</a:t>
            </a:r>
          </a:p>
          <a:p>
            <a:pPr lvl="1"/>
            <a:r>
              <a:rPr lang="en-US" dirty="0"/>
              <a:t>Mistakes, Disgruntled Workers</a:t>
            </a:r>
          </a:p>
          <a:p>
            <a:pPr lvl="1"/>
            <a:r>
              <a:rPr lang="en-US" dirty="0"/>
              <a:t>Chemical Spills, Explosions</a:t>
            </a:r>
          </a:p>
          <a:p>
            <a:pPr lvl="1"/>
            <a:r>
              <a:rPr lang="en-US" dirty="0"/>
              <a:t>Construction Failures / Building Collapse</a:t>
            </a:r>
          </a:p>
          <a:p>
            <a:r>
              <a:rPr lang="en-US" dirty="0"/>
              <a:t>Political Events</a:t>
            </a:r>
          </a:p>
          <a:p>
            <a:pPr lvl="1"/>
            <a:r>
              <a:rPr lang="en-US" dirty="0"/>
              <a:t>Bombings, Terrorist Attacks, Civil Disturbances, Strikes, Espionage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9987-88EE-4CB9-8C3B-1A4E81C3EF03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3823CF-420C-4D57-908A-223E17CF908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4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Patrol Forces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Guards</a:t>
            </a:r>
          </a:p>
          <a:p>
            <a:pPr lvl="1"/>
            <a:r>
              <a:rPr lang="en-US" dirty="0"/>
              <a:t>Can provide flexible security &amp; safety response </a:t>
            </a:r>
          </a:p>
          <a:p>
            <a:pPr lvl="1"/>
            <a:r>
              <a:rPr lang="en-US" dirty="0"/>
              <a:t>Good deterrence </a:t>
            </a:r>
          </a:p>
          <a:p>
            <a:pPr lvl="1"/>
            <a:r>
              <a:rPr lang="en-US" dirty="0"/>
              <a:t>May be effective for protecting group of buildings </a:t>
            </a:r>
          </a:p>
          <a:p>
            <a:pPr lvl="1"/>
            <a:r>
              <a:rPr lang="en-US" dirty="0"/>
              <a:t>Costly </a:t>
            </a:r>
          </a:p>
          <a:p>
            <a:r>
              <a:rPr lang="en-US" dirty="0"/>
              <a:t>Guard Dogs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3900-384D-4E82-8259-D163E7E64AD1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63BF9-4151-4117-9055-E9F95397344A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3" descr="C:\Users\wdiederich\Documents\Personal\Training\CISSP\Pictures\securitydogs1.png">
            <a:extLst>
              <a:ext uri="{FF2B5EF4-FFF2-40B4-BE49-F238E27FC236}">
                <a16:creationId xmlns:a16="http://schemas.microsoft.com/office/drawing/2014/main" id="{389EC491-B4A2-416C-B84A-843A7B05B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446461"/>
            <a:ext cx="3376507" cy="272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937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Alarms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Deterrent</a:t>
            </a:r>
            <a:r>
              <a:rPr lang="en-US" b="0" dirty="0"/>
              <a:t>: Triggers deterrents such as locks, close doors, etc. – meant to contain or make further intrusion more difficult</a:t>
            </a:r>
          </a:p>
          <a:p>
            <a:r>
              <a:rPr lang="en-US" dirty="0"/>
              <a:t>Repellant</a:t>
            </a:r>
            <a:r>
              <a:rPr lang="en-US" b="0" dirty="0"/>
              <a:t>: Sound an audio device, turn on / flash lights, etc. – used to discourage intruders or attackers from continuing or force off premises</a:t>
            </a:r>
          </a:p>
          <a:p>
            <a:r>
              <a:rPr lang="en-US" dirty="0"/>
              <a:t>Notification</a:t>
            </a:r>
            <a:r>
              <a:rPr lang="en-US" b="0" dirty="0"/>
              <a:t>: Often silent, notifying others of the event, triggering recording (video, physical location, etc.) – used to bring authorities to the perpetrator in the hopes of catching them</a:t>
            </a:r>
          </a:p>
          <a:p>
            <a:r>
              <a:rPr lang="en-US" dirty="0"/>
              <a:t>Local System</a:t>
            </a:r>
            <a:r>
              <a:rPr lang="en-US" b="0" dirty="0"/>
              <a:t>: Broadcast an alarm up to 120db that can be heard up to 400ft away – used to notify security or guards who can respond (similar to repellant)</a:t>
            </a:r>
          </a:p>
          <a:p>
            <a:r>
              <a:rPr lang="en-US" dirty="0"/>
              <a:t>Central Station</a:t>
            </a:r>
            <a:r>
              <a:rPr lang="en-US" b="0" dirty="0"/>
              <a:t>: Usually silent locally, but alerting off-site agents who can respond – examples include Brinks, ADT, etc.</a:t>
            </a:r>
          </a:p>
          <a:p>
            <a:r>
              <a:rPr lang="en-US" dirty="0"/>
              <a:t>Auxiliary Station</a:t>
            </a:r>
            <a:r>
              <a:rPr lang="en-US" b="0" dirty="0"/>
              <a:t>: Automatic notification added to local or central station – used to alert emergency services such as police, fire, medical, etc. (could result in fees for false alarms)</a:t>
            </a:r>
          </a:p>
          <a:p>
            <a:r>
              <a:rPr lang="en-US" dirty="0"/>
              <a:t>Combined</a:t>
            </a:r>
            <a:r>
              <a:rPr lang="en-US" b="0" dirty="0"/>
              <a:t>: Two or more of the alarms can be incorporated in a single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5F74-C185-4829-99B4-3E1AE8B7152C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45EC1-A173-4C46-A7E8-F367BAAEBBF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29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Fault</a:t>
            </a:r>
            <a:r>
              <a:rPr lang="en-US" b="0" dirty="0"/>
              <a:t>: A momentary loss of power</a:t>
            </a:r>
          </a:p>
          <a:p>
            <a:r>
              <a:rPr lang="en-US" dirty="0"/>
              <a:t>Blackout</a:t>
            </a:r>
            <a:r>
              <a:rPr lang="en-US" b="0" dirty="0"/>
              <a:t>: A complete loss of power</a:t>
            </a:r>
          </a:p>
          <a:p>
            <a:r>
              <a:rPr lang="en-US" dirty="0"/>
              <a:t>Sag</a:t>
            </a:r>
            <a:r>
              <a:rPr lang="en-US" b="0" dirty="0"/>
              <a:t>: Momentary low voltage</a:t>
            </a:r>
          </a:p>
          <a:p>
            <a:r>
              <a:rPr lang="en-US" dirty="0"/>
              <a:t>Brownout</a:t>
            </a:r>
            <a:r>
              <a:rPr lang="en-US" b="0" dirty="0"/>
              <a:t>: Prolonged low voltage</a:t>
            </a:r>
          </a:p>
          <a:p>
            <a:r>
              <a:rPr lang="en-US" dirty="0"/>
              <a:t>Spike</a:t>
            </a:r>
            <a:r>
              <a:rPr lang="en-US" b="0" dirty="0"/>
              <a:t>: Momentary high voltage</a:t>
            </a:r>
          </a:p>
          <a:p>
            <a:r>
              <a:rPr lang="en-US" dirty="0"/>
              <a:t>Surge</a:t>
            </a:r>
            <a:r>
              <a:rPr lang="en-US" b="0" dirty="0"/>
              <a:t>: Prolonged high voltage</a:t>
            </a:r>
          </a:p>
          <a:p>
            <a:r>
              <a:rPr lang="en-US" dirty="0"/>
              <a:t>Inrush</a:t>
            </a:r>
            <a:r>
              <a:rPr lang="en-US" b="0" dirty="0"/>
              <a:t>: An initial surge of power usually associated with connecting to a power source, whether primary or alternative / secondary</a:t>
            </a:r>
          </a:p>
          <a:p>
            <a:r>
              <a:rPr lang="en-US" dirty="0"/>
              <a:t>Noise</a:t>
            </a:r>
            <a:r>
              <a:rPr lang="en-US" b="0" dirty="0"/>
              <a:t>: A steady interfering power disturbance or fluctuation</a:t>
            </a:r>
          </a:p>
          <a:p>
            <a:r>
              <a:rPr lang="en-US" dirty="0"/>
              <a:t>Transient</a:t>
            </a:r>
            <a:r>
              <a:rPr lang="en-US" b="0" dirty="0"/>
              <a:t>: A short duration of line noise disturbance</a:t>
            </a:r>
          </a:p>
          <a:p>
            <a:r>
              <a:rPr lang="en-US" dirty="0"/>
              <a:t>Clean</a:t>
            </a:r>
            <a:r>
              <a:rPr lang="en-US" b="0" dirty="0"/>
              <a:t>: Non-fluctuating pure power</a:t>
            </a:r>
          </a:p>
          <a:p>
            <a:r>
              <a:rPr lang="en-US" dirty="0"/>
              <a:t>Floating Ground</a:t>
            </a:r>
            <a:r>
              <a:rPr lang="en-US" b="0" dirty="0"/>
              <a:t>: The wire in an electrical circuit that is grounded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15F74-C185-4829-99B4-3E1AE8B7152C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F45EC1-A173-4C46-A7E8-F367BAAEBBF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97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Uninterrupted Power (UPS)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D4C02-9CB2-4464-8376-606FDF6F7C8F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D84E42-D7AD-4CA3-A01F-99896131ED3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026" name="Picture 2" descr="C:\Users\wdiederich\Documents\Personal\Training\CISSP\Pictures\datacenterbatteryb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827" y="4091354"/>
            <a:ext cx="2548202" cy="243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diederich\Documents\Personal\Training\CISSP\Pictures\Datacenter UPS Batt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1524000"/>
            <a:ext cx="3657600" cy="221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diederich\Documents\Personal\Training\CISSP\Pictures\ups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18" y="3862085"/>
            <a:ext cx="4064883" cy="269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diederich\Documents\Personal\Training\CISSP\Pictures\ups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23685"/>
            <a:ext cx="334274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060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voltage damage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40: Destruction of sensitive circuits</a:t>
            </a:r>
          </a:p>
          <a:p>
            <a:r>
              <a:rPr lang="en-US" dirty="0"/>
              <a:t>1,000: Scrambling of monitor displays</a:t>
            </a:r>
          </a:p>
          <a:p>
            <a:r>
              <a:rPr lang="en-US" dirty="0"/>
              <a:t>1,500: Destruction of data stored on hard drives</a:t>
            </a:r>
          </a:p>
          <a:p>
            <a:r>
              <a:rPr lang="en-US" dirty="0"/>
              <a:t>2,000: Abrupt system shutdown</a:t>
            </a:r>
          </a:p>
          <a:p>
            <a:r>
              <a:rPr lang="en-US" dirty="0"/>
              <a:t>4,000: Printer jam or component damage</a:t>
            </a:r>
          </a:p>
          <a:p>
            <a:r>
              <a:rPr lang="en-US" dirty="0"/>
              <a:t>17,000: Permanent circuit damage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15F74-C185-4829-99B4-3E1AE8B7152C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F45EC1-A173-4C46-A7E8-F367BAAEBBF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60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sub-stations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D4C02-9CB2-4464-8376-606FDF6F7C8F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D84E42-D7AD-4CA3-A01F-99896131ED3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9218" name="Picture 2" descr="C:\Users\wdiederich\Documents\Personal\Training\CISSP\Pictures\subs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44283"/>
            <a:ext cx="3863926" cy="288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wdiederich\Documents\Personal\Training\CISSP\Pictures\cms_upload_substation_14260204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74" y="4403568"/>
            <a:ext cx="5675031" cy="214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wdiederich\Documents\Personal\Training\CISSP\Pictures\substation-300x19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4283"/>
            <a:ext cx="4346358" cy="288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292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HVAC Environmental Conditioning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Freon</a:t>
            </a:r>
          </a:p>
          <a:p>
            <a:r>
              <a:rPr lang="en-US" dirty="0"/>
              <a:t>Glycol</a:t>
            </a:r>
          </a:p>
          <a:p>
            <a:r>
              <a:rPr lang="en-US" dirty="0"/>
              <a:t>Water</a:t>
            </a:r>
          </a:p>
          <a:p>
            <a:r>
              <a:rPr lang="en-US" dirty="0"/>
              <a:t>Positive pressure</a:t>
            </a:r>
          </a:p>
          <a:p>
            <a:r>
              <a:rPr lang="en-US" dirty="0"/>
              <a:t>What’s the right temperature?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15F74-C185-4829-99B4-3E1AE8B7152C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F45EC1-A173-4C46-A7E8-F367BAAEBBF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2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Room Air Conditioners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D4C02-9CB2-4464-8376-606FDF6F7C8F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D84E42-D7AD-4CA3-A01F-99896131ED3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050" name="Picture 2" descr="C:\Users\wdiederich\Documents\Personal\Training\CISSP\Pictures\datacentercracunit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44" y="1533526"/>
            <a:ext cx="4108733" cy="4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wdiederich\Documents\Personal\Training\CISSP\Pictures\datacentercoolin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476" y="1533525"/>
            <a:ext cx="4116924" cy="244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diederich\Documents\Personal\Training\CISSP\Pictures\datacentercool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476" y="4034571"/>
            <a:ext cx="4116924" cy="214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367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Combustion elements </a:t>
            </a:r>
          </a:p>
          <a:p>
            <a:pPr lvl="1"/>
            <a:r>
              <a:rPr lang="en-US" dirty="0"/>
              <a:t>Fuel, Oxygen, Temperature </a:t>
            </a:r>
          </a:p>
          <a:p>
            <a:r>
              <a:rPr lang="en-US" dirty="0"/>
              <a:t>Suppression methods versus combustion elements </a:t>
            </a:r>
          </a:p>
          <a:p>
            <a:pPr lvl="1"/>
            <a:r>
              <a:rPr lang="en-US" dirty="0"/>
              <a:t>Remove fuel / oxygen (CO2/soda acid) </a:t>
            </a:r>
          </a:p>
          <a:p>
            <a:pPr lvl="1"/>
            <a:r>
              <a:rPr lang="en-US" dirty="0"/>
              <a:t>Reduce temperature (water) </a:t>
            </a:r>
          </a:p>
          <a:p>
            <a:pPr lvl="1"/>
            <a:r>
              <a:rPr lang="en-US" dirty="0"/>
              <a:t>Interference with chemical reaction (Halon)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FA1D-3E95-4E6F-8D22-0D72C7835892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4CBBF2-012A-4AE0-AABA-FF8FB838CEE0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Suppression - Classes 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 - Common combustibles </a:t>
            </a:r>
          </a:p>
          <a:p>
            <a:pPr lvl="1"/>
            <a:r>
              <a:rPr lang="en-US" dirty="0"/>
              <a:t>Suppress with water/soda acid </a:t>
            </a:r>
          </a:p>
          <a:p>
            <a:r>
              <a:rPr lang="en-US" dirty="0"/>
              <a:t>B - Liquid </a:t>
            </a:r>
          </a:p>
          <a:p>
            <a:pPr lvl="1"/>
            <a:r>
              <a:rPr lang="en-US" dirty="0"/>
              <a:t>Suppress with CO2/soda acid/Halon (Dry Chemical)</a:t>
            </a:r>
          </a:p>
          <a:p>
            <a:r>
              <a:rPr lang="en-US" dirty="0"/>
              <a:t>C -Electrical </a:t>
            </a:r>
          </a:p>
          <a:p>
            <a:pPr lvl="1"/>
            <a:r>
              <a:rPr lang="en-US" dirty="0"/>
              <a:t>Suppress with CO2/Halon (Dry Chemical)</a:t>
            </a:r>
          </a:p>
          <a:p>
            <a:r>
              <a:rPr lang="en-US" dirty="0"/>
              <a:t>D –Combustible Materials (Magnesium, Sodium, Potassium) </a:t>
            </a:r>
          </a:p>
          <a:p>
            <a:pPr lvl="1"/>
            <a:r>
              <a:rPr lang="en-US" dirty="0"/>
              <a:t>Dry Powder (NaCl, Graphite, Cu)</a:t>
            </a:r>
          </a:p>
          <a:p>
            <a:r>
              <a:rPr lang="en-US" dirty="0"/>
              <a:t>K – Cooking oils and fats (Grease)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AAF-C131-45AD-879D-717C84B3D286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3C2C29-06A9-440B-8DFD-AFBDE835E678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Physical Security Program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Deterrence</a:t>
            </a:r>
          </a:p>
          <a:p>
            <a:pPr lvl="1"/>
            <a:r>
              <a:rPr lang="en-US" dirty="0"/>
              <a:t>Fences, warning signs, guards, dogs</a:t>
            </a:r>
          </a:p>
          <a:p>
            <a:r>
              <a:rPr lang="en-US" dirty="0"/>
              <a:t>Detection</a:t>
            </a:r>
          </a:p>
          <a:p>
            <a:pPr lvl="1"/>
            <a:r>
              <a:rPr lang="en-US" dirty="0"/>
              <a:t>Intruder sensors, video surveillance</a:t>
            </a:r>
          </a:p>
          <a:p>
            <a:r>
              <a:rPr lang="en-US" dirty="0"/>
              <a:t>Delay tactics</a:t>
            </a:r>
          </a:p>
          <a:p>
            <a:pPr lvl="1"/>
            <a:r>
              <a:rPr lang="en-US" dirty="0"/>
              <a:t>Locks, access controls</a:t>
            </a:r>
          </a:p>
          <a:p>
            <a:r>
              <a:rPr lang="en-US" dirty="0"/>
              <a:t>Situational Assessments</a:t>
            </a:r>
          </a:p>
          <a:p>
            <a:pPr lvl="1"/>
            <a:r>
              <a:rPr lang="en-US" dirty="0"/>
              <a:t>Guard procedures, call trees</a:t>
            </a:r>
          </a:p>
          <a:p>
            <a:r>
              <a:rPr lang="en-US" dirty="0"/>
              <a:t>Response to intrusions/disruptions</a:t>
            </a:r>
          </a:p>
          <a:p>
            <a:pPr lvl="1"/>
            <a:r>
              <a:rPr lang="en-US" dirty="0"/>
              <a:t>Response team/procedures, authorities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8F02-8BEE-4AF0-B090-F873B9232FDA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248A6C-A7C4-4BA5-9D22-A8BC5599C85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Suppression Agents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Water </a:t>
            </a:r>
          </a:p>
          <a:p>
            <a:pPr lvl="1"/>
            <a:r>
              <a:rPr lang="en-US" dirty="0"/>
              <a:t>Bad for electronics and buildings</a:t>
            </a:r>
          </a:p>
          <a:p>
            <a:r>
              <a:rPr lang="en-US" dirty="0"/>
              <a:t>CO2</a:t>
            </a:r>
          </a:p>
          <a:p>
            <a:pPr lvl="1"/>
            <a:r>
              <a:rPr lang="en-US" dirty="0"/>
              <a:t>colorless, odorless, and potentially lethal in that it removes oxygen  </a:t>
            </a:r>
          </a:p>
          <a:p>
            <a:pPr lvl="1"/>
            <a:r>
              <a:rPr lang="en-US" dirty="0"/>
              <a:t>Bad for people</a:t>
            </a:r>
          </a:p>
          <a:p>
            <a:pPr lvl="1"/>
            <a:r>
              <a:rPr lang="en-US" dirty="0"/>
              <a:t>Use built-in delay in manned areas </a:t>
            </a:r>
          </a:p>
          <a:p>
            <a:pPr lvl="1"/>
            <a:r>
              <a:rPr lang="en-US" dirty="0"/>
              <a:t>Emergency shut off override</a:t>
            </a:r>
          </a:p>
          <a:p>
            <a:r>
              <a:rPr lang="en-US" dirty="0"/>
              <a:t>Halon</a:t>
            </a:r>
          </a:p>
          <a:p>
            <a:pPr lvl="1"/>
            <a:r>
              <a:rPr lang="en-US" dirty="0"/>
              <a:t>Better for people </a:t>
            </a:r>
          </a:p>
          <a:p>
            <a:pPr lvl="1"/>
            <a:r>
              <a:rPr lang="en-US" dirty="0"/>
              <a:t>Bad for environment (Ozone-depleting)</a:t>
            </a:r>
          </a:p>
          <a:p>
            <a:pPr lvl="1"/>
            <a:r>
              <a:rPr lang="en-US" dirty="0"/>
              <a:t>Use built-in delay in manned areas </a:t>
            </a:r>
          </a:p>
          <a:p>
            <a:pPr lvl="1"/>
            <a:r>
              <a:rPr lang="en-US" dirty="0"/>
              <a:t>Emergency shut off override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13C-DE8F-4C98-832E-63A254AD50C0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87085-401E-49E5-A9C2-6A2D5644E27E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Halogenated extinguishing agent</a:t>
            </a:r>
          </a:p>
          <a:p>
            <a:pPr lvl="1"/>
            <a:r>
              <a:rPr lang="en-US" dirty="0"/>
              <a:t>Must be thoroughly mixed with air </a:t>
            </a:r>
          </a:p>
          <a:p>
            <a:pPr lvl="1"/>
            <a:r>
              <a:rPr lang="en-US" dirty="0"/>
              <a:t>Montreal protocol (1987) </a:t>
            </a:r>
          </a:p>
          <a:p>
            <a:pPr lvl="2"/>
            <a:r>
              <a:rPr lang="en-US" dirty="0"/>
              <a:t>stopped Halon production as of 01/01/94 due to agent releasing ozone-depleting substances </a:t>
            </a:r>
          </a:p>
          <a:p>
            <a:pPr lvl="1"/>
            <a:r>
              <a:rPr lang="en-US" dirty="0"/>
              <a:t>Halon 1301 requires expensive pressurized flooding system </a:t>
            </a:r>
          </a:p>
          <a:p>
            <a:pPr lvl="1"/>
            <a:r>
              <a:rPr lang="en-US" dirty="0"/>
              <a:t>Halon 1211 self-pressurizes (used in portable extinguishers) </a:t>
            </a:r>
          </a:p>
          <a:p>
            <a:r>
              <a:rPr lang="en-US" dirty="0"/>
              <a:t>FM-200 most effective alternative to Halon</a:t>
            </a:r>
          </a:p>
          <a:p>
            <a:r>
              <a:rPr lang="en-US" dirty="0"/>
              <a:t>Other Alternatives are NAFS-III, CEA-410, FE-13, Argon, Water, Inergon, or Argonite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2EDF-1A2A-459E-9EBB-8C4AE3BAFC3D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7A67DD-8E97-4BA3-A7D0-37C27819054C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Wet pipe</a:t>
            </a:r>
          </a:p>
          <a:p>
            <a:pPr lvl="1"/>
            <a:r>
              <a:rPr lang="en-US" dirty="0"/>
              <a:t>Always contain water</a:t>
            </a:r>
          </a:p>
          <a:p>
            <a:pPr lvl="1"/>
            <a:r>
              <a:rPr lang="en-US" dirty="0"/>
              <a:t>Discharged by temperature control sensors</a:t>
            </a:r>
          </a:p>
          <a:p>
            <a:pPr lvl="1"/>
            <a:r>
              <a:rPr lang="en-US" dirty="0"/>
              <a:t>Could cause damage in the event of a pipe break</a:t>
            </a:r>
          </a:p>
          <a:p>
            <a:r>
              <a:rPr lang="en-US" dirty="0"/>
              <a:t>Dry pipe</a:t>
            </a:r>
          </a:p>
          <a:p>
            <a:pPr lvl="1"/>
            <a:r>
              <a:rPr lang="en-US" dirty="0"/>
              <a:t>Water is not in the pipe until a temperature is reached</a:t>
            </a:r>
          </a:p>
          <a:p>
            <a:pPr lvl="1"/>
            <a:r>
              <a:rPr lang="en-US" dirty="0"/>
              <a:t>Typically a delay between detection and release of water</a:t>
            </a:r>
          </a:p>
          <a:p>
            <a:r>
              <a:rPr lang="en-US" dirty="0"/>
              <a:t>Pre-action</a:t>
            </a:r>
          </a:p>
          <a:p>
            <a:pPr lvl="1"/>
            <a:r>
              <a:rPr lang="en-US" dirty="0"/>
              <a:t>Combination of Dry and wet pipe</a:t>
            </a:r>
          </a:p>
          <a:p>
            <a:pPr lvl="1"/>
            <a:r>
              <a:rPr lang="en-US" dirty="0"/>
              <a:t>Water is release based on temperature, but sprinkler head doesn’t release water until a link is melted away</a:t>
            </a:r>
          </a:p>
          <a:p>
            <a:r>
              <a:rPr lang="en-US" dirty="0"/>
              <a:t>Deluge</a:t>
            </a:r>
          </a:p>
          <a:p>
            <a:pPr lvl="1"/>
            <a:r>
              <a:rPr lang="en-US" dirty="0"/>
              <a:t>Dry pipe system with large volumes of water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0D5E-1347-4A52-847E-7DFB91EA33BD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3EACD-A9DC-49EB-83AE-596CE0263EB2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Detection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Smoke Activated </a:t>
            </a:r>
          </a:p>
          <a:p>
            <a:pPr lvl="1"/>
            <a:r>
              <a:rPr lang="en-US" dirty="0"/>
              <a:t>Photoelectric device detects changes in air particles</a:t>
            </a:r>
          </a:p>
          <a:p>
            <a:pPr lvl="1"/>
            <a:r>
              <a:rPr lang="en-US" dirty="0"/>
              <a:t>Prone to false alarms</a:t>
            </a:r>
          </a:p>
          <a:p>
            <a:r>
              <a:rPr lang="en-US" dirty="0"/>
              <a:t>Heat activated</a:t>
            </a:r>
          </a:p>
          <a:p>
            <a:pPr lvl="1"/>
            <a:r>
              <a:rPr lang="en-US" dirty="0"/>
              <a:t>Detect heat (fixed-temperature or rate of rise)</a:t>
            </a:r>
          </a:p>
          <a:p>
            <a:r>
              <a:rPr lang="en-US" dirty="0"/>
              <a:t>Flame activated</a:t>
            </a:r>
          </a:p>
          <a:p>
            <a:pPr lvl="1"/>
            <a:r>
              <a:rPr lang="en-US" dirty="0"/>
              <a:t>Senses the pulsations of flames or infrared flame energy</a:t>
            </a:r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D4B-1307-40FE-A982-D7B2FEDDEB09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00E64-7291-4AD6-AA35-3F9DA642D7E9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prevention systems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D4C02-9CB2-4464-8376-606FDF6F7C8F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D84E42-D7AD-4CA3-A01F-99896131ED3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3074" name="Picture 2" descr="C:\Users\wdiederich\Documents\Personal\Training\CISSP\Pictures\fir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1"/>
            <a:ext cx="7924800" cy="504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928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prevention systems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D4C02-9CB2-4464-8376-606FDF6F7C8F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D84E42-D7AD-4CA3-A01F-99896131ED3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4098" name="Picture 2" descr="C:\Users\wdiederich\Documents\Personal\Training\CISSP\Pictures\fire heads te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39" y="5200650"/>
            <a:ext cx="34385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wdiederich\Documents\Personal\Training\CISSP\Pictures\fi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86070"/>
            <a:ext cx="6276402" cy="354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wdiederich\Documents\Personal\Training\CISSP\Pictures\fire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745" y="4498976"/>
            <a:ext cx="2124612" cy="140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3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Crime Prevention through</a:t>
            </a:r>
            <a:br>
              <a:rPr lang="en-US" dirty="0"/>
            </a:br>
            <a:r>
              <a:rPr lang="en-US" dirty="0"/>
              <a:t>Environmental Design (CPTED)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Environment of a building can be managed to produce behavioral effects that reduce the incidence of crime</a:t>
            </a:r>
          </a:p>
          <a:p>
            <a:r>
              <a:rPr lang="en-US" dirty="0"/>
              <a:t>Territoriality Reinforcement: People protect territory that they feel they own and respect territory of others</a:t>
            </a:r>
          </a:p>
          <a:p>
            <a:r>
              <a:rPr lang="en-US" dirty="0"/>
              <a:t>Natural Surveillance: Intruders do not want to be seen</a:t>
            </a:r>
          </a:p>
          <a:p>
            <a:r>
              <a:rPr lang="en-US" dirty="0"/>
              <a:t>Natural Access Control: Properly located entrances, exits, and landscaping can control flow of people and help identify intruders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A4E2-98CA-4B4A-84C2-D176ABE403E9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F1CBD-F21B-4003-B71E-1951123E5B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7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Planning 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“Low visibility” </a:t>
            </a:r>
          </a:p>
          <a:p>
            <a:pPr lvl="1"/>
            <a:r>
              <a:rPr lang="en-US" dirty="0"/>
              <a:t>Surrounding terrain</a:t>
            </a:r>
          </a:p>
          <a:p>
            <a:pPr lvl="1"/>
            <a:r>
              <a:rPr lang="en-US" dirty="0"/>
              <a:t>Building markings and signs</a:t>
            </a:r>
          </a:p>
          <a:p>
            <a:pPr lvl="1"/>
            <a:r>
              <a:rPr lang="en-US" dirty="0"/>
              <a:t>Neighborhood</a:t>
            </a:r>
          </a:p>
          <a:p>
            <a:r>
              <a:rPr lang="en-US" dirty="0"/>
              <a:t>Surrounding area and external entities</a:t>
            </a:r>
          </a:p>
          <a:p>
            <a:pPr lvl="1"/>
            <a:r>
              <a:rPr lang="en-US" dirty="0"/>
              <a:t>Crime Rate</a:t>
            </a:r>
          </a:p>
          <a:p>
            <a:pPr lvl="1"/>
            <a:r>
              <a:rPr lang="en-US" dirty="0"/>
              <a:t>Proximity to Police/Fire/Medical</a:t>
            </a:r>
          </a:p>
          <a:p>
            <a:pPr lvl="1"/>
            <a:r>
              <a:rPr lang="en-US" dirty="0"/>
              <a:t>Possible hazards from surrounding areas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2521-3BB2-4777-AA1E-C361C6AFCBEC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F2EBD9-B877-4164-9747-4F2925B8511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Planning 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  <a:p>
            <a:pPr lvl="1"/>
            <a:r>
              <a:rPr lang="en-US" dirty="0"/>
              <a:t>Road access</a:t>
            </a:r>
          </a:p>
          <a:p>
            <a:pPr lvl="1"/>
            <a:r>
              <a:rPr lang="en-US" dirty="0"/>
              <a:t>Traffic</a:t>
            </a:r>
          </a:p>
          <a:p>
            <a:pPr lvl="1"/>
            <a:r>
              <a:rPr lang="en-US" dirty="0"/>
              <a:t>Proximity to airports, train stations, and highways</a:t>
            </a:r>
          </a:p>
          <a:p>
            <a:r>
              <a:rPr lang="en-US" dirty="0"/>
              <a:t>Natural Disasters</a:t>
            </a:r>
          </a:p>
          <a:p>
            <a:pPr lvl="1"/>
            <a:r>
              <a:rPr lang="en-US" dirty="0"/>
              <a:t>Likelihood of floods, tornados, earthquakes, or hurricanes</a:t>
            </a:r>
          </a:p>
          <a:p>
            <a:pPr lvl="1"/>
            <a:r>
              <a:rPr lang="en-US" dirty="0"/>
              <a:t>Hazardous terrain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A11C-A75D-430F-90EE-7EE05863E81D}" type="datetime5">
              <a:rPr lang="en-US" smtClean="0"/>
              <a:pPr/>
              <a:t>26-Nov-18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F2EBD9-B877-4164-9747-4F2925B8511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0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Cage Examples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D4C02-9CB2-4464-8376-606FDF6F7C8F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D84E42-D7AD-4CA3-A01F-99896131ED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1" name="Picture 3" descr="C:\Users\wdiederich\Documents\Personal\Training\CISSP\Pictures\12327_ZayoCagesSCALED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25800"/>
            <a:ext cx="46482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wdiederich\Documents\Personal\Training\CISSP\Pictures\datacenterc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29" y="1447800"/>
            <a:ext cx="428391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07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Wiring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D4C02-9CB2-4464-8376-606FDF6F7C8F}" type="datetime5">
              <a:rPr lang="en-US" smtClean="0"/>
              <a:t>26-Nov-18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D84E42-D7AD-4CA3-A01F-99896131ED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 descr="C:\Users\wdiederich\Documents\Personal\Training\CISSP\Pictures\raised_floor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1926840"/>
            <a:ext cx="309282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diederich\Documents\Personal\Training\CISSP\Pictures\raised_floor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444" y="1524000"/>
            <a:ext cx="5020626" cy="25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diederich\Documents\Personal\Training\CISSP\Pictures\raised_floor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36" y="4191001"/>
            <a:ext cx="5266835" cy="17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wdiederich\Documents\Personal\Training\CISSP\Pictures\datacenterwaterdetection3.png">
            <a:extLst>
              <a:ext uri="{FF2B5EF4-FFF2-40B4-BE49-F238E27FC236}">
                <a16:creationId xmlns:a16="http://schemas.microsoft.com/office/drawing/2014/main" id="{50F6EE75-0087-48DF-88F3-A0D137A99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03335"/>
            <a:ext cx="2090738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626821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acro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4797</TotalTime>
  <Words>1674</Words>
  <Application>Microsoft Office PowerPoint</Application>
  <PresentationFormat>Widescreen</PresentationFormat>
  <Paragraphs>349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Times New Roman</vt:lpstr>
      <vt:lpstr>Wingdings</vt:lpstr>
      <vt:lpstr>Macro</vt:lpstr>
      <vt:lpstr>1_Macro</vt:lpstr>
      <vt:lpstr>Physical Security Description</vt:lpstr>
      <vt:lpstr>Physical Security Threats</vt:lpstr>
      <vt:lpstr>Physical Security Threats</vt:lpstr>
      <vt:lpstr>Designing a Physical Security Program</vt:lpstr>
      <vt:lpstr>Crime Prevention through Environmental Design (CPTED)</vt:lpstr>
      <vt:lpstr>Facility Planning </vt:lpstr>
      <vt:lpstr>Facility Planning </vt:lpstr>
      <vt:lpstr>Data Center Cage Examples</vt:lpstr>
      <vt:lpstr>Data Center Wiring</vt:lpstr>
      <vt:lpstr>Personnel Access Controls </vt:lpstr>
      <vt:lpstr>Turnstiles</vt:lpstr>
      <vt:lpstr>Mantraps</vt:lpstr>
      <vt:lpstr>Personnel Access Controls </vt:lpstr>
      <vt:lpstr>Bio / 2-factor Access Controls</vt:lpstr>
      <vt:lpstr>Iris &amp; Retina Scanning</vt:lpstr>
      <vt:lpstr>Biometric Accuracy</vt:lpstr>
      <vt:lpstr>Auditing Physical Access </vt:lpstr>
      <vt:lpstr>Cipher Locks (What’s wrong with the picture on the right?)</vt:lpstr>
      <vt:lpstr> Master Keying</vt:lpstr>
      <vt:lpstr>External Boundary Protection </vt:lpstr>
      <vt:lpstr>Fencing</vt:lpstr>
      <vt:lpstr>Fence Examples</vt:lpstr>
      <vt:lpstr>Other Physical Barriers</vt:lpstr>
      <vt:lpstr>Physical Barriers / Bollards</vt:lpstr>
      <vt:lpstr>Other Vehicle Barriers</vt:lpstr>
      <vt:lpstr>‘K' rating Crash Test Certification</vt:lpstr>
      <vt:lpstr>Physical Intrusion Detection </vt:lpstr>
      <vt:lpstr>Physical Intrusion Detection </vt:lpstr>
      <vt:lpstr>Video Surveillance</vt:lpstr>
      <vt:lpstr>Patrol Forces</vt:lpstr>
      <vt:lpstr>Types of Alarms</vt:lpstr>
      <vt:lpstr>Power Terminology</vt:lpstr>
      <vt:lpstr>Uninterrupted Power (UPS)</vt:lpstr>
      <vt:lpstr>Static voltage damage levels</vt:lpstr>
      <vt:lpstr>Power sub-stations</vt:lpstr>
      <vt:lpstr>HVAC Environmental Conditioning</vt:lpstr>
      <vt:lpstr>Computer Room Air Conditioners</vt:lpstr>
      <vt:lpstr>Fire</vt:lpstr>
      <vt:lpstr>Fire Suppression - Classes </vt:lpstr>
      <vt:lpstr>Fire Suppression Agents</vt:lpstr>
      <vt:lpstr>Halon</vt:lpstr>
      <vt:lpstr>Types of systems</vt:lpstr>
      <vt:lpstr>Fire Detection</vt:lpstr>
      <vt:lpstr>Fire prevention systems</vt:lpstr>
      <vt:lpstr>Fire prevention systems</vt:lpstr>
    </vt:vector>
  </TitlesOfParts>
  <Company>CIO for You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CISSP Preparation Training</dc:title>
  <dc:subject>Physical Security Module</dc:subject>
  <dc:creator>William Diederich</dc:creator>
  <cp:lastModifiedBy>King, Kent</cp:lastModifiedBy>
  <cp:revision>204</cp:revision>
  <cp:lastPrinted>2017-10-11T01:19:32Z</cp:lastPrinted>
  <dcterms:created xsi:type="dcterms:W3CDTF">1999-07-27T13:11:32Z</dcterms:created>
  <dcterms:modified xsi:type="dcterms:W3CDTF">2018-11-26T12:54:38Z</dcterms:modified>
</cp:coreProperties>
</file>