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259" r:id="rId5"/>
    <p:sldId id="263" r:id="rId6"/>
    <p:sldId id="264" r:id="rId7"/>
    <p:sldId id="266" r:id="rId8"/>
    <p:sldId id="270" r:id="rId9"/>
    <p:sldId id="265" r:id="rId10"/>
    <p:sldId id="269" r:id="rId11"/>
    <p:sldId id="267" r:id="rId12"/>
    <p:sldId id="268" r:id="rId13"/>
    <p:sldId id="271" r:id="rId14"/>
    <p:sldId id="260" r:id="rId15"/>
    <p:sldId id="285" r:id="rId16"/>
    <p:sldId id="272" r:id="rId17"/>
    <p:sldId id="274" r:id="rId18"/>
    <p:sldId id="277" r:id="rId19"/>
    <p:sldId id="273" r:id="rId20"/>
    <p:sldId id="261" r:id="rId21"/>
    <p:sldId id="276" r:id="rId22"/>
    <p:sldId id="280" r:id="rId23"/>
    <p:sldId id="275" r:id="rId24"/>
    <p:sldId id="281" r:id="rId25"/>
    <p:sldId id="282" r:id="rId26"/>
    <p:sldId id="283" r:id="rId27"/>
    <p:sldId id="284" r:id="rId28"/>
  </p:sldIdLst>
  <p:sldSz cx="10080625" cy="7559675"/>
  <p:notesSz cx="7010400" cy="9296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62" userDrawn="1">
          <p15:clr>
            <a:srgbClr val="A4A3A4"/>
          </p15:clr>
        </p15:guide>
        <p15:guide id="2" pos="19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969" autoAdjust="0"/>
  </p:normalViewPr>
  <p:slideViewPr>
    <p:cSldViewPr>
      <p:cViewPr varScale="1">
        <p:scale>
          <a:sx n="51" d="100"/>
          <a:sy n="51" d="100"/>
        </p:scale>
        <p:origin x="2213" y="4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662"/>
        <p:guide pos="19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13" cy="466581"/>
          </a:xfrm>
          <a:prstGeom prst="rect">
            <a:avLst/>
          </a:prstGeom>
        </p:spPr>
        <p:txBody>
          <a:bodyPr vert="horz" lIns="83622" tIns="41811" rIns="83622" bIns="41811" rtlCol="0"/>
          <a:lstStyle>
            <a:lvl1pPr algn="l">
              <a:defRPr sz="1100"/>
            </a:lvl1pPr>
          </a:lstStyle>
          <a:p>
            <a:endParaRPr lang="en-US"/>
          </a:p>
        </p:txBody>
      </p:sp>
      <p:sp>
        <p:nvSpPr>
          <p:cNvPr id="3" name="Date Placeholder 2"/>
          <p:cNvSpPr>
            <a:spLocks noGrp="1"/>
          </p:cNvSpPr>
          <p:nvPr>
            <p:ph type="dt" sz="quarter" idx="1"/>
          </p:nvPr>
        </p:nvSpPr>
        <p:spPr>
          <a:xfrm>
            <a:off x="3970556" y="0"/>
            <a:ext cx="3038413" cy="466581"/>
          </a:xfrm>
          <a:prstGeom prst="rect">
            <a:avLst/>
          </a:prstGeom>
        </p:spPr>
        <p:txBody>
          <a:bodyPr vert="horz" lIns="83622" tIns="41811" rIns="83622" bIns="41811" rtlCol="0"/>
          <a:lstStyle>
            <a:lvl1pPr algn="r">
              <a:defRPr sz="1100"/>
            </a:lvl1pPr>
          </a:lstStyle>
          <a:p>
            <a:fld id="{C4B90170-592A-490C-BE13-84628BB4C798}" type="datetimeFigureOut">
              <a:rPr lang="en-US" smtClean="0"/>
              <a:t>11/6/2016</a:t>
            </a:fld>
            <a:endParaRPr lang="en-US"/>
          </a:p>
        </p:txBody>
      </p:sp>
      <p:sp>
        <p:nvSpPr>
          <p:cNvPr id="4" name="Footer Placeholder 3"/>
          <p:cNvSpPr>
            <a:spLocks noGrp="1"/>
          </p:cNvSpPr>
          <p:nvPr>
            <p:ph type="ftr" sz="quarter" idx="2"/>
          </p:nvPr>
        </p:nvSpPr>
        <p:spPr>
          <a:xfrm>
            <a:off x="0" y="8829820"/>
            <a:ext cx="3038413" cy="466581"/>
          </a:xfrm>
          <a:prstGeom prst="rect">
            <a:avLst/>
          </a:prstGeom>
        </p:spPr>
        <p:txBody>
          <a:bodyPr vert="horz" lIns="83622" tIns="41811" rIns="83622" bIns="41811" rtlCol="0" anchor="b"/>
          <a:lstStyle>
            <a:lvl1pPr algn="l">
              <a:defRPr sz="1100"/>
            </a:lvl1pPr>
          </a:lstStyle>
          <a:p>
            <a:endParaRPr lang="en-US"/>
          </a:p>
        </p:txBody>
      </p:sp>
      <p:sp>
        <p:nvSpPr>
          <p:cNvPr id="5" name="Slide Number Placeholder 4"/>
          <p:cNvSpPr>
            <a:spLocks noGrp="1"/>
          </p:cNvSpPr>
          <p:nvPr>
            <p:ph type="sldNum" sz="quarter" idx="3"/>
          </p:nvPr>
        </p:nvSpPr>
        <p:spPr>
          <a:xfrm>
            <a:off x="3970556" y="8829820"/>
            <a:ext cx="3038413" cy="466581"/>
          </a:xfrm>
          <a:prstGeom prst="rect">
            <a:avLst/>
          </a:prstGeom>
        </p:spPr>
        <p:txBody>
          <a:bodyPr vert="horz" lIns="83622" tIns="41811" rIns="83622" bIns="41811" rtlCol="0" anchor="b"/>
          <a:lstStyle>
            <a:lvl1pPr algn="r">
              <a:defRPr sz="1100"/>
            </a:lvl1pPr>
          </a:lstStyle>
          <a:p>
            <a:fld id="{9497BF5F-1F93-4133-AB4B-BA50F2A33230}" type="slidenum">
              <a:rPr lang="en-US" smtClean="0"/>
              <a:t>‹#›</a:t>
            </a:fld>
            <a:endParaRPr lang="en-US"/>
          </a:p>
        </p:txBody>
      </p:sp>
    </p:spTree>
    <p:extLst>
      <p:ext uri="{BB962C8B-B14F-4D97-AF65-F5344CB8AC3E}">
        <p14:creationId xmlns:p14="http://schemas.microsoft.com/office/powerpoint/2010/main" val="394042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Rot="1" noChangeAspect="1" noChangeArrowheads="1"/>
          </p:cNvSpPr>
          <p:nvPr>
            <p:ph type="sldImg"/>
          </p:nvPr>
        </p:nvSpPr>
        <p:spPr bwMode="auto">
          <a:xfrm>
            <a:off x="1182688" y="706438"/>
            <a:ext cx="4643437" cy="348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01613" y="4414911"/>
            <a:ext cx="5607175" cy="4181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
        <p:nvSpPr>
          <p:cNvPr id="2051" name="Rectangle 3"/>
          <p:cNvSpPr>
            <a:spLocks noGrp="1" noChangeArrowheads="1"/>
          </p:cNvSpPr>
          <p:nvPr>
            <p:ph type="hdr"/>
          </p:nvPr>
        </p:nvSpPr>
        <p:spPr bwMode="auto">
          <a:xfrm>
            <a:off x="0" y="0"/>
            <a:ext cx="3041276" cy="463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Font typeface="Times New Roman" pitchFamily="16" charset="0"/>
              <a:buNone/>
              <a:tabLst>
                <a:tab pos="662007" algn="l"/>
                <a:tab pos="1324013" algn="l"/>
                <a:tab pos="1986020" algn="l"/>
                <a:tab pos="2648026" algn="l"/>
              </a:tabLst>
              <a:defRPr sz="1300" smtClean="0">
                <a:solidFill>
                  <a:srgbClr val="000000"/>
                </a:solidFill>
                <a:latin typeface="Times New Roman" pitchFamily="16" charset="0"/>
                <a:ea typeface="Microsoft YaHei" charset="-122"/>
                <a:cs typeface="Arial Unicode MS" charset="0"/>
              </a:defRPr>
            </a:lvl1pPr>
          </a:lstStyle>
          <a:p>
            <a:pPr>
              <a:defRPr/>
            </a:pPr>
            <a:endParaRPr lang="en-US"/>
          </a:p>
        </p:txBody>
      </p:sp>
      <p:sp>
        <p:nvSpPr>
          <p:cNvPr id="2052" name="Rectangle 4"/>
          <p:cNvSpPr>
            <a:spLocks noGrp="1" noChangeArrowheads="1"/>
          </p:cNvSpPr>
          <p:nvPr>
            <p:ph type="dt"/>
          </p:nvPr>
        </p:nvSpPr>
        <p:spPr bwMode="auto">
          <a:xfrm>
            <a:off x="3967692" y="0"/>
            <a:ext cx="3041276" cy="463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Font typeface="Times New Roman" pitchFamily="16" charset="0"/>
              <a:buNone/>
              <a:tabLst>
                <a:tab pos="662007" algn="l"/>
                <a:tab pos="1324013" algn="l"/>
                <a:tab pos="1986020" algn="l"/>
                <a:tab pos="2648026" algn="l"/>
              </a:tabLst>
              <a:defRPr sz="1300" smtClean="0">
                <a:solidFill>
                  <a:srgbClr val="000000"/>
                </a:solidFill>
                <a:latin typeface="Times New Roman" pitchFamily="16" charset="0"/>
                <a:ea typeface="Microsoft YaHei" charset="-122"/>
                <a:cs typeface="Arial Unicode MS" charset="0"/>
              </a:defRPr>
            </a:lvl1pPr>
          </a:lstStyle>
          <a:p>
            <a:pPr>
              <a:defRPr/>
            </a:pPr>
            <a:endParaRPr lang="en-US"/>
          </a:p>
        </p:txBody>
      </p:sp>
      <p:sp>
        <p:nvSpPr>
          <p:cNvPr id="2053" name="Rectangle 5"/>
          <p:cNvSpPr>
            <a:spLocks noGrp="1" noChangeArrowheads="1"/>
          </p:cNvSpPr>
          <p:nvPr>
            <p:ph type="ftr"/>
          </p:nvPr>
        </p:nvSpPr>
        <p:spPr bwMode="auto">
          <a:xfrm>
            <a:off x="0" y="8831287"/>
            <a:ext cx="3041276" cy="463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Font typeface="Times New Roman" pitchFamily="16" charset="0"/>
              <a:buNone/>
              <a:tabLst>
                <a:tab pos="662007" algn="l"/>
                <a:tab pos="1324013" algn="l"/>
                <a:tab pos="1986020" algn="l"/>
                <a:tab pos="2648026" algn="l"/>
              </a:tabLst>
              <a:defRPr sz="1300" smtClean="0">
                <a:solidFill>
                  <a:srgbClr val="000000"/>
                </a:solidFill>
                <a:latin typeface="Times New Roman" pitchFamily="16" charset="0"/>
                <a:ea typeface="Microsoft YaHei" charset="-122"/>
                <a:cs typeface="Arial Unicode MS" charset="0"/>
              </a:defRPr>
            </a:lvl1pPr>
          </a:lstStyle>
          <a:p>
            <a:pPr>
              <a:defRPr/>
            </a:pPr>
            <a:endParaRPr lang="en-US"/>
          </a:p>
        </p:txBody>
      </p:sp>
      <p:sp>
        <p:nvSpPr>
          <p:cNvPr id="2054" name="Rectangle 6"/>
          <p:cNvSpPr>
            <a:spLocks noGrp="1" noChangeArrowheads="1"/>
          </p:cNvSpPr>
          <p:nvPr>
            <p:ph type="sldNum"/>
          </p:nvPr>
        </p:nvSpPr>
        <p:spPr bwMode="auto">
          <a:xfrm>
            <a:off x="3967692" y="8831287"/>
            <a:ext cx="3041276" cy="463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662007" algn="l"/>
                <a:tab pos="1324013" algn="l"/>
                <a:tab pos="1986020" algn="l"/>
                <a:tab pos="2648026" algn="l"/>
              </a:tabLst>
              <a:defRPr sz="1300">
                <a:solidFill>
                  <a:srgbClr val="000000"/>
                </a:solidFill>
                <a:latin typeface="Times New Roman" panose="02020603050405020304" pitchFamily="18" charset="0"/>
                <a:cs typeface="Arial Unicode MS" panose="020B0604020202020204" pitchFamily="34" charset="-128"/>
              </a:defRPr>
            </a:lvl1pPr>
          </a:lstStyle>
          <a:p>
            <a:fld id="{CB4A6750-B928-4C7B-BBFF-296DCA9B7D1D}" type="slidenum">
              <a:rPr lang="en-US" altLang="en-US"/>
              <a:pPr/>
              <a:t>‹#›</a:t>
            </a:fld>
            <a:endParaRPr lang="en-US" altLang="en-US"/>
          </a:p>
        </p:txBody>
      </p:sp>
    </p:spTree>
    <p:extLst>
      <p:ext uri="{BB962C8B-B14F-4D97-AF65-F5344CB8AC3E}">
        <p14:creationId xmlns:p14="http://schemas.microsoft.com/office/powerpoint/2010/main" val="61958824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1pPr>
            <a:lvl2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2pPr>
            <a:lvl3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3pPr>
            <a:lvl4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4pPr>
            <a:lvl5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5pPr>
            <a:lvl6pPr marL="2299602"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6pPr>
            <a:lvl7pPr marL="2717711"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7pPr>
            <a:lvl8pPr marL="3135821"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8pPr>
            <a:lvl9pPr marL="3553930"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9pPr>
          </a:lstStyle>
          <a:p>
            <a:pPr eaLnBrk="1"/>
            <a:fld id="{B8B69FA8-967C-4E8D-A8EE-BC4BEDB2D4FB}" type="slidenum">
              <a:rPr lang="en-US" altLang="en-US">
                <a:solidFill>
                  <a:srgbClr val="000000"/>
                </a:solidFill>
                <a:latin typeface="Times New Roman" panose="02020603050405020304" pitchFamily="18" charset="0"/>
              </a:rPr>
              <a:pPr eaLnBrk="1"/>
              <a:t>1</a:t>
            </a:fld>
            <a:endParaRPr lang="en-US" altLang="en-US">
              <a:solidFill>
                <a:srgbClr val="000000"/>
              </a:solidFill>
              <a:latin typeface="Times New Roman" panose="02020603050405020304" pitchFamily="18" charset="0"/>
            </a:endParaRPr>
          </a:p>
        </p:txBody>
      </p:sp>
      <p:sp>
        <p:nvSpPr>
          <p:cNvPr id="9219" name="Rectangle 1"/>
          <p:cNvSpPr txBox="1">
            <a:spLocks noGrp="1" noRot="1" noChangeAspect="1" noChangeArrowheads="1" noTextEdit="1"/>
          </p:cNvSpPr>
          <p:nvPr>
            <p:ph type="sldImg"/>
          </p:nvPr>
        </p:nvSpPr>
        <p:spPr>
          <a:xfrm>
            <a:off x="1181100" y="706438"/>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p:cNvSpPr txBox="1">
            <a:spLocks noGrp="1" noChangeArrowheads="1"/>
          </p:cNvSpPr>
          <p:nvPr>
            <p:ph type="body" idx="1"/>
          </p:nvPr>
        </p:nvSpPr>
        <p:spPr>
          <a:xfrm>
            <a:off x="701613" y="4414910"/>
            <a:ext cx="5608607" cy="418308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6944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a:t>
            </a:r>
            <a:r>
              <a:rPr lang="en-US" baseline="0" dirty="0"/>
              <a:t> method to create smaller networks.</a:t>
            </a:r>
          </a:p>
          <a:p>
            <a:endParaRPr lang="en-US" baseline="0" dirty="0"/>
          </a:p>
          <a:p>
            <a:r>
              <a:rPr lang="en-US" baseline="0" dirty="0"/>
              <a:t>Subnet ID borrows from </a:t>
            </a:r>
            <a:r>
              <a:rPr lang="en-US" baseline="0" dirty="0" err="1"/>
              <a:t>NetID</a:t>
            </a:r>
            <a:r>
              <a:rPr lang="en-US" baseline="0" dirty="0"/>
              <a:t> to give Host IDs</a:t>
            </a:r>
            <a:endParaRPr lang="en-US" dirty="0"/>
          </a:p>
        </p:txBody>
      </p:sp>
      <p:sp>
        <p:nvSpPr>
          <p:cNvPr id="4" name="Slide Number Placeholder 3"/>
          <p:cNvSpPr>
            <a:spLocks noGrp="1"/>
          </p:cNvSpPr>
          <p:nvPr>
            <p:ph type="sldNum" idx="10"/>
          </p:nvPr>
        </p:nvSpPr>
        <p:spPr/>
        <p:txBody>
          <a:bodyPr/>
          <a:lstStyle/>
          <a:p>
            <a:fld id="{CB4A6750-B928-4C7B-BBFF-296DCA9B7D1D}" type="slidenum">
              <a:rPr lang="en-US" altLang="en-US" smtClean="0"/>
              <a:pPr/>
              <a:t>18</a:t>
            </a:fld>
            <a:endParaRPr lang="en-US" altLang="en-US"/>
          </a:p>
        </p:txBody>
      </p:sp>
    </p:spTree>
    <p:extLst>
      <p:ext uri="{BB962C8B-B14F-4D97-AF65-F5344CB8AC3E}">
        <p14:creationId xmlns:p14="http://schemas.microsoft.com/office/powerpoint/2010/main" val="3527132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1pPr>
            <a:lvl2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2pPr>
            <a:lvl3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3pPr>
            <a:lvl4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4pPr>
            <a:lvl5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5pPr>
            <a:lvl6pPr marL="2299602"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6pPr>
            <a:lvl7pPr marL="2717711"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7pPr>
            <a:lvl8pPr marL="3135821"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8pPr>
            <a:lvl9pPr marL="3553930"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9pPr>
          </a:lstStyle>
          <a:p>
            <a:pPr eaLnBrk="1"/>
            <a:fld id="{735D29D1-3644-42BD-93DF-5927315AE24C}" type="slidenum">
              <a:rPr lang="en-US" altLang="en-US">
                <a:solidFill>
                  <a:srgbClr val="000000"/>
                </a:solidFill>
                <a:latin typeface="Times New Roman" panose="02020603050405020304" pitchFamily="18" charset="0"/>
              </a:rPr>
              <a:pPr eaLnBrk="1"/>
              <a:t>20</a:t>
            </a:fld>
            <a:endParaRPr lang="en-US" altLang="en-US">
              <a:solidFill>
                <a:srgbClr val="000000"/>
              </a:solidFill>
              <a:latin typeface="Times New Roman" panose="02020603050405020304" pitchFamily="18" charset="0"/>
            </a:endParaRPr>
          </a:p>
        </p:txBody>
      </p:sp>
      <p:sp>
        <p:nvSpPr>
          <p:cNvPr id="14339" name="Rectangle 1"/>
          <p:cNvSpPr txBox="1">
            <a:spLocks noGrp="1" noRot="1" noChangeAspect="1" noChangeArrowheads="1" noTextEdit="1"/>
          </p:cNvSpPr>
          <p:nvPr>
            <p:ph type="sldImg"/>
          </p:nvPr>
        </p:nvSpPr>
        <p:spPr>
          <a:xfrm>
            <a:off x="1181100" y="706438"/>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txBox="1">
            <a:spLocks noGrp="1" noChangeArrowheads="1"/>
          </p:cNvSpPr>
          <p:nvPr>
            <p:ph type="body" idx="1"/>
          </p:nvPr>
        </p:nvSpPr>
        <p:spPr>
          <a:xfrm>
            <a:off x="701613" y="4414910"/>
            <a:ext cx="5608607" cy="418308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7966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CB4A6750-B928-4C7B-BBFF-296DCA9B7D1D}" type="slidenum">
              <a:rPr lang="en-US" altLang="en-US" smtClean="0"/>
              <a:pPr/>
              <a:t>21</a:t>
            </a:fld>
            <a:endParaRPr lang="en-US" altLang="en-US"/>
          </a:p>
        </p:txBody>
      </p:sp>
    </p:spTree>
    <p:extLst>
      <p:ext uri="{BB962C8B-B14F-4D97-AF65-F5344CB8AC3E}">
        <p14:creationId xmlns:p14="http://schemas.microsoft.com/office/powerpoint/2010/main" val="1586539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CB4A6750-B928-4C7B-BBFF-296DCA9B7D1D}" type="slidenum">
              <a:rPr lang="en-US" altLang="en-US" smtClean="0"/>
              <a:pPr/>
              <a:t>22</a:t>
            </a:fld>
            <a:endParaRPr lang="en-US" altLang="en-US"/>
          </a:p>
        </p:txBody>
      </p:sp>
    </p:spTree>
    <p:extLst>
      <p:ext uri="{BB962C8B-B14F-4D97-AF65-F5344CB8AC3E}">
        <p14:creationId xmlns:p14="http://schemas.microsoft.com/office/powerpoint/2010/main" val="2647248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CB4A6750-B928-4C7B-BBFF-296DCA9B7D1D}" type="slidenum">
              <a:rPr lang="en-US" altLang="en-US" smtClean="0"/>
              <a:pPr/>
              <a:t>25</a:t>
            </a:fld>
            <a:endParaRPr lang="en-US" altLang="en-US"/>
          </a:p>
        </p:txBody>
      </p:sp>
    </p:spTree>
    <p:extLst>
      <p:ext uri="{BB962C8B-B14F-4D97-AF65-F5344CB8AC3E}">
        <p14:creationId xmlns:p14="http://schemas.microsoft.com/office/powerpoint/2010/main" val="1299728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CB4A6750-B928-4C7B-BBFF-296DCA9B7D1D}" type="slidenum">
              <a:rPr lang="en-US" altLang="en-US" smtClean="0"/>
              <a:pPr/>
              <a:t>27</a:t>
            </a:fld>
            <a:endParaRPr lang="en-US" altLang="en-US"/>
          </a:p>
        </p:txBody>
      </p:sp>
    </p:spTree>
    <p:extLst>
      <p:ext uri="{BB962C8B-B14F-4D97-AF65-F5344CB8AC3E}">
        <p14:creationId xmlns:p14="http://schemas.microsoft.com/office/powerpoint/2010/main" val="416175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1pPr>
            <a:lvl2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2pPr>
            <a:lvl3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3pPr>
            <a:lvl4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4pPr>
            <a:lvl5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5pPr>
            <a:lvl6pPr marL="2299602"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6pPr>
            <a:lvl7pPr marL="2717711"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7pPr>
            <a:lvl8pPr marL="3135821"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8pPr>
            <a:lvl9pPr marL="3553930"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9pPr>
          </a:lstStyle>
          <a:p>
            <a:pPr eaLnBrk="1"/>
            <a:fld id="{3CFA317F-81AB-438A-BEE8-FF5B8DABBCB4}" type="slidenum">
              <a:rPr lang="en-US" altLang="en-US">
                <a:solidFill>
                  <a:srgbClr val="000000"/>
                </a:solidFill>
                <a:latin typeface="Times New Roman" panose="02020603050405020304" pitchFamily="18" charset="0"/>
              </a:rPr>
              <a:pPr eaLnBrk="1"/>
              <a:t>2</a:t>
            </a:fld>
            <a:endParaRPr lang="en-US" altLang="en-US">
              <a:solidFill>
                <a:srgbClr val="000000"/>
              </a:solidFill>
              <a:latin typeface="Times New Roman" panose="02020603050405020304" pitchFamily="18" charset="0"/>
            </a:endParaRPr>
          </a:p>
        </p:txBody>
      </p:sp>
      <p:sp>
        <p:nvSpPr>
          <p:cNvPr id="10243" name="Rectangle 1"/>
          <p:cNvSpPr txBox="1">
            <a:spLocks noGrp="1" noRot="1" noChangeAspect="1" noChangeArrowheads="1" noTextEdit="1"/>
          </p:cNvSpPr>
          <p:nvPr>
            <p:ph type="sldImg"/>
          </p:nvPr>
        </p:nvSpPr>
        <p:spPr>
          <a:xfrm>
            <a:off x="1181100" y="706438"/>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p:cNvSpPr txBox="1">
            <a:spLocks noGrp="1" noChangeArrowheads="1"/>
          </p:cNvSpPr>
          <p:nvPr>
            <p:ph type="body" idx="1"/>
          </p:nvPr>
        </p:nvSpPr>
        <p:spPr>
          <a:xfrm>
            <a:off x="701613" y="4414910"/>
            <a:ext cx="5608607" cy="418308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6750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1pPr>
            <a:lvl2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2pPr>
            <a:lvl3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3pPr>
            <a:lvl4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4pPr>
            <a:lvl5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5pPr>
            <a:lvl6pPr marL="2299602"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6pPr>
            <a:lvl7pPr marL="2717711"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7pPr>
            <a:lvl8pPr marL="3135821"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8pPr>
            <a:lvl9pPr marL="3553930"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9pPr>
          </a:lstStyle>
          <a:p>
            <a:pPr eaLnBrk="1"/>
            <a:fld id="{4D7C5BC8-17F3-496C-84D0-3EB6270E6075}" type="slidenum">
              <a:rPr lang="en-US" altLang="en-US">
                <a:solidFill>
                  <a:srgbClr val="000000"/>
                </a:solidFill>
                <a:latin typeface="Times New Roman" panose="02020603050405020304" pitchFamily="18" charset="0"/>
              </a:rPr>
              <a:pPr eaLnBrk="1"/>
              <a:t>3</a:t>
            </a:fld>
            <a:endParaRPr lang="en-US" altLang="en-US">
              <a:solidFill>
                <a:srgbClr val="000000"/>
              </a:solidFill>
              <a:latin typeface="Times New Roman" panose="02020603050405020304" pitchFamily="18" charset="0"/>
            </a:endParaRPr>
          </a:p>
        </p:txBody>
      </p:sp>
      <p:sp>
        <p:nvSpPr>
          <p:cNvPr id="11267" name="Rectangle 1"/>
          <p:cNvSpPr txBox="1">
            <a:spLocks noGrp="1" noRot="1" noChangeAspect="1" noChangeArrowheads="1" noTextEdit="1"/>
          </p:cNvSpPr>
          <p:nvPr>
            <p:ph type="sldImg"/>
          </p:nvPr>
        </p:nvSpPr>
        <p:spPr>
          <a:xfrm>
            <a:off x="1181100" y="706438"/>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p:cNvSpPr txBox="1">
            <a:spLocks noGrp="1" noChangeArrowheads="1"/>
          </p:cNvSpPr>
          <p:nvPr>
            <p:ph type="body" idx="1"/>
          </p:nvPr>
        </p:nvSpPr>
        <p:spPr>
          <a:xfrm>
            <a:off x="701613" y="4414910"/>
            <a:ext cx="5608607" cy="418308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04364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1pPr>
            <a:lvl2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2pPr>
            <a:lvl3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3pPr>
            <a:lvl4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4pPr>
            <a:lvl5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5pPr>
            <a:lvl6pPr marL="2299602"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6pPr>
            <a:lvl7pPr marL="2717711"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7pPr>
            <a:lvl8pPr marL="3135821"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8pPr>
            <a:lvl9pPr marL="3553930"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9pPr>
          </a:lstStyle>
          <a:p>
            <a:pPr eaLnBrk="1"/>
            <a:fld id="{8B7467CE-18C7-4208-AE42-5E0D72DD2092}" type="slidenum">
              <a:rPr lang="en-US" altLang="en-US">
                <a:solidFill>
                  <a:srgbClr val="000000"/>
                </a:solidFill>
                <a:latin typeface="Times New Roman" panose="02020603050405020304" pitchFamily="18" charset="0"/>
              </a:rPr>
              <a:pPr eaLnBrk="1"/>
              <a:t>4</a:t>
            </a:fld>
            <a:endParaRPr lang="en-US" altLang="en-US">
              <a:solidFill>
                <a:srgbClr val="000000"/>
              </a:solidFill>
              <a:latin typeface="Times New Roman" panose="02020603050405020304" pitchFamily="18" charset="0"/>
            </a:endParaRPr>
          </a:p>
        </p:txBody>
      </p:sp>
      <p:sp>
        <p:nvSpPr>
          <p:cNvPr id="12291" name="Rectangle 1"/>
          <p:cNvSpPr txBox="1">
            <a:spLocks noGrp="1" noRot="1" noChangeAspect="1" noChangeArrowheads="1" noTextEdit="1"/>
          </p:cNvSpPr>
          <p:nvPr>
            <p:ph type="sldImg"/>
          </p:nvPr>
        </p:nvSpPr>
        <p:spPr>
          <a:xfrm>
            <a:off x="1181100" y="706438"/>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p:cNvSpPr txBox="1">
            <a:spLocks noGrp="1" noChangeArrowheads="1"/>
          </p:cNvSpPr>
          <p:nvPr>
            <p:ph type="body" idx="1"/>
          </p:nvPr>
        </p:nvSpPr>
        <p:spPr>
          <a:xfrm>
            <a:off x="701613" y="4414910"/>
            <a:ext cx="5608607" cy="418308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6573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IPv4 classification system is known as the classful network architecture and is broken down into five sections, three of which are commonly used by hosts on networks—Classes A, B, and C. </a:t>
            </a:r>
          </a:p>
          <a:p>
            <a:r>
              <a:rPr lang="en-US" altLang="en-US" dirty="0"/>
              <a:t>The term node is synonymous with “host.” </a:t>
            </a:r>
          </a:p>
          <a:p>
            <a:r>
              <a:rPr lang="en-US" altLang="en-US" dirty="0"/>
              <a:t>If an IP address is Class A, the first octet is considered to be the “network” portion.</a:t>
            </a:r>
          </a:p>
          <a:p>
            <a:r>
              <a:rPr lang="en-US" altLang="en-US" dirty="0"/>
              <a:t>The subnet mask</a:t>
            </a:r>
            <a:r>
              <a:rPr lang="en-US" altLang="en-US" baseline="0" dirty="0"/>
              <a:t> is what differentiates between the Network and the Host or Node.</a:t>
            </a:r>
          </a:p>
          <a:p>
            <a:r>
              <a:rPr lang="en-US" altLang="en-US" baseline="0" dirty="0"/>
              <a:t>Usable addresses Are the bit number -2.  All 0’s is the unicast address and all 1’s is the broadcast address.  </a:t>
            </a:r>
          </a:p>
          <a:p>
            <a:r>
              <a:rPr lang="en-US" altLang="en-US" baseline="0" dirty="0"/>
              <a:t>IP is in base 10, a base 10 representation of binary</a:t>
            </a:r>
          </a:p>
          <a:p>
            <a:endParaRPr lang="en-US" altLang="en-US" baseline="0" dirty="0"/>
          </a:p>
          <a:p>
            <a:r>
              <a:rPr lang="en-US" altLang="en-US" baseline="0" dirty="0"/>
              <a:t>Class D is used for what is known as multicasting – transmitting data to multiple computers or routers</a:t>
            </a:r>
          </a:p>
          <a:p>
            <a:endParaRPr lang="en-US" altLang="en-US" baseline="0" dirty="0"/>
          </a:p>
          <a:p>
            <a:r>
              <a:rPr lang="en-US" altLang="en-US" dirty="0"/>
              <a:t>Class E</a:t>
            </a:r>
            <a:r>
              <a:rPr lang="en-US" altLang="en-US" baseline="0" dirty="0"/>
              <a:t> was reserved for future use, but given way to IPv6</a:t>
            </a:r>
            <a:endParaRPr lang="en-US" altLang="en-US" dirty="0"/>
          </a:p>
          <a:p>
            <a:endParaRPr lang="en-US" dirty="0"/>
          </a:p>
        </p:txBody>
      </p:sp>
      <p:sp>
        <p:nvSpPr>
          <p:cNvPr id="4" name="Slide Number Placeholder 3"/>
          <p:cNvSpPr>
            <a:spLocks noGrp="1"/>
          </p:cNvSpPr>
          <p:nvPr>
            <p:ph type="sldNum" idx="10"/>
          </p:nvPr>
        </p:nvSpPr>
        <p:spPr/>
        <p:txBody>
          <a:bodyPr/>
          <a:lstStyle/>
          <a:p>
            <a:fld id="{CB4A6750-B928-4C7B-BBFF-296DCA9B7D1D}" type="slidenum">
              <a:rPr lang="en-US" altLang="en-US" smtClean="0"/>
              <a:pPr/>
              <a:t>7</a:t>
            </a:fld>
            <a:endParaRPr lang="en-US" altLang="en-US"/>
          </a:p>
        </p:txBody>
      </p:sp>
    </p:spTree>
    <p:extLst>
      <p:ext uri="{BB962C8B-B14F-4D97-AF65-F5344CB8AC3E}">
        <p14:creationId xmlns:p14="http://schemas.microsoft.com/office/powerpoint/2010/main" val="58869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2800" dirty="0"/>
              <a:t>Public IP addresses are ones that are exposed to the Internet</a:t>
            </a:r>
          </a:p>
          <a:p>
            <a:pPr lvl="1"/>
            <a:r>
              <a:rPr lang="en-US" altLang="en-US" sz="2800" dirty="0"/>
              <a:t>Any other computers on the Internet can potentially communicate with them. </a:t>
            </a:r>
          </a:p>
          <a:p>
            <a:r>
              <a:rPr lang="en-US" altLang="en-US" sz="2800" dirty="0"/>
              <a:t>Private IP addresses are hidden from the Internet and any other networks. </a:t>
            </a:r>
          </a:p>
          <a:p>
            <a:pPr lvl="1"/>
            <a:r>
              <a:rPr lang="en-US" altLang="en-US" sz="2800" dirty="0"/>
              <a:t>They are usually behind an IP proxy or firewall device. </a:t>
            </a:r>
          </a:p>
          <a:p>
            <a:endParaRPr lang="en-US" dirty="0"/>
          </a:p>
        </p:txBody>
      </p:sp>
      <p:sp>
        <p:nvSpPr>
          <p:cNvPr id="4" name="Slide Number Placeholder 3"/>
          <p:cNvSpPr>
            <a:spLocks noGrp="1"/>
          </p:cNvSpPr>
          <p:nvPr>
            <p:ph type="sldNum" idx="10"/>
          </p:nvPr>
        </p:nvSpPr>
        <p:spPr/>
        <p:txBody>
          <a:bodyPr/>
          <a:lstStyle/>
          <a:p>
            <a:fld id="{CB4A6750-B928-4C7B-BBFF-296DCA9B7D1D}" type="slidenum">
              <a:rPr lang="en-US" altLang="en-US" smtClean="0"/>
              <a:pPr/>
              <a:t>13</a:t>
            </a:fld>
            <a:endParaRPr lang="en-US" altLang="en-US"/>
          </a:p>
        </p:txBody>
      </p:sp>
    </p:spTree>
    <p:extLst>
      <p:ext uri="{BB962C8B-B14F-4D97-AF65-F5344CB8AC3E}">
        <p14:creationId xmlns:p14="http://schemas.microsoft.com/office/powerpoint/2010/main" val="2718956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1pPr>
            <a:lvl2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2pPr>
            <a:lvl3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3pPr>
            <a:lvl4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4pPr>
            <a:lvl5pPr eaLnBrk="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5pPr>
            <a:lvl6pPr marL="2299602"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6pPr>
            <a:lvl7pPr marL="2717711"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7pPr>
            <a:lvl8pPr marL="3135821"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8pPr>
            <a:lvl9pPr marL="3553930" indent="-209055" defTabSz="418109" eaLnBrk="0" fontAlgn="base" hangingPunct="0">
              <a:lnSpc>
                <a:spcPct val="93000"/>
              </a:lnSpc>
              <a:spcBef>
                <a:spcPct val="0"/>
              </a:spcBef>
              <a:spcAft>
                <a:spcPct val="0"/>
              </a:spcAft>
              <a:buClr>
                <a:srgbClr val="000000"/>
              </a:buClr>
              <a:buSzPct val="100000"/>
              <a:buFont typeface="Times New Roman" panose="02020603050405020304" pitchFamily="18" charset="0"/>
              <a:tabLst>
                <a:tab pos="662007" algn="l"/>
                <a:tab pos="1324013" algn="l"/>
                <a:tab pos="1986020" algn="l"/>
                <a:tab pos="2648026" algn="l"/>
              </a:tabLst>
              <a:defRPr>
                <a:solidFill>
                  <a:schemeClr val="tx1"/>
                </a:solidFill>
                <a:latin typeface="Arial" panose="020B0604020202020204" pitchFamily="34" charset="0"/>
                <a:ea typeface="Microsoft YaHei" panose="020B0503020204020204" pitchFamily="34" charset="-122"/>
              </a:defRPr>
            </a:lvl9pPr>
          </a:lstStyle>
          <a:p>
            <a:pPr eaLnBrk="1"/>
            <a:fld id="{C0CD5193-E9F8-484A-95F0-9015739082E1}" type="slidenum">
              <a:rPr lang="en-US" altLang="en-US">
                <a:solidFill>
                  <a:srgbClr val="000000"/>
                </a:solidFill>
                <a:latin typeface="Times New Roman" panose="02020603050405020304" pitchFamily="18" charset="0"/>
              </a:rPr>
              <a:pPr eaLnBrk="1"/>
              <a:t>14</a:t>
            </a:fld>
            <a:endParaRPr lang="en-US" altLang="en-US">
              <a:solidFill>
                <a:srgbClr val="000000"/>
              </a:solidFill>
              <a:latin typeface="Times New Roman" panose="02020603050405020304" pitchFamily="18" charset="0"/>
            </a:endParaRPr>
          </a:p>
        </p:txBody>
      </p:sp>
      <p:sp>
        <p:nvSpPr>
          <p:cNvPr id="13315" name="Rectangle 1"/>
          <p:cNvSpPr txBox="1">
            <a:spLocks noGrp="1" noRot="1" noChangeAspect="1" noChangeArrowheads="1" noTextEdit="1"/>
          </p:cNvSpPr>
          <p:nvPr>
            <p:ph type="sldImg"/>
          </p:nvPr>
        </p:nvSpPr>
        <p:spPr>
          <a:xfrm>
            <a:off x="1181100" y="706438"/>
            <a:ext cx="46482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txBox="1">
            <a:spLocks noGrp="1" noChangeArrowheads="1"/>
          </p:cNvSpPr>
          <p:nvPr>
            <p:ph type="body" idx="1"/>
          </p:nvPr>
        </p:nvSpPr>
        <p:spPr>
          <a:xfrm>
            <a:off x="701613" y="4414910"/>
            <a:ext cx="5608607" cy="418308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94594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CB4A6750-B928-4C7B-BBFF-296DCA9B7D1D}" type="slidenum">
              <a:rPr lang="en-US" altLang="en-US" smtClean="0"/>
              <a:pPr/>
              <a:t>15</a:t>
            </a:fld>
            <a:endParaRPr lang="en-US" altLang="en-US"/>
          </a:p>
        </p:txBody>
      </p:sp>
    </p:spTree>
    <p:extLst>
      <p:ext uri="{BB962C8B-B14F-4D97-AF65-F5344CB8AC3E}">
        <p14:creationId xmlns:p14="http://schemas.microsoft.com/office/powerpoint/2010/main" val="2178105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an address but still can’t talk to anyone</a:t>
            </a:r>
          </a:p>
          <a:p>
            <a:endParaRPr lang="en-US" dirty="0"/>
          </a:p>
          <a:p>
            <a:r>
              <a:rPr lang="en-US" dirty="0"/>
              <a:t>No</a:t>
            </a:r>
            <a:r>
              <a:rPr lang="en-US" baseline="0" dirty="0"/>
              <a:t> internet, no router, peer to peer network.  It will send requests and </a:t>
            </a:r>
            <a:r>
              <a:rPr lang="en-US" baseline="0" dirty="0" err="1"/>
              <a:t>assigne</a:t>
            </a:r>
            <a:r>
              <a:rPr lang="en-US" baseline="0" dirty="0"/>
              <a:t> hosts.</a:t>
            </a:r>
            <a:endParaRPr lang="en-US" dirty="0"/>
          </a:p>
        </p:txBody>
      </p:sp>
      <p:sp>
        <p:nvSpPr>
          <p:cNvPr id="4" name="Slide Number Placeholder 3"/>
          <p:cNvSpPr>
            <a:spLocks noGrp="1"/>
          </p:cNvSpPr>
          <p:nvPr>
            <p:ph type="sldNum" idx="10"/>
          </p:nvPr>
        </p:nvSpPr>
        <p:spPr/>
        <p:txBody>
          <a:bodyPr/>
          <a:lstStyle/>
          <a:p>
            <a:fld id="{CB4A6750-B928-4C7B-BBFF-296DCA9B7D1D}" type="slidenum">
              <a:rPr lang="en-US" altLang="en-US" smtClean="0"/>
              <a:pPr/>
              <a:t>16</a:t>
            </a:fld>
            <a:endParaRPr lang="en-US" altLang="en-US"/>
          </a:p>
        </p:txBody>
      </p:sp>
    </p:spTree>
    <p:extLst>
      <p:ext uri="{BB962C8B-B14F-4D97-AF65-F5344CB8AC3E}">
        <p14:creationId xmlns:p14="http://schemas.microsoft.com/office/powerpoint/2010/main" val="756184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D73A3403-71CE-4E1C-A9DF-3F7E32D0CF7B}" type="slidenum">
              <a:rPr lang="en-US" altLang="en-US"/>
              <a:pPr/>
              <a:t>‹#›</a:t>
            </a:fld>
            <a:endParaRPr lang="en-US" altLang="en-US"/>
          </a:p>
        </p:txBody>
      </p:sp>
    </p:spTree>
    <p:extLst>
      <p:ext uri="{BB962C8B-B14F-4D97-AF65-F5344CB8AC3E}">
        <p14:creationId xmlns:p14="http://schemas.microsoft.com/office/powerpoint/2010/main" val="347249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DB2D619E-7F92-4CAD-868C-1B815D0B093F}" type="slidenum">
              <a:rPr lang="en-US" altLang="en-US"/>
              <a:pPr/>
              <a:t>‹#›</a:t>
            </a:fld>
            <a:endParaRPr lang="en-US" altLang="en-US"/>
          </a:p>
        </p:txBody>
      </p:sp>
    </p:spTree>
    <p:extLst>
      <p:ext uri="{BB962C8B-B14F-4D97-AF65-F5344CB8AC3E}">
        <p14:creationId xmlns:p14="http://schemas.microsoft.com/office/powerpoint/2010/main" val="64254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64547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68B2F2EB-9217-4F06-90B5-0A159A4D5D2F}" type="slidenum">
              <a:rPr lang="en-US" altLang="en-US"/>
              <a:pPr/>
              <a:t>‹#›</a:t>
            </a:fld>
            <a:endParaRPr lang="en-US" altLang="en-US"/>
          </a:p>
        </p:txBody>
      </p:sp>
    </p:spTree>
    <p:extLst>
      <p:ext uri="{BB962C8B-B14F-4D97-AF65-F5344CB8AC3E}">
        <p14:creationId xmlns:p14="http://schemas.microsoft.com/office/powerpoint/2010/main" val="3648374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fld id="{FE82E92E-A184-4AF9-96EE-5556A524F9F1}" type="slidenum">
              <a:rPr lang="en-US" altLang="en-US"/>
              <a:pPr/>
              <a:t>‹#›</a:t>
            </a:fld>
            <a:endParaRPr lang="en-US" altLang="en-US"/>
          </a:p>
        </p:txBody>
      </p:sp>
    </p:spTree>
    <p:extLst>
      <p:ext uri="{BB962C8B-B14F-4D97-AF65-F5344CB8AC3E}">
        <p14:creationId xmlns:p14="http://schemas.microsoft.com/office/powerpoint/2010/main" val="261025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345D8B5A-6F47-43C3-9508-F5ED7D342907}" type="slidenum">
              <a:rPr lang="en-US" altLang="en-US"/>
              <a:pPr/>
              <a:t>‹#›</a:t>
            </a:fld>
            <a:endParaRPr lang="en-US" altLang="en-US"/>
          </a:p>
        </p:txBody>
      </p:sp>
    </p:spTree>
    <p:extLst>
      <p:ext uri="{BB962C8B-B14F-4D97-AF65-F5344CB8AC3E}">
        <p14:creationId xmlns:p14="http://schemas.microsoft.com/office/powerpoint/2010/main" val="131311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7A9390B5-D485-4E54-B2F5-68F8429095E4}" type="slidenum">
              <a:rPr lang="en-US" altLang="en-US"/>
              <a:pPr/>
              <a:t>‹#›</a:t>
            </a:fld>
            <a:endParaRPr lang="en-US" altLang="en-US"/>
          </a:p>
        </p:txBody>
      </p:sp>
    </p:spTree>
    <p:extLst>
      <p:ext uri="{BB962C8B-B14F-4D97-AF65-F5344CB8AC3E}">
        <p14:creationId xmlns:p14="http://schemas.microsoft.com/office/powerpoint/2010/main" val="126666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fld id="{8337C69D-09F9-42DD-B6D7-87F4D6156633}" type="slidenum">
              <a:rPr lang="en-US" altLang="en-US"/>
              <a:pPr/>
              <a:t>‹#›</a:t>
            </a:fld>
            <a:endParaRPr lang="en-US" altLang="en-US"/>
          </a:p>
        </p:txBody>
      </p:sp>
    </p:spTree>
    <p:extLst>
      <p:ext uri="{BB962C8B-B14F-4D97-AF65-F5344CB8AC3E}">
        <p14:creationId xmlns:p14="http://schemas.microsoft.com/office/powerpoint/2010/main" val="336880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fld id="{B0D25C17-9D4F-4A17-BB9E-593CA31BB6A9}" type="slidenum">
              <a:rPr lang="en-US" altLang="en-US"/>
              <a:pPr/>
              <a:t>‹#›</a:t>
            </a:fld>
            <a:endParaRPr lang="en-US" altLang="en-US"/>
          </a:p>
        </p:txBody>
      </p:sp>
    </p:spTree>
    <p:extLst>
      <p:ext uri="{BB962C8B-B14F-4D97-AF65-F5344CB8AC3E}">
        <p14:creationId xmlns:p14="http://schemas.microsoft.com/office/powerpoint/2010/main" val="396788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fld id="{997E9B2D-E549-4F6E-B1FA-214D07DE58C9}" type="slidenum">
              <a:rPr lang="en-US" altLang="en-US"/>
              <a:pPr/>
              <a:t>‹#›</a:t>
            </a:fld>
            <a:endParaRPr lang="en-US" altLang="en-US"/>
          </a:p>
        </p:txBody>
      </p:sp>
    </p:spTree>
    <p:extLst>
      <p:ext uri="{BB962C8B-B14F-4D97-AF65-F5344CB8AC3E}">
        <p14:creationId xmlns:p14="http://schemas.microsoft.com/office/powerpoint/2010/main" val="270873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fld id="{12584EC7-D4BE-4E4D-878D-0497709874A5}" type="slidenum">
              <a:rPr lang="en-US" altLang="en-US"/>
              <a:pPr/>
              <a:t>‹#›</a:t>
            </a:fld>
            <a:endParaRPr lang="en-US" altLang="en-US"/>
          </a:p>
        </p:txBody>
      </p:sp>
    </p:spTree>
    <p:extLst>
      <p:ext uri="{BB962C8B-B14F-4D97-AF65-F5344CB8AC3E}">
        <p14:creationId xmlns:p14="http://schemas.microsoft.com/office/powerpoint/2010/main" val="66985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fld id="{825479EA-4385-4856-A8DB-8C2FCE29C0C3}" type="slidenum">
              <a:rPr lang="en-US" altLang="en-US"/>
              <a:pPr/>
              <a:t>‹#›</a:t>
            </a:fld>
            <a:endParaRPr lang="en-US" altLang="en-US"/>
          </a:p>
        </p:txBody>
      </p:sp>
    </p:spTree>
    <p:extLst>
      <p:ext uri="{BB962C8B-B14F-4D97-AF65-F5344CB8AC3E}">
        <p14:creationId xmlns:p14="http://schemas.microsoft.com/office/powerpoint/2010/main" val="2892190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fld id="{6E7D01BE-B774-48C3-88A4-EF80E8FCC495}" type="slidenum">
              <a:rPr lang="en-US" altLang="en-US"/>
              <a:pPr/>
              <a:t>‹#›</a:t>
            </a:fld>
            <a:endParaRPr lang="en-US" altLang="en-US"/>
          </a:p>
        </p:txBody>
      </p:sp>
    </p:spTree>
    <p:extLst>
      <p:ext uri="{BB962C8B-B14F-4D97-AF65-F5344CB8AC3E}">
        <p14:creationId xmlns:p14="http://schemas.microsoft.com/office/powerpoint/2010/main" val="1012566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503238" y="1768475"/>
            <a:ext cx="9069387" cy="498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Font typeface="Times New Roman" pitchFamily="16" charset="0"/>
              <a:buNone/>
              <a:tabLst>
                <a:tab pos="723900" algn="l"/>
                <a:tab pos="1447800" algn="l"/>
                <a:tab pos="2171700" algn="l"/>
              </a:tabLst>
              <a:defRPr sz="1400" smtClean="0">
                <a:solidFill>
                  <a:srgbClr val="000000"/>
                </a:solidFill>
                <a:latin typeface="Times New Roman" pitchFamily="16" charset="0"/>
                <a:ea typeface="Microsoft YaHei" charset="-122"/>
                <a:cs typeface="Arial Unicode MS" charset="0"/>
              </a:defRPr>
            </a:lvl1pPr>
          </a:lstStyle>
          <a:p>
            <a:pPr>
              <a:defRPr/>
            </a:pPr>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Font typeface="Times New Roman" pitchFamily="16" charset="0"/>
              <a:buNone/>
              <a:tabLst>
                <a:tab pos="723900" algn="l"/>
                <a:tab pos="1447800" algn="l"/>
                <a:tab pos="2171700" algn="l"/>
                <a:tab pos="2895600" algn="l"/>
              </a:tabLst>
              <a:defRPr sz="1400" smtClean="0">
                <a:solidFill>
                  <a:srgbClr val="000000"/>
                </a:solidFill>
                <a:latin typeface="Times New Roman" pitchFamily="16" charset="0"/>
                <a:ea typeface="Microsoft YaHei" charset="-122"/>
                <a:cs typeface="Arial Unicode MS" charset="0"/>
              </a:defRPr>
            </a:lvl1pPr>
          </a:lstStyle>
          <a:p>
            <a:pPr>
              <a:defRPr/>
            </a:pPr>
            <a:endParaRPr lang="en-US"/>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Lst>
              <a:defRPr sz="1400">
                <a:solidFill>
                  <a:srgbClr val="000000"/>
                </a:solidFill>
                <a:latin typeface="Times New Roman" panose="02020603050405020304" pitchFamily="18" charset="0"/>
                <a:cs typeface="Arial Unicode MS" panose="020B0604020202020204" pitchFamily="34" charset="-128"/>
              </a:defRPr>
            </a:lvl1pPr>
          </a:lstStyle>
          <a:p>
            <a:fld id="{C7F4724D-261F-46F8-A47A-96D38E79F87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hyperlink" Target="https://youtu.be/5sS7w-CMHkU"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a:t>TCP / IP</a:t>
            </a:r>
          </a:p>
        </p:txBody>
      </p:sp>
      <p:sp>
        <p:nvSpPr>
          <p:cNvPr id="2051" name="Rectangle 2"/>
          <p:cNvSpPr>
            <a:spLocks noGrp="1" noChangeArrowheads="1"/>
          </p:cNvSpPr>
          <p:nvPr>
            <p:ph type="subTitle" idx="4294967295"/>
          </p:nvPr>
        </p:nvSpPr>
        <p:spPr>
          <a:xfrm>
            <a:off x="503238" y="1768475"/>
            <a:ext cx="9070975" cy="4989513"/>
          </a:xfrm>
        </p:spPr>
        <p:txBody>
          <a:bodyPr anchor="ctr"/>
          <a:lstStyle/>
          <a:p>
            <a:pPr eaLnBrk="1"/>
            <a:endParaRPr lang="en-US" altLang="en-US"/>
          </a:p>
        </p:txBody>
      </p:sp>
      <p:pic>
        <p:nvPicPr>
          <p:cNvPr id="20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1920875"/>
            <a:ext cx="8961438" cy="4838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ip confli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920" y="3322637"/>
            <a:ext cx="8826783"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25512" y="655637"/>
            <a:ext cx="8229600" cy="2496837"/>
          </a:xfrm>
          <a:prstGeom prst="rect">
            <a:avLst/>
          </a:prstGeom>
          <a:noFill/>
        </p:spPr>
        <p:txBody>
          <a:bodyPr wrap="square" rtlCol="0">
            <a:spAutoFit/>
          </a:bodyPr>
          <a:lstStyle/>
          <a:p>
            <a:pPr algn="ctr"/>
            <a:r>
              <a:rPr lang="en-US" sz="2800" dirty="0"/>
              <a:t>IP Conflict</a:t>
            </a:r>
          </a:p>
          <a:p>
            <a:endParaRPr lang="en-US" sz="2800" dirty="0"/>
          </a:p>
          <a:p>
            <a:r>
              <a:rPr lang="en-US" sz="2800" dirty="0"/>
              <a:t>2 devices have been assigned same addresses – DHCP</a:t>
            </a:r>
          </a:p>
          <a:p>
            <a:endParaRPr lang="en-US" sz="2800" dirty="0"/>
          </a:p>
          <a:p>
            <a:r>
              <a:rPr lang="en-US" sz="2800" dirty="0"/>
              <a:t>Static IP Addresses</a:t>
            </a:r>
          </a:p>
        </p:txBody>
      </p:sp>
    </p:spTree>
    <p:extLst>
      <p:ext uri="{BB962C8B-B14F-4D97-AF65-F5344CB8AC3E}">
        <p14:creationId xmlns:p14="http://schemas.microsoft.com/office/powerpoint/2010/main" val="2768703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512" y="655637"/>
            <a:ext cx="7696200" cy="349968"/>
          </a:xfrm>
          <a:prstGeom prst="rect">
            <a:avLst/>
          </a:prstGeom>
          <a:noFill/>
        </p:spPr>
        <p:txBody>
          <a:bodyPr wrap="square" rtlCol="0">
            <a:spAutoFit/>
          </a:bodyPr>
          <a:lstStyle/>
          <a:p>
            <a:r>
              <a:rPr lang="en-US" dirty="0"/>
              <a:t>Decimal to Binary</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l="27234" t="50000" r="28458" b="34363"/>
          <a:stretch>
            <a:fillRect/>
          </a:stretch>
        </p:blipFill>
        <p:spPr bwMode="auto">
          <a:xfrm>
            <a:off x="457200" y="1600200"/>
            <a:ext cx="9287696"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12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e-Algebra 3 - Decimal, Binary, Octal &amp; Hexadecimal - YouTube - Mozilla Firefox">
            <a:hlinkClick r:id="rId2"/>
          </p:cNvPr>
          <p:cNvPicPr>
            <a:picLocks noChangeAspect="1"/>
          </p:cNvPicPr>
          <p:nvPr/>
        </p:nvPicPr>
        <p:blipFill rotWithShape="1">
          <a:blip r:embed="rId3">
            <a:extLst>
              <a:ext uri="{28A0092B-C50C-407E-A947-70E740481C1C}">
                <a14:useLocalDpi xmlns:a14="http://schemas.microsoft.com/office/drawing/2010/main" val="0"/>
              </a:ext>
            </a:extLst>
          </a:blip>
          <a:srcRect l="15228" t="31828" r="43953" b="27634"/>
          <a:stretch/>
        </p:blipFill>
        <p:spPr>
          <a:xfrm>
            <a:off x="1001712" y="1417637"/>
            <a:ext cx="7520154" cy="4038600"/>
          </a:xfrm>
          <a:prstGeom prst="rect">
            <a:avLst/>
          </a:prstGeom>
        </p:spPr>
      </p:pic>
      <p:sp>
        <p:nvSpPr>
          <p:cNvPr id="3" name="TextBox 2"/>
          <p:cNvSpPr txBox="1"/>
          <p:nvPr/>
        </p:nvSpPr>
        <p:spPr>
          <a:xfrm>
            <a:off x="1306512" y="6218237"/>
            <a:ext cx="7467600" cy="607602"/>
          </a:xfrm>
          <a:prstGeom prst="rect">
            <a:avLst/>
          </a:prstGeom>
          <a:noFill/>
        </p:spPr>
        <p:txBody>
          <a:bodyPr wrap="square" rtlCol="0">
            <a:spAutoFit/>
          </a:bodyPr>
          <a:lstStyle/>
          <a:p>
            <a:r>
              <a:rPr lang="en-US" dirty="0"/>
              <a:t>Lesson 4 Videos - Decimal, Binary, Octal  Hexadecimal</a:t>
            </a:r>
          </a:p>
          <a:p>
            <a:r>
              <a:rPr lang="en-US" dirty="0"/>
              <a:t>Or https://youtu.be/5sS7w-CMHkU</a:t>
            </a:r>
          </a:p>
        </p:txBody>
      </p:sp>
    </p:spTree>
    <p:extLst>
      <p:ext uri="{BB962C8B-B14F-4D97-AF65-F5344CB8AC3E}">
        <p14:creationId xmlns:p14="http://schemas.microsoft.com/office/powerpoint/2010/main" val="298417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912" y="350837"/>
            <a:ext cx="8305800" cy="2897588"/>
          </a:xfrm>
          <a:prstGeom prst="rect">
            <a:avLst/>
          </a:prstGeom>
        </p:spPr>
        <p:txBody>
          <a:bodyPr wrap="square">
            <a:spAutoFit/>
          </a:bodyPr>
          <a:lstStyle/>
          <a:p>
            <a:r>
              <a:rPr lang="en-US" altLang="en-US" sz="2800" dirty="0"/>
              <a:t>Public IP addresses are ones that are exposed to the Internet</a:t>
            </a:r>
          </a:p>
          <a:p>
            <a:endParaRPr lang="en-US" altLang="en-US" sz="2800" dirty="0"/>
          </a:p>
          <a:p>
            <a:r>
              <a:rPr lang="en-US" altLang="en-US" sz="2800" dirty="0"/>
              <a:t>Private IP addresses are hidden from the Internet and any other networks. </a:t>
            </a:r>
          </a:p>
          <a:p>
            <a:endParaRPr lang="en-US" altLang="en-US" sz="2800" dirty="0"/>
          </a:p>
          <a:p>
            <a:r>
              <a:rPr lang="en-US" altLang="en-US" sz="2800" dirty="0"/>
              <a:t>Private Addresses:</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l="27756" t="39764" r="40588" b="47900"/>
          <a:stretch>
            <a:fillRect/>
          </a:stretch>
        </p:blipFill>
        <p:spPr bwMode="auto">
          <a:xfrm>
            <a:off x="468312" y="3627437"/>
            <a:ext cx="8983362" cy="304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07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a:t>NAT, Private Networks</a:t>
            </a:r>
          </a:p>
        </p:txBody>
      </p:sp>
      <p:pic>
        <p:nvPicPr>
          <p:cNvPr id="61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288" y="3013075"/>
            <a:ext cx="2962275" cy="1543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25" y="1736725"/>
            <a:ext cx="7589838" cy="53038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2" y="350837"/>
            <a:ext cx="6962775" cy="46386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01912" y="5608637"/>
            <a:ext cx="6962775" cy="1122743"/>
          </a:xfrm>
          <a:prstGeom prst="rect">
            <a:avLst/>
          </a:prstGeom>
          <a:noFill/>
        </p:spPr>
        <p:txBody>
          <a:bodyPr wrap="square" rtlCol="0">
            <a:spAutoFit/>
          </a:bodyPr>
          <a:lstStyle/>
          <a:p>
            <a:r>
              <a:rPr lang="en-US" sz="3600" dirty="0"/>
              <a:t>NAT – How Network Address Translation Works Video</a:t>
            </a:r>
          </a:p>
        </p:txBody>
      </p:sp>
    </p:spTree>
    <p:extLst>
      <p:ext uri="{BB962C8B-B14F-4D97-AF65-F5344CB8AC3E}">
        <p14:creationId xmlns:p14="http://schemas.microsoft.com/office/powerpoint/2010/main" val="71449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9312" y="427037"/>
            <a:ext cx="8686800" cy="5129738"/>
          </a:xfrm>
          <a:prstGeom prst="rect">
            <a:avLst/>
          </a:prstGeom>
        </p:spPr>
        <p:txBody>
          <a:bodyPr wrap="square">
            <a:spAutoFit/>
          </a:bodyPr>
          <a:lstStyle/>
          <a:p>
            <a:r>
              <a:rPr lang="en-US" altLang="en-US" sz="3200" b="1" dirty="0"/>
              <a:t>APIPA </a:t>
            </a:r>
          </a:p>
          <a:p>
            <a:endParaRPr lang="en-US" altLang="en-US" sz="3200" dirty="0"/>
          </a:p>
          <a:p>
            <a:r>
              <a:rPr lang="en-US" altLang="en-US" sz="3200" dirty="0"/>
              <a:t>Automatic Private IP Addressing. </a:t>
            </a:r>
          </a:p>
          <a:p>
            <a:endParaRPr lang="en-US" altLang="en-US" sz="3200" dirty="0"/>
          </a:p>
          <a:p>
            <a:r>
              <a:rPr lang="en-US" altLang="en-US" sz="3200" dirty="0"/>
              <a:t>It uses a single Class B network number: 169.254.0.0. </a:t>
            </a:r>
          </a:p>
          <a:p>
            <a:endParaRPr lang="en-US" altLang="en-US" sz="3200" dirty="0"/>
          </a:p>
          <a:p>
            <a:r>
              <a:rPr lang="en-US" altLang="en-US" sz="3200" dirty="0"/>
              <a:t>If a Windows client cannot get an IP address from a DHCP server and has not been configured statically, it will auto-assign a number on this network. </a:t>
            </a:r>
          </a:p>
        </p:txBody>
      </p:sp>
    </p:spTree>
    <p:extLst>
      <p:ext uri="{BB962C8B-B14F-4D97-AF65-F5344CB8AC3E}">
        <p14:creationId xmlns:p14="http://schemas.microsoft.com/office/powerpoint/2010/main" val="264271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7200" y="457200"/>
            <a:ext cx="8229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a:lstStyle>
          <a:p>
            <a:pPr>
              <a:defRPr/>
            </a:pPr>
            <a:r>
              <a:rPr lang="en-US" kern="0"/>
              <a:t>Subnetting</a:t>
            </a:r>
            <a:endParaRPr lang="en-US" kern="0" dirty="0"/>
          </a:p>
        </p:txBody>
      </p:sp>
      <p:sp>
        <p:nvSpPr>
          <p:cNvPr id="5" name="Content Placeholder 2"/>
          <p:cNvSpPr txBox="1">
            <a:spLocks/>
          </p:cNvSpPr>
          <p:nvPr/>
        </p:nvSpPr>
        <p:spPr bwMode="auto">
          <a:xfrm>
            <a:off x="457200" y="1447800"/>
            <a:ext cx="8229600" cy="324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a:lstStyle>
          <a:p>
            <a:r>
              <a:rPr lang="en-US" altLang="en-US" sz="2800" kern="0" dirty="0" err="1"/>
              <a:t>Subnetting</a:t>
            </a:r>
            <a:r>
              <a:rPr lang="en-US" altLang="en-US" sz="2800" kern="0" dirty="0"/>
              <a:t> is the subdivision of your logical IP network</a:t>
            </a:r>
          </a:p>
          <a:p>
            <a:r>
              <a:rPr lang="en-US" altLang="en-US" sz="2800" kern="0" dirty="0"/>
              <a:t>By default, all computers are on one subnet or network with no divisions involved.</a:t>
            </a:r>
          </a:p>
          <a:p>
            <a:r>
              <a:rPr lang="en-US" altLang="en-US" sz="2800" kern="0" dirty="0"/>
              <a:t>My modifying the default subnet mask, you can subnet your network into multiple smaller networks.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27846" t="39764" r="35600" b="48335"/>
          <a:stretch>
            <a:fillRect/>
          </a:stretch>
        </p:blipFill>
        <p:spPr bwMode="auto">
          <a:xfrm>
            <a:off x="457200" y="4749799"/>
            <a:ext cx="9094224" cy="245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02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l="28300" t="43681" r="27892" b="29614"/>
          <a:stretch>
            <a:fillRect/>
          </a:stretch>
        </p:blipFill>
        <p:spPr bwMode="auto">
          <a:xfrm>
            <a:off x="380999" y="1523999"/>
            <a:ext cx="10122821" cy="477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4272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28976" b="1364"/>
          <a:stretch/>
        </p:blipFill>
        <p:spPr>
          <a:xfrm>
            <a:off x="468312" y="198437"/>
            <a:ext cx="8909223" cy="7168013"/>
          </a:xfrm>
          <a:prstGeom prst="rect">
            <a:avLst/>
          </a:prstGeom>
        </p:spPr>
      </p:pic>
    </p:spTree>
    <p:extLst>
      <p:ext uri="{BB962C8B-B14F-4D97-AF65-F5344CB8AC3E}">
        <p14:creationId xmlns:p14="http://schemas.microsoft.com/office/powerpoint/2010/main" val="361753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a:t>TCP / IP</a:t>
            </a:r>
          </a:p>
        </p:txBody>
      </p:sp>
      <p:sp>
        <p:nvSpPr>
          <p:cNvPr id="3075" name="Rectangle 2"/>
          <p:cNvSpPr>
            <a:spLocks noGrp="1" noChangeArrowheads="1"/>
          </p:cNvSpPr>
          <p:nvPr>
            <p:ph type="body" idx="1"/>
          </p:nvPr>
        </p:nvSpPr>
        <p:spPr>
          <a:xfrm>
            <a:off x="503238" y="1768475"/>
            <a:ext cx="9070975" cy="4989513"/>
          </a:xfrm>
        </p:spPr>
        <p:txBody>
          <a:bodyPr tIns="63504"/>
          <a:lstStyle/>
          <a:p>
            <a:pPr marL="431800" indent="-323850" eaLnBrk="1">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7200"/>
              <a:t>Transmission Control Protocol (TCP) </a:t>
            </a:r>
          </a:p>
          <a:p>
            <a:pPr marL="431800" indent="-323850" algn="ctr" eaLnBrk="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7200"/>
              <a:t>and </a:t>
            </a:r>
          </a:p>
          <a:p>
            <a:pPr marL="431800" indent="-323850" eaLnBrk="1">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7200"/>
              <a:t>Internet Protocol (IP)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a:t>IPV 6</a:t>
            </a:r>
          </a:p>
        </p:txBody>
      </p:sp>
      <p:sp>
        <p:nvSpPr>
          <p:cNvPr id="7171" name="Rectangle 2"/>
          <p:cNvSpPr>
            <a:spLocks noGrp="1" noChangeArrowheads="1"/>
          </p:cNvSpPr>
          <p:nvPr>
            <p:ph type="body" idx="1"/>
          </p:nvPr>
        </p:nvSpPr>
        <p:spPr>
          <a:xfrm>
            <a:off x="503238" y="1279525"/>
            <a:ext cx="9070975" cy="5605463"/>
          </a:xfrm>
        </p:spPr>
        <p:txBody>
          <a:bodyPr/>
          <a:lstStyle/>
          <a:p>
            <a:pPr marL="431800" indent="-323850" eaLnBrk="1">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a:t> IPv6 uses a 128-bit address</a:t>
            </a:r>
          </a:p>
          <a:p>
            <a:pPr marL="431800" indent="-323850" eaLnBrk="1">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a:t>IPv6 addresses consist of eight groups of four hexadecimal digits separated by colons, for example:</a:t>
            </a:r>
          </a:p>
          <a:p>
            <a:pPr marL="431800" indent="-323850" algn="ctr" eaLnBrk="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a:t> 2001:0db8:85a3:0042:1000:8a2e:0370:7334</a:t>
            </a:r>
          </a:p>
          <a:p>
            <a:pPr marL="431800" indent="-323850" eaLnBrk="1">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a:t>340,282,366,920,938,463,463,374,607,431,768,211,456</a:t>
            </a:r>
            <a:r>
              <a:rPr lang="en-US" altLang="en-US"/>
              <a:t>, </a:t>
            </a:r>
          </a:p>
          <a:p>
            <a:pPr marL="431800" indent="-323850" algn="ctr" eaLnBrk="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a:t>or enough to give multiple IP addresses to every grain of sand on the planet. </a:t>
            </a:r>
          </a:p>
          <a:p>
            <a:pPr marL="431800" indent="-323850" eaLnBrk="1">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a:t>Interoperable with IPV4</a:t>
            </a:r>
          </a:p>
          <a:p>
            <a:pPr marL="431800" indent="-323850" eaLnBrk="1">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a:t>World Launch, 6 June 2012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0262" y="274637"/>
            <a:ext cx="7620000" cy="1409104"/>
          </a:xfrm>
          <a:prstGeom prst="rect">
            <a:avLst/>
          </a:prstGeom>
          <a:noFill/>
        </p:spPr>
        <p:txBody>
          <a:bodyPr wrap="square" rtlCol="0">
            <a:spAutoFit/>
          </a:bodyPr>
          <a:lstStyle/>
          <a:p>
            <a:pPr algn="ctr"/>
            <a:r>
              <a:rPr lang="en-US" sz="2800" dirty="0"/>
              <a:t>IPv6 - 8 groups of 4 hexadecimal digits</a:t>
            </a:r>
          </a:p>
          <a:p>
            <a:pPr algn="ctr"/>
            <a:r>
              <a:rPr lang="en-US" sz="2800" dirty="0"/>
              <a:t>Allows for 340 undecillion addresses</a:t>
            </a:r>
          </a:p>
          <a:p>
            <a:endParaRPr lang="en-US" dirty="0"/>
          </a:p>
          <a:p>
            <a:endParaRPr lang="en-US" dirty="0"/>
          </a:p>
        </p:txBody>
      </p:sp>
      <p:pic>
        <p:nvPicPr>
          <p:cNvPr id="6146" name="Picture 2" descr="Image result for ipv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561" y="1417637"/>
            <a:ext cx="9234551"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352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0712" y="449375"/>
            <a:ext cx="9296400" cy="4342599"/>
          </a:xfrm>
          <a:prstGeom prst="rect">
            <a:avLst/>
          </a:prstGeom>
        </p:spPr>
        <p:txBody>
          <a:bodyPr wrap="square">
            <a:spAutoFit/>
          </a:bodyPr>
          <a:lstStyle/>
          <a:p>
            <a:pPr algn="ctr"/>
            <a:r>
              <a:rPr lang="en-US" altLang="en-US" sz="2700" b="1" dirty="0">
                <a:solidFill>
                  <a:srgbClr val="7030A0"/>
                </a:solidFill>
              </a:rPr>
              <a:t>IPv6 addresses are broken down into three parts:</a:t>
            </a:r>
          </a:p>
          <a:p>
            <a:endParaRPr lang="en-US" altLang="en-US" sz="2700" dirty="0"/>
          </a:p>
          <a:p>
            <a:r>
              <a:rPr lang="en-US" altLang="en-US" sz="2700" b="1" dirty="0"/>
              <a:t>Global routing prefix</a:t>
            </a:r>
            <a:r>
              <a:rPr lang="en-US" altLang="en-US" sz="2700" dirty="0"/>
              <a:t>: This is the first three groups of numbers, and it defines the “network” of the address.</a:t>
            </a:r>
          </a:p>
          <a:p>
            <a:endParaRPr lang="en-US" altLang="en-US" sz="2700" dirty="0"/>
          </a:p>
          <a:p>
            <a:r>
              <a:rPr lang="en-US" altLang="en-US" sz="2700" b="1" dirty="0"/>
              <a:t>IPv6 subnet</a:t>
            </a:r>
            <a:r>
              <a:rPr lang="en-US" altLang="en-US" sz="2700" dirty="0"/>
              <a:t>: This defines the individual subnet of the network that the address is located on.</a:t>
            </a:r>
          </a:p>
          <a:p>
            <a:endParaRPr lang="en-US" altLang="en-US" sz="2700" dirty="0"/>
          </a:p>
          <a:p>
            <a:r>
              <a:rPr lang="en-US" altLang="en-US" sz="2700" b="1" dirty="0"/>
              <a:t>Interface ID</a:t>
            </a:r>
            <a:r>
              <a:rPr lang="en-US" altLang="en-US" sz="2700" dirty="0"/>
              <a:t>: This is the individual host IP portion. It can be assigned to one interface or more than one interface, depending on the type of IPv6 address.</a:t>
            </a:r>
          </a:p>
        </p:txBody>
      </p:sp>
      <p:sp>
        <p:nvSpPr>
          <p:cNvPr id="4" name="Rectangle 3"/>
          <p:cNvSpPr/>
          <p:nvPr/>
        </p:nvSpPr>
        <p:spPr>
          <a:xfrm>
            <a:off x="1144349" y="5128808"/>
            <a:ext cx="7848599" cy="750718"/>
          </a:xfrm>
          <a:prstGeom prst="rect">
            <a:avLst/>
          </a:prstGeom>
        </p:spPr>
        <p:txBody>
          <a:bodyPr wrap="square">
            <a:spAutoFit/>
          </a:bodyPr>
          <a:lstStyle/>
          <a:p>
            <a:pPr marL="0" indent="0">
              <a:buFontTx/>
              <a:buNone/>
              <a:defRPr/>
            </a:pPr>
            <a:r>
              <a:rPr lang="en-US" sz="2800" b="1" dirty="0"/>
              <a:t>2001:4860:0000:2001:0000:0000:0000:0068</a:t>
            </a:r>
          </a:p>
          <a:p>
            <a:pPr>
              <a:defRPr/>
            </a:pP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l="27483" t="57761" r="45033" b="37161"/>
          <a:stretch>
            <a:fillRect/>
          </a:stretch>
        </p:blipFill>
        <p:spPr bwMode="auto">
          <a:xfrm>
            <a:off x="229062" y="5913437"/>
            <a:ext cx="9679175" cy="111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858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457199"/>
            <a:ext cx="8314728" cy="1478391"/>
          </a:xfrm>
          <a:prstGeom prst="rect">
            <a:avLst/>
          </a:prstGeom>
        </p:spPr>
        <p:txBody>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a:lstStyle>
          <a:p>
            <a:pPr>
              <a:defRPr/>
            </a:pPr>
            <a:r>
              <a:rPr lang="en-US" kern="0"/>
              <a:t>Testing IPv6 Loopback</a:t>
            </a:r>
            <a:endParaRPr lang="en-US" kern="0" dirty="0"/>
          </a:p>
        </p:txBody>
      </p:sp>
      <p:pic>
        <p:nvPicPr>
          <p:cNvPr id="5" name="Picture 3" descr="04fig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1524000"/>
            <a:ext cx="9422114"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7288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457200"/>
            <a:ext cx="9307512" cy="1075170"/>
          </a:xfrm>
          <a:prstGeom prst="rect">
            <a:avLst/>
          </a:prstGeom>
        </p:spPr>
        <p:txBody>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a:lstStyle>
          <a:p>
            <a:pPr>
              <a:defRPr/>
            </a:pPr>
            <a:r>
              <a:rPr lang="en-US" kern="0"/>
              <a:t>Dual IP Stack</a:t>
            </a:r>
            <a:endParaRPr lang="en-US" kern="0" dirty="0"/>
          </a:p>
        </p:txBody>
      </p:sp>
      <p:sp>
        <p:nvSpPr>
          <p:cNvPr id="5" name="Content Placeholder 2"/>
          <p:cNvSpPr txBox="1">
            <a:spLocks/>
          </p:cNvSpPr>
          <p:nvPr/>
        </p:nvSpPr>
        <p:spPr>
          <a:xfrm>
            <a:off x="457200" y="1447799"/>
            <a:ext cx="9307512" cy="5913437"/>
          </a:xfrm>
          <a:prstGeom prst="rect">
            <a:avLst/>
          </a:prstGeom>
        </p:spPr>
        <p:txBody>
          <a:bodyPr/>
          <a:lst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a:lstStyle>
          <a:p>
            <a:r>
              <a:rPr lang="en-US" altLang="en-US" kern="0" dirty="0"/>
              <a:t>A </a:t>
            </a:r>
            <a:r>
              <a:rPr lang="en-US" altLang="en-US" b="1" i="1" kern="0" dirty="0"/>
              <a:t>dual IP stack</a:t>
            </a:r>
            <a:r>
              <a:rPr lang="en-US" altLang="en-US" kern="0" dirty="0"/>
              <a:t> exists when there are two Internet Protocol software implementations in an operating system, one for IPv4 and another for IPv6. </a:t>
            </a:r>
          </a:p>
          <a:p>
            <a:endParaRPr lang="en-US" altLang="en-US" kern="0" dirty="0"/>
          </a:p>
          <a:p>
            <a:r>
              <a:rPr lang="en-US" altLang="en-US" kern="0" dirty="0"/>
              <a:t>Dual stack IP hosts can run IPv4 and IPv6 independently, or they can use a hybrid implementation, which is the most commonly used method for modern operating systems. </a:t>
            </a:r>
          </a:p>
        </p:txBody>
      </p:sp>
    </p:spTree>
    <p:extLst>
      <p:ext uri="{BB962C8B-B14F-4D97-AF65-F5344CB8AC3E}">
        <p14:creationId xmlns:p14="http://schemas.microsoft.com/office/powerpoint/2010/main" val="2113574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1417637"/>
            <a:ext cx="9448800" cy="4987199"/>
          </a:xfrm>
          <a:prstGeom prst="rect">
            <a:avLst/>
          </a:prstGeom>
        </p:spPr>
        <p:txBody>
          <a:bodyPr wrap="square">
            <a:spAutoFit/>
          </a:bodyPr>
          <a:lstStyle/>
          <a:p>
            <a:r>
              <a:rPr lang="en-US" altLang="en-US" sz="2800" i="1" dirty="0"/>
              <a:t>IPv4-mapped addresses</a:t>
            </a:r>
            <a:r>
              <a:rPr lang="en-US" altLang="en-US" sz="2800" dirty="0"/>
              <a:t> have the first 80 bits set to 0 (note the double colon), the next 16 set to 1 (shown as </a:t>
            </a:r>
            <a:r>
              <a:rPr lang="en-US" altLang="en-US" sz="2800" dirty="0" err="1"/>
              <a:t>ffff</a:t>
            </a:r>
            <a:r>
              <a:rPr lang="en-US" altLang="en-US" sz="2800" dirty="0"/>
              <a:t>), and the last 32 bits populated by the IPv4 address.</a:t>
            </a:r>
          </a:p>
          <a:p>
            <a:r>
              <a:rPr lang="en-US" altLang="en-US" sz="2800" dirty="0"/>
              <a:t> </a:t>
            </a:r>
          </a:p>
          <a:p>
            <a:pPr marL="342900" lvl="1" indent="-342900">
              <a:buFontTx/>
              <a:buChar char="•"/>
            </a:pPr>
            <a:r>
              <a:rPr lang="en-US" altLang="en-US" sz="2800" dirty="0"/>
              <a:t>These addresses look like IPv6 addresses, other than the last 32 bits, which are written in the customary dot-decimal notation. </a:t>
            </a:r>
          </a:p>
          <a:p>
            <a:pPr marL="342900" lvl="1" indent="-342900">
              <a:buFontTx/>
              <a:buChar char="•"/>
            </a:pPr>
            <a:endParaRPr lang="en-US" altLang="en-US" sz="2800" dirty="0"/>
          </a:p>
          <a:p>
            <a:pPr marL="342900" lvl="1" indent="-342900">
              <a:buFontTx/>
              <a:buChar char="•"/>
            </a:pPr>
            <a:r>
              <a:rPr lang="en-US" altLang="en-US" sz="2800" dirty="0"/>
              <a:t>Pv4-mapped IPv6 address for the IPv4 address</a:t>
            </a:r>
          </a:p>
          <a:p>
            <a:pPr marL="342900" lvl="1" indent="-342900">
              <a:buFontTx/>
              <a:buChar char="•"/>
            </a:pPr>
            <a:endParaRPr lang="en-US" altLang="en-US" sz="2800" dirty="0"/>
          </a:p>
          <a:p>
            <a:pPr marL="0" lvl="1" indent="0" algn="ctr"/>
            <a:r>
              <a:rPr lang="en-US" altLang="en-US" sz="4400" dirty="0"/>
              <a:t> 10.254.254.1 = ::ffff:10.254.254.1 </a:t>
            </a:r>
          </a:p>
          <a:p>
            <a:endParaRPr lang="en-US" altLang="en-US" dirty="0"/>
          </a:p>
        </p:txBody>
      </p:sp>
      <p:sp>
        <p:nvSpPr>
          <p:cNvPr id="3" name="Rectangle 2"/>
          <p:cNvSpPr/>
          <p:nvPr/>
        </p:nvSpPr>
        <p:spPr>
          <a:xfrm>
            <a:off x="1458912" y="503237"/>
            <a:ext cx="6100763" cy="550279"/>
          </a:xfrm>
          <a:prstGeom prst="rect">
            <a:avLst/>
          </a:prstGeom>
        </p:spPr>
        <p:txBody>
          <a:bodyPr wrap="square">
            <a:spAutoFit/>
          </a:bodyPr>
          <a:lstStyle/>
          <a:p>
            <a:r>
              <a:rPr lang="en-US" sz="3200" dirty="0"/>
              <a:t>IPv4-Mapped Addresses</a:t>
            </a:r>
          </a:p>
        </p:txBody>
      </p:sp>
    </p:spTree>
    <p:extLst>
      <p:ext uri="{BB962C8B-B14F-4D97-AF65-F5344CB8AC3E}">
        <p14:creationId xmlns:p14="http://schemas.microsoft.com/office/powerpoint/2010/main" val="3781844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9312" y="2179637"/>
            <a:ext cx="8991600" cy="5101205"/>
          </a:xfrm>
          <a:prstGeom prst="rect">
            <a:avLst/>
          </a:prstGeom>
        </p:spPr>
        <p:txBody>
          <a:bodyPr wrap="square">
            <a:spAutoFit/>
          </a:bodyPr>
          <a:lstStyle/>
          <a:p>
            <a:pPr>
              <a:defRPr/>
            </a:pPr>
            <a:r>
              <a:rPr lang="en-US" sz="3200" dirty="0"/>
              <a:t>IPv6 packets can be encapsulated inside IPv4 datagrams. </a:t>
            </a:r>
          </a:p>
          <a:p>
            <a:pPr>
              <a:defRPr/>
            </a:pPr>
            <a:endParaRPr lang="en-US" sz="3200" dirty="0"/>
          </a:p>
          <a:p>
            <a:pPr>
              <a:defRPr/>
            </a:pPr>
            <a:r>
              <a:rPr lang="en-US" sz="3200" dirty="0"/>
              <a:t>In Microsoft operating systems, this is generally done with the </a:t>
            </a:r>
            <a:r>
              <a:rPr lang="en-US" sz="3200" dirty="0" err="1"/>
              <a:t>Teredo</a:t>
            </a:r>
            <a:r>
              <a:rPr lang="en-US" sz="3200" dirty="0"/>
              <a:t> adapter, which is a virtual adapter or “pseudo-interface,” not a physical network adapter. An example of one of these addresses would be:</a:t>
            </a:r>
          </a:p>
          <a:p>
            <a:pPr>
              <a:defRPr/>
            </a:pPr>
            <a:endParaRPr lang="en-US" sz="3200" dirty="0"/>
          </a:p>
          <a:p>
            <a:pPr marL="0" indent="0">
              <a:buFontTx/>
              <a:buNone/>
              <a:defRPr/>
            </a:pPr>
            <a:r>
              <a:rPr lang="en-US" sz="3200" b="1" dirty="0"/>
              <a:t>	</a:t>
            </a:r>
            <a:r>
              <a:rPr lang="en-US" sz="4400" b="1" dirty="0"/>
              <a:t>Fe80::5efe:10.0.0.2%2</a:t>
            </a:r>
            <a:endParaRPr lang="en-US" sz="4400" dirty="0"/>
          </a:p>
          <a:p>
            <a:pPr>
              <a:defRPr/>
            </a:pPr>
            <a:endParaRPr lang="en-US" dirty="0"/>
          </a:p>
        </p:txBody>
      </p:sp>
      <p:sp>
        <p:nvSpPr>
          <p:cNvPr id="3" name="Rectangle 2"/>
          <p:cNvSpPr/>
          <p:nvPr/>
        </p:nvSpPr>
        <p:spPr>
          <a:xfrm>
            <a:off x="1382712" y="808037"/>
            <a:ext cx="6629400" cy="607539"/>
          </a:xfrm>
          <a:prstGeom prst="rect">
            <a:avLst/>
          </a:prstGeom>
        </p:spPr>
        <p:txBody>
          <a:bodyPr wrap="square">
            <a:spAutoFit/>
          </a:bodyPr>
          <a:lstStyle/>
          <a:p>
            <a:r>
              <a:rPr lang="en-US" sz="3600" dirty="0"/>
              <a:t>IPv4 to IPv6 Tunneling</a:t>
            </a:r>
          </a:p>
        </p:txBody>
      </p:sp>
    </p:spTree>
    <p:extLst>
      <p:ext uri="{BB962C8B-B14F-4D97-AF65-F5344CB8AC3E}">
        <p14:creationId xmlns:p14="http://schemas.microsoft.com/office/powerpoint/2010/main" val="4201121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0712" y="655637"/>
            <a:ext cx="8077200" cy="1637949"/>
          </a:xfrm>
          <a:prstGeom prst="rect">
            <a:avLst/>
          </a:prstGeom>
          <a:noFill/>
        </p:spPr>
        <p:txBody>
          <a:bodyPr wrap="square" rtlCol="0">
            <a:spAutoFit/>
          </a:bodyPr>
          <a:lstStyle/>
          <a:p>
            <a:r>
              <a:rPr lang="en-US" sz="3600" dirty="0">
                <a:solidFill>
                  <a:srgbClr val="7030A0"/>
                </a:solidFill>
              </a:rPr>
              <a:t>LAB Demo</a:t>
            </a:r>
          </a:p>
          <a:p>
            <a:endParaRPr lang="en-US" sz="3600" dirty="0">
              <a:solidFill>
                <a:srgbClr val="7030A0"/>
              </a:solidFill>
            </a:endParaRPr>
          </a:p>
          <a:p>
            <a:endParaRPr lang="en-US" sz="3600" dirty="0">
              <a:solidFill>
                <a:srgbClr val="7030A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18670669"/>
              </p:ext>
            </p:extLst>
          </p:nvPr>
        </p:nvGraphicFramePr>
        <p:xfrm>
          <a:off x="7021512" y="350841"/>
          <a:ext cx="2209800" cy="6324603"/>
        </p:xfrm>
        <a:graphic>
          <a:graphicData uri="http://schemas.openxmlformats.org/drawingml/2006/table">
            <a:tbl>
              <a:tblPr firstRow="1" firstCol="1" bandRow="1">
                <a:tableStyleId>{5C22544A-7EE6-4342-B048-85BDC9FD1C3A}</a:tableStyleId>
              </a:tblPr>
              <a:tblGrid>
                <a:gridCol w="878254">
                  <a:extLst>
                    <a:ext uri="{9D8B030D-6E8A-4147-A177-3AD203B41FA5}">
                      <a16:colId xmlns:a16="http://schemas.microsoft.com/office/drawing/2014/main" val="113917761"/>
                    </a:ext>
                  </a:extLst>
                </a:gridCol>
                <a:gridCol w="1331546">
                  <a:extLst>
                    <a:ext uri="{9D8B030D-6E8A-4147-A177-3AD203B41FA5}">
                      <a16:colId xmlns:a16="http://schemas.microsoft.com/office/drawing/2014/main" val="2041168051"/>
                    </a:ext>
                  </a:extLst>
                </a:gridCol>
              </a:tblGrid>
              <a:tr h="486507">
                <a:tc>
                  <a:txBody>
                    <a:bodyPr/>
                    <a:lstStyle/>
                    <a:p>
                      <a:pPr marL="0" marR="0">
                        <a:spcBef>
                          <a:spcPts val="0"/>
                        </a:spcBef>
                        <a:spcAft>
                          <a:spcPts val="0"/>
                        </a:spcAft>
                      </a:pPr>
                      <a:r>
                        <a:rPr lang="en-US" sz="800" kern="0">
                          <a:effectLst/>
                        </a:rPr>
                        <a:t>Decimal</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800" kern="0">
                          <a:effectLst/>
                        </a:rPr>
                        <a:t>Hexadecimal</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491292190"/>
                  </a:ext>
                </a:extLst>
              </a:tr>
              <a:tr h="364881">
                <a:tc>
                  <a:txBody>
                    <a:bodyPr/>
                    <a:lstStyle/>
                    <a:p>
                      <a:pPr marL="0" marR="0" algn="ctr">
                        <a:spcBef>
                          <a:spcPts val="0"/>
                        </a:spcBef>
                        <a:spcAft>
                          <a:spcPts val="0"/>
                        </a:spcAft>
                      </a:pPr>
                      <a:r>
                        <a:rPr lang="en-US" sz="1100" kern="0">
                          <a:effectLst/>
                        </a:rPr>
                        <a:t>0</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0</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4259130703"/>
                  </a:ext>
                </a:extLst>
              </a:tr>
              <a:tr h="364881">
                <a:tc>
                  <a:txBody>
                    <a:bodyPr/>
                    <a:lstStyle/>
                    <a:p>
                      <a:pPr marL="0" marR="0" algn="ctr">
                        <a:spcBef>
                          <a:spcPts val="0"/>
                        </a:spcBef>
                        <a:spcAft>
                          <a:spcPts val="0"/>
                        </a:spcAft>
                      </a:pPr>
                      <a:r>
                        <a:rPr lang="en-US" sz="1100" kern="0">
                          <a:effectLst/>
                        </a:rPr>
                        <a:t>1</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1</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2126075362"/>
                  </a:ext>
                </a:extLst>
              </a:tr>
              <a:tr h="364881">
                <a:tc>
                  <a:txBody>
                    <a:bodyPr/>
                    <a:lstStyle/>
                    <a:p>
                      <a:pPr marL="0" marR="0" algn="ctr">
                        <a:spcBef>
                          <a:spcPts val="0"/>
                        </a:spcBef>
                        <a:spcAft>
                          <a:spcPts val="0"/>
                        </a:spcAft>
                      </a:pPr>
                      <a:r>
                        <a:rPr lang="en-US" sz="1100" kern="0">
                          <a:effectLst/>
                        </a:rPr>
                        <a:t>2</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2</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1085432080"/>
                  </a:ext>
                </a:extLst>
              </a:tr>
              <a:tr h="364881">
                <a:tc>
                  <a:txBody>
                    <a:bodyPr/>
                    <a:lstStyle/>
                    <a:p>
                      <a:pPr marL="0" marR="0" algn="ctr">
                        <a:spcBef>
                          <a:spcPts val="0"/>
                        </a:spcBef>
                        <a:spcAft>
                          <a:spcPts val="0"/>
                        </a:spcAft>
                      </a:pPr>
                      <a:r>
                        <a:rPr lang="en-US" sz="1100" kern="0">
                          <a:effectLst/>
                        </a:rPr>
                        <a:t>3</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3</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2698518851"/>
                  </a:ext>
                </a:extLst>
              </a:tr>
              <a:tr h="364881">
                <a:tc>
                  <a:txBody>
                    <a:bodyPr/>
                    <a:lstStyle/>
                    <a:p>
                      <a:pPr marL="0" marR="0" algn="ctr">
                        <a:spcBef>
                          <a:spcPts val="0"/>
                        </a:spcBef>
                        <a:spcAft>
                          <a:spcPts val="0"/>
                        </a:spcAft>
                      </a:pPr>
                      <a:r>
                        <a:rPr lang="en-US" sz="1100" kern="0">
                          <a:effectLst/>
                        </a:rPr>
                        <a:t>4</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4</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2988364971"/>
                  </a:ext>
                </a:extLst>
              </a:tr>
              <a:tr h="364881">
                <a:tc>
                  <a:txBody>
                    <a:bodyPr/>
                    <a:lstStyle/>
                    <a:p>
                      <a:pPr marL="0" marR="0" algn="ctr">
                        <a:spcBef>
                          <a:spcPts val="0"/>
                        </a:spcBef>
                        <a:spcAft>
                          <a:spcPts val="0"/>
                        </a:spcAft>
                      </a:pPr>
                      <a:r>
                        <a:rPr lang="en-US" sz="1100" kern="0">
                          <a:effectLst/>
                        </a:rPr>
                        <a:t>5</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5</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4116534620"/>
                  </a:ext>
                </a:extLst>
              </a:tr>
              <a:tr h="364881">
                <a:tc>
                  <a:txBody>
                    <a:bodyPr/>
                    <a:lstStyle/>
                    <a:p>
                      <a:pPr marL="0" marR="0" algn="ctr">
                        <a:spcBef>
                          <a:spcPts val="0"/>
                        </a:spcBef>
                        <a:spcAft>
                          <a:spcPts val="0"/>
                        </a:spcAft>
                      </a:pPr>
                      <a:r>
                        <a:rPr lang="en-US" sz="1100" kern="0">
                          <a:effectLst/>
                        </a:rPr>
                        <a:t>6</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6</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709350737"/>
                  </a:ext>
                </a:extLst>
              </a:tr>
              <a:tr h="364881">
                <a:tc>
                  <a:txBody>
                    <a:bodyPr/>
                    <a:lstStyle/>
                    <a:p>
                      <a:pPr marL="0" marR="0" algn="ctr">
                        <a:spcBef>
                          <a:spcPts val="0"/>
                        </a:spcBef>
                        <a:spcAft>
                          <a:spcPts val="0"/>
                        </a:spcAft>
                      </a:pPr>
                      <a:r>
                        <a:rPr lang="en-US" sz="1100" kern="0">
                          <a:effectLst/>
                        </a:rPr>
                        <a:t>7</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7</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4259492218"/>
                  </a:ext>
                </a:extLst>
              </a:tr>
              <a:tr h="364881">
                <a:tc>
                  <a:txBody>
                    <a:bodyPr/>
                    <a:lstStyle/>
                    <a:p>
                      <a:pPr marL="0" marR="0" algn="ctr">
                        <a:spcBef>
                          <a:spcPts val="0"/>
                        </a:spcBef>
                        <a:spcAft>
                          <a:spcPts val="0"/>
                        </a:spcAft>
                      </a:pPr>
                      <a:r>
                        <a:rPr lang="en-US" sz="1100" kern="0">
                          <a:effectLst/>
                        </a:rPr>
                        <a:t>8</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8</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3679823540"/>
                  </a:ext>
                </a:extLst>
              </a:tr>
              <a:tr h="364881">
                <a:tc>
                  <a:txBody>
                    <a:bodyPr/>
                    <a:lstStyle/>
                    <a:p>
                      <a:pPr marL="0" marR="0" algn="ctr">
                        <a:spcBef>
                          <a:spcPts val="0"/>
                        </a:spcBef>
                        <a:spcAft>
                          <a:spcPts val="0"/>
                        </a:spcAft>
                      </a:pPr>
                      <a:r>
                        <a:rPr lang="en-US" sz="1100" kern="0">
                          <a:effectLst/>
                        </a:rPr>
                        <a:t>9</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9</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1792065859"/>
                  </a:ext>
                </a:extLst>
              </a:tr>
              <a:tr h="364881">
                <a:tc>
                  <a:txBody>
                    <a:bodyPr/>
                    <a:lstStyle/>
                    <a:p>
                      <a:pPr marL="0" marR="0" algn="ctr">
                        <a:spcBef>
                          <a:spcPts val="0"/>
                        </a:spcBef>
                        <a:spcAft>
                          <a:spcPts val="0"/>
                        </a:spcAft>
                      </a:pPr>
                      <a:r>
                        <a:rPr lang="en-US" sz="1100" kern="0">
                          <a:effectLst/>
                        </a:rPr>
                        <a:t>10</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A</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1757241621"/>
                  </a:ext>
                </a:extLst>
              </a:tr>
              <a:tr h="364881">
                <a:tc>
                  <a:txBody>
                    <a:bodyPr/>
                    <a:lstStyle/>
                    <a:p>
                      <a:pPr marL="0" marR="0" algn="ctr">
                        <a:spcBef>
                          <a:spcPts val="0"/>
                        </a:spcBef>
                        <a:spcAft>
                          <a:spcPts val="0"/>
                        </a:spcAft>
                      </a:pPr>
                      <a:r>
                        <a:rPr lang="en-US" sz="1100" kern="0">
                          <a:effectLst/>
                        </a:rPr>
                        <a:t>11</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B</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223366111"/>
                  </a:ext>
                </a:extLst>
              </a:tr>
              <a:tr h="364881">
                <a:tc>
                  <a:txBody>
                    <a:bodyPr/>
                    <a:lstStyle/>
                    <a:p>
                      <a:pPr marL="0" marR="0" algn="ctr">
                        <a:spcBef>
                          <a:spcPts val="0"/>
                        </a:spcBef>
                        <a:spcAft>
                          <a:spcPts val="0"/>
                        </a:spcAft>
                      </a:pPr>
                      <a:r>
                        <a:rPr lang="en-US" sz="1100" kern="0">
                          <a:effectLst/>
                        </a:rPr>
                        <a:t>12</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C</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268965161"/>
                  </a:ext>
                </a:extLst>
              </a:tr>
              <a:tr h="364881">
                <a:tc>
                  <a:txBody>
                    <a:bodyPr/>
                    <a:lstStyle/>
                    <a:p>
                      <a:pPr marL="0" marR="0" algn="ctr">
                        <a:spcBef>
                          <a:spcPts val="0"/>
                        </a:spcBef>
                        <a:spcAft>
                          <a:spcPts val="0"/>
                        </a:spcAft>
                      </a:pPr>
                      <a:r>
                        <a:rPr lang="en-US" sz="1100" kern="0">
                          <a:effectLst/>
                        </a:rPr>
                        <a:t>13</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D</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3522464094"/>
                  </a:ext>
                </a:extLst>
              </a:tr>
              <a:tr h="364881">
                <a:tc>
                  <a:txBody>
                    <a:bodyPr/>
                    <a:lstStyle/>
                    <a:p>
                      <a:pPr marL="0" marR="0" algn="ctr">
                        <a:spcBef>
                          <a:spcPts val="0"/>
                        </a:spcBef>
                        <a:spcAft>
                          <a:spcPts val="0"/>
                        </a:spcAft>
                      </a:pPr>
                      <a:r>
                        <a:rPr lang="en-US" sz="1100" kern="0">
                          <a:effectLst/>
                        </a:rPr>
                        <a:t>14</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a:effectLst/>
                        </a:rPr>
                        <a:t>E</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81107705"/>
                  </a:ext>
                </a:extLst>
              </a:tr>
              <a:tr h="364881">
                <a:tc>
                  <a:txBody>
                    <a:bodyPr/>
                    <a:lstStyle/>
                    <a:p>
                      <a:pPr marL="0" marR="0" algn="ctr">
                        <a:spcBef>
                          <a:spcPts val="0"/>
                        </a:spcBef>
                        <a:spcAft>
                          <a:spcPts val="0"/>
                        </a:spcAft>
                      </a:pPr>
                      <a:r>
                        <a:rPr lang="en-US" sz="1100" kern="0">
                          <a:effectLst/>
                        </a:rPr>
                        <a:t>15</a:t>
                      </a:r>
                      <a:endParaRPr lang="en-US" sz="1200" kern="50">
                        <a:effectLst/>
                        <a:latin typeface="Times New Roman" panose="02020603050405020304" pitchFamily="18" charset="0"/>
                        <a:ea typeface="SimSun" panose="02010600030101010101" pitchFamily="2" charset="-122"/>
                        <a:cs typeface="Mangal"/>
                      </a:endParaRPr>
                    </a:p>
                  </a:txBody>
                  <a:tcPr marL="68580" marR="68580" marT="0" marB="0" anchor="b"/>
                </a:tc>
                <a:tc>
                  <a:txBody>
                    <a:bodyPr/>
                    <a:lstStyle/>
                    <a:p>
                      <a:pPr marL="0" marR="0" algn="ctr">
                        <a:spcBef>
                          <a:spcPts val="0"/>
                        </a:spcBef>
                        <a:spcAft>
                          <a:spcPts val="0"/>
                        </a:spcAft>
                      </a:pPr>
                      <a:r>
                        <a:rPr lang="en-US" sz="1100" kern="0" dirty="0">
                          <a:effectLst/>
                        </a:rPr>
                        <a:t>F</a:t>
                      </a:r>
                      <a:endParaRPr lang="en-US" sz="1200" kern="50" dirty="0">
                        <a:effectLst/>
                        <a:latin typeface="Times New Roman" panose="02020603050405020304" pitchFamily="18" charset="0"/>
                        <a:ea typeface="SimSun" panose="02010600030101010101" pitchFamily="2" charset="-122"/>
                        <a:cs typeface="Mangal"/>
                      </a:endParaRPr>
                    </a:p>
                  </a:txBody>
                  <a:tcPr marL="68580" marR="68580" marT="0" marB="0" anchor="b"/>
                </a:tc>
                <a:extLst>
                  <a:ext uri="{0D108BD9-81ED-4DB2-BD59-A6C34878D82A}">
                    <a16:rowId xmlns:a16="http://schemas.microsoft.com/office/drawing/2014/main" val="4225913480"/>
                  </a:ext>
                </a:extLst>
              </a:tr>
            </a:tbl>
          </a:graphicData>
        </a:graphic>
      </p:graphicFrame>
      <p:sp>
        <p:nvSpPr>
          <p:cNvPr id="6" name="Rectangle 1"/>
          <p:cNvSpPr>
            <a:spLocks noChangeArrowheads="1"/>
          </p:cNvSpPr>
          <p:nvPr/>
        </p:nvSpPr>
        <p:spPr bwMode="auto">
          <a:xfrm>
            <a:off x="4541838" y="2678113"/>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163512" y="2056565"/>
            <a:ext cx="6502101" cy="435825"/>
          </a:xfrm>
          <a:prstGeom prst="rect">
            <a:avLst/>
          </a:prstGeom>
        </p:spPr>
        <p:txBody>
          <a:bodyPr wrap="none">
            <a:spAutoFit/>
          </a:bodyPr>
          <a:lstStyle/>
          <a:p>
            <a:pPr marL="0" marR="0">
              <a:spcBef>
                <a:spcPts val="0"/>
              </a:spcBef>
              <a:spcAft>
                <a:spcPts val="0"/>
              </a:spcAft>
            </a:pPr>
            <a:r>
              <a:rPr lang="en-US" sz="2400" b="1" kern="50" dirty="0">
                <a:ea typeface="SimSun" panose="02010600030101010101" pitchFamily="2" charset="-122"/>
                <a:cs typeface="Mangal"/>
              </a:rPr>
              <a:t>8421  8421  8421 </a:t>
            </a:r>
            <a:r>
              <a:rPr lang="en-US" sz="2400" kern="50" dirty="0">
                <a:ea typeface="SimSun" panose="02010600030101010101" pitchFamily="2" charset="-122"/>
                <a:cs typeface="Mangal"/>
              </a:rPr>
              <a:t> [Hexadecimal is 4 bits long]</a:t>
            </a:r>
            <a:endParaRPr lang="en-US" sz="2400" kern="50" dirty="0">
              <a:effectLst/>
              <a:latin typeface="Times New Roman" panose="02020603050405020304" pitchFamily="18" charset="0"/>
              <a:ea typeface="SimSun" panose="02010600030101010101" pitchFamily="2" charset="-122"/>
              <a:cs typeface="Mangal"/>
            </a:endParaRPr>
          </a:p>
        </p:txBody>
      </p:sp>
      <p:sp>
        <p:nvSpPr>
          <p:cNvPr id="8" name="Rectangle 7"/>
          <p:cNvSpPr/>
          <p:nvPr/>
        </p:nvSpPr>
        <p:spPr>
          <a:xfrm>
            <a:off x="325296" y="4233970"/>
            <a:ext cx="6684843" cy="435825"/>
          </a:xfrm>
          <a:prstGeom prst="rect">
            <a:avLst/>
          </a:prstGeom>
        </p:spPr>
        <p:txBody>
          <a:bodyPr wrap="none">
            <a:spAutoFit/>
          </a:bodyPr>
          <a:lstStyle/>
          <a:p>
            <a:r>
              <a:rPr lang="en-US" sz="2400" b="1" kern="50" dirty="0">
                <a:ea typeface="SimSun" panose="02010600030101010101" pitchFamily="2" charset="-122"/>
              </a:rPr>
              <a:t>2048  1024  512  256  128  64  32  16  8  4  2  1</a:t>
            </a:r>
            <a:endParaRPr lang="en-US" sz="2400" dirty="0"/>
          </a:p>
        </p:txBody>
      </p:sp>
    </p:spTree>
    <p:extLst>
      <p:ext uri="{BB962C8B-B14F-4D97-AF65-F5344CB8AC3E}">
        <p14:creationId xmlns:p14="http://schemas.microsoft.com/office/powerpoint/2010/main" val="3579365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a:t>TCP / IP </a:t>
            </a:r>
          </a:p>
        </p:txBody>
      </p:sp>
      <p:sp>
        <p:nvSpPr>
          <p:cNvPr id="4099" name="Rectangle 2"/>
          <p:cNvSpPr>
            <a:spLocks noGrp="1" noChangeArrowheads="1"/>
          </p:cNvSpPr>
          <p:nvPr>
            <p:ph type="body" idx="1"/>
          </p:nvPr>
        </p:nvSpPr>
        <p:spPr>
          <a:xfrm>
            <a:off x="503238" y="1768475"/>
            <a:ext cx="9070975" cy="2392363"/>
          </a:xfrm>
        </p:spPr>
        <p:txBody>
          <a:bodyPr tIns="42336"/>
          <a:lstStyle/>
          <a:p>
            <a:pPr marL="431800" indent="-323850" eaLnBrk="1">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3600"/>
              <a:t>TCP/IP provides end-to-end connectivity specifying how data should be formatted, addressed, transmitted, routed and received at the destination</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713" y="4105275"/>
            <a:ext cx="5562600" cy="3189288"/>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IPV 4</a:t>
            </a:r>
          </a:p>
        </p:txBody>
      </p:sp>
      <p:sp>
        <p:nvSpPr>
          <p:cNvPr id="5123" name="Rectangle 2"/>
          <p:cNvSpPr>
            <a:spLocks noGrp="1" noChangeArrowheads="1"/>
          </p:cNvSpPr>
          <p:nvPr>
            <p:ph type="body" idx="1"/>
          </p:nvPr>
        </p:nvSpPr>
        <p:spPr>
          <a:xfrm>
            <a:off x="503238" y="1189038"/>
            <a:ext cx="9070975" cy="5878512"/>
          </a:xfrm>
        </p:spPr>
        <p:txBody>
          <a:bodyPr/>
          <a:lstStyle/>
          <a:p>
            <a:pPr marL="431800" indent="-323850" eaLnBrk="1">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32 bit Addressing - written in the dot-decimal notation, which consists of </a:t>
            </a:r>
            <a:r>
              <a:rPr lang="en-US" altLang="en-US" dirty="0">
                <a:solidFill>
                  <a:srgbClr val="FF0000"/>
                </a:solidFill>
              </a:rPr>
              <a:t>four octets </a:t>
            </a:r>
            <a:r>
              <a:rPr lang="en-US" altLang="en-US" dirty="0"/>
              <a:t>of the address expressed individually in decimal and separated by periods.</a:t>
            </a:r>
          </a:p>
          <a:p>
            <a:pPr marL="431800" indent="-323850" algn="ctr" eaLnBrk="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242.123.56.21</a:t>
            </a:r>
          </a:p>
          <a:p>
            <a:pPr marL="431800" indent="-323850" eaLnBrk="1">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32-bit (four-byte) addresses = 4,294,967,296</a:t>
            </a:r>
          </a:p>
          <a:p>
            <a:pPr marL="431800" indent="-323850" eaLnBrk="1">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Known to be limited since '80s</a:t>
            </a:r>
          </a:p>
          <a:p>
            <a:pPr marL="431800" indent="-323850" eaLnBrk="1">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 IPv4 address exhaustion =  </a:t>
            </a:r>
            <a:r>
              <a:rPr lang="en-US" altLang="en-US" dirty="0">
                <a:solidFill>
                  <a:srgbClr val="FF0000"/>
                </a:solidFill>
              </a:rPr>
              <a:t>2/3/11</a:t>
            </a:r>
          </a:p>
          <a:p>
            <a:pPr marL="431800" indent="-323850" eaLnBrk="1">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 Development of IPv6 in the ‘90s - in commercial deployment since ‘06.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IP Addresses</a:t>
            </a:r>
          </a:p>
        </p:txBody>
      </p:sp>
      <p:sp>
        <p:nvSpPr>
          <p:cNvPr id="5123" name="Content Placeholder 2"/>
          <p:cNvSpPr>
            <a:spLocks noGrp="1"/>
          </p:cNvSpPr>
          <p:nvPr>
            <p:ph idx="1"/>
          </p:nvPr>
        </p:nvSpPr>
        <p:spPr/>
        <p:txBody>
          <a:bodyPr/>
          <a:lstStyle/>
          <a:p>
            <a:r>
              <a:rPr lang="en-US" altLang="en-US" dirty="0"/>
              <a:t>IP addresses consist of four octets (8-bits), each octet between 0 and 255. </a:t>
            </a:r>
          </a:p>
          <a:p>
            <a:pPr lvl="3"/>
            <a:r>
              <a:rPr lang="en-US" altLang="en-US" sz="4000" dirty="0">
                <a:solidFill>
                  <a:srgbClr val="00B050"/>
                </a:solidFill>
              </a:rPr>
              <a:t>Examples include:</a:t>
            </a:r>
          </a:p>
          <a:p>
            <a:pPr lvl="4"/>
            <a:r>
              <a:rPr lang="en-US" altLang="en-US" sz="4400" dirty="0">
                <a:solidFill>
                  <a:srgbClr val="00B050"/>
                </a:solidFill>
              </a:rPr>
              <a:t>208.32.56.232</a:t>
            </a:r>
          </a:p>
          <a:p>
            <a:pPr lvl="4"/>
            <a:r>
              <a:rPr lang="en-US" altLang="en-US" sz="4400" dirty="0">
                <a:solidFill>
                  <a:srgbClr val="00B050"/>
                </a:solidFill>
              </a:rPr>
              <a:t>192.168.3.54</a:t>
            </a:r>
          </a:p>
          <a:p>
            <a:pPr lvl="4"/>
            <a:r>
              <a:rPr lang="en-US" altLang="en-US" sz="4400" dirty="0">
                <a:solidFill>
                  <a:srgbClr val="00B050"/>
                </a:solidFill>
              </a:rPr>
              <a:t>12.5.24.2</a:t>
            </a:r>
          </a:p>
          <a:p>
            <a:pPr lvl="4"/>
            <a:r>
              <a:rPr lang="en-US" altLang="en-US" sz="4400" dirty="0">
                <a:solidFill>
                  <a:srgbClr val="00B050"/>
                </a:solidFill>
              </a:rPr>
              <a:t>127.0.0.1</a:t>
            </a:r>
          </a:p>
          <a:p>
            <a:endParaRPr lang="en-US" altLang="en-US" dirty="0"/>
          </a:p>
        </p:txBody>
      </p:sp>
    </p:spTree>
    <p:extLst>
      <p:ext uri="{BB962C8B-B14F-4D97-AF65-F5344CB8AC3E}">
        <p14:creationId xmlns:p14="http://schemas.microsoft.com/office/powerpoint/2010/main" val="415813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513" y="350838"/>
            <a:ext cx="3505200" cy="2819400"/>
          </a:xfrm>
        </p:spPr>
        <p:txBody>
          <a:bodyPr/>
          <a:lstStyle/>
          <a:p>
            <a:r>
              <a:rPr lang="en-US" altLang="en-US" dirty="0"/>
              <a:t>There must be a properly configured IP address and compatible subnet mask. </a:t>
            </a:r>
          </a:p>
          <a:p>
            <a:endParaRPr lang="en-US" altLang="en-US" dirty="0"/>
          </a:p>
          <a:p>
            <a:r>
              <a:rPr lang="en-US" altLang="en-US" dirty="0"/>
              <a:t>To connect to the Internet, you need a gateway address and DNS server address. </a:t>
            </a:r>
          </a:p>
          <a:p>
            <a:endParaRPr lang="en-US" dirty="0"/>
          </a:p>
        </p:txBody>
      </p:sp>
      <p:pic>
        <p:nvPicPr>
          <p:cNvPr id="1026" name="Picture 2" descr="Image result for plain old telephone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512" y="503237"/>
            <a:ext cx="523875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839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t>Classful</a:t>
            </a:r>
            <a:r>
              <a:rPr lang="en-US" dirty="0"/>
              <a:t> Network Architecture</a:t>
            </a:r>
          </a:p>
        </p:txBody>
      </p:sp>
      <p:sp>
        <p:nvSpPr>
          <p:cNvPr id="8195" name="Content Placeholder 2"/>
          <p:cNvSpPr>
            <a:spLocks noGrp="1"/>
          </p:cNvSpPr>
          <p:nvPr>
            <p:ph idx="1"/>
          </p:nvPr>
        </p:nvSpPr>
        <p:spPr/>
        <p:txBody>
          <a:bodyPr/>
          <a:lstStyle/>
          <a:p>
            <a:endParaRPr lang="en-US" altLang="en-US"/>
          </a:p>
        </p:txBody>
      </p:sp>
      <p:pic>
        <p:nvPicPr>
          <p:cNvPr id="8196" name="Picture 2"/>
          <p:cNvPicPr>
            <a:picLocks noChangeAspect="1" noChangeArrowheads="1"/>
          </p:cNvPicPr>
          <p:nvPr/>
        </p:nvPicPr>
        <p:blipFill>
          <a:blip r:embed="rId3">
            <a:extLst>
              <a:ext uri="{28A0092B-C50C-407E-A947-70E740481C1C}">
                <a14:useLocalDpi xmlns:a14="http://schemas.microsoft.com/office/drawing/2010/main" val="0"/>
              </a:ext>
            </a:extLst>
          </a:blip>
          <a:srcRect l="27211" t="48763" r="26894" b="23083"/>
          <a:stretch>
            <a:fillRect/>
          </a:stretch>
        </p:blipFill>
        <p:spPr bwMode="auto">
          <a:xfrm>
            <a:off x="420511" y="1679927"/>
            <a:ext cx="9239603" cy="476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40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Usable Addresses</a:t>
            </a:r>
          </a:p>
        </p:txBody>
      </p:sp>
      <p:sp>
        <p:nvSpPr>
          <p:cNvPr id="3" name="Content Placeholder 2"/>
          <p:cNvSpPr>
            <a:spLocks noGrp="1"/>
          </p:cNvSpPr>
          <p:nvPr>
            <p:ph idx="1"/>
          </p:nvPr>
        </p:nvSpPr>
        <p:spPr/>
        <p:txBody>
          <a:bodyPr/>
          <a:lstStyle/>
          <a:p>
            <a:r>
              <a:rPr lang="en-US" altLang="en-US" dirty="0"/>
              <a:t>Usable addresses is always going to be two less than the mathematical amount. </a:t>
            </a:r>
          </a:p>
          <a:p>
            <a:r>
              <a:rPr lang="en-US" altLang="en-US" dirty="0"/>
              <a:t>The first and last addresses can’t be used. </a:t>
            </a:r>
          </a:p>
          <a:p>
            <a:pPr lvl="1"/>
            <a:r>
              <a:rPr lang="en-US" altLang="en-US" dirty="0"/>
              <a:t>The 0 (in binary) for the host bits defines the entire network. </a:t>
            </a:r>
          </a:p>
          <a:p>
            <a:pPr lvl="2"/>
            <a:r>
              <a:rPr lang="en-US" altLang="en-US" dirty="0"/>
              <a:t>172.24.3.0</a:t>
            </a:r>
          </a:p>
          <a:p>
            <a:pPr lvl="1"/>
            <a:r>
              <a:rPr lang="en-US" altLang="en-US" dirty="0"/>
              <a:t>The 1s (in binary) defines the known as the broadcast address,</a:t>
            </a:r>
          </a:p>
          <a:p>
            <a:pPr lvl="2"/>
            <a:r>
              <a:rPr lang="en-US" altLang="en-US" dirty="0"/>
              <a:t>172.24.3.255</a:t>
            </a:r>
          </a:p>
          <a:p>
            <a:endParaRPr lang="en-US" dirty="0"/>
          </a:p>
        </p:txBody>
      </p:sp>
    </p:spTree>
    <p:extLst>
      <p:ext uri="{BB962C8B-B14F-4D97-AF65-F5344CB8AC3E}">
        <p14:creationId xmlns:p14="http://schemas.microsoft.com/office/powerpoint/2010/main" val="131692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447799"/>
            <a:ext cx="8229600" cy="5608637"/>
          </a:xfrm>
          <a:prstGeom prst="rect">
            <a:avLst/>
          </a:prstGeom>
        </p:spPr>
        <p:txBody>
          <a:bodyPr/>
          <a:lst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a:lstStyle>
          <a:p>
            <a:r>
              <a:rPr lang="en-US" altLang="en-US" kern="0" dirty="0"/>
              <a:t>The range for Class A is 0–127. </a:t>
            </a:r>
          </a:p>
          <a:p>
            <a:endParaRPr lang="en-US" altLang="en-US" kern="0" dirty="0"/>
          </a:p>
          <a:p>
            <a:r>
              <a:rPr lang="en-US" altLang="en-US" kern="0" dirty="0"/>
              <a:t>The 127 network number isn’t used by hosts as a </a:t>
            </a:r>
            <a:r>
              <a:rPr lang="en-US" altLang="en-US" b="1" i="1" kern="0" dirty="0"/>
              <a:t>logical IP address</a:t>
            </a:r>
            <a:r>
              <a:rPr lang="en-US" altLang="en-US" i="1" kern="0" dirty="0"/>
              <a:t>. </a:t>
            </a:r>
            <a:r>
              <a:rPr lang="en-US" altLang="en-US" kern="0" dirty="0"/>
              <a:t>Instead,</a:t>
            </a:r>
            <a:r>
              <a:rPr lang="en-US" altLang="en-US" b="1" kern="0" dirty="0"/>
              <a:t> </a:t>
            </a:r>
            <a:r>
              <a:rPr lang="en-US" altLang="en-US" kern="0" dirty="0"/>
              <a:t>this network is used for </a:t>
            </a:r>
            <a:r>
              <a:rPr lang="en-US" altLang="en-US" b="1" i="1" kern="0" dirty="0"/>
              <a:t>loopback IP addresses</a:t>
            </a:r>
            <a:r>
              <a:rPr lang="en-US" altLang="en-US" kern="0" dirty="0"/>
              <a:t>, which allow for testing. </a:t>
            </a:r>
          </a:p>
          <a:p>
            <a:endParaRPr lang="en-US" altLang="en-US" kern="0" dirty="0"/>
          </a:p>
          <a:p>
            <a:r>
              <a:rPr lang="en-US" altLang="en-US" kern="0" dirty="0"/>
              <a:t>A way for you to test your own machine</a:t>
            </a:r>
          </a:p>
          <a:p>
            <a:pPr lvl="7"/>
            <a:r>
              <a:rPr lang="en-US" altLang="en-US" sz="4000" kern="0" dirty="0"/>
              <a:t>127.0.0.1</a:t>
            </a:r>
          </a:p>
          <a:p>
            <a:endParaRPr lang="en-US" altLang="en-US" kern="0" dirty="0"/>
          </a:p>
        </p:txBody>
      </p:sp>
    </p:spTree>
    <p:extLst>
      <p:ext uri="{BB962C8B-B14F-4D97-AF65-F5344CB8AC3E}">
        <p14:creationId xmlns:p14="http://schemas.microsoft.com/office/powerpoint/2010/main" val="1246547357"/>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10225</TotalTime>
  <Words>1075</Words>
  <Application>Microsoft Office PowerPoint</Application>
  <PresentationFormat>Custom</PresentationFormat>
  <Paragraphs>173</Paragraphs>
  <Slides>27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Microsoft YaHei</vt:lpstr>
      <vt:lpstr>SimSun</vt:lpstr>
      <vt:lpstr>Arial</vt:lpstr>
      <vt:lpstr>Arial Unicode MS</vt:lpstr>
      <vt:lpstr>Mangal</vt:lpstr>
      <vt:lpstr>Times New Roman</vt:lpstr>
      <vt:lpstr>Wingdings</vt:lpstr>
      <vt:lpstr>Office Theme</vt:lpstr>
      <vt:lpstr>TCP / IP</vt:lpstr>
      <vt:lpstr>TCP / IP</vt:lpstr>
      <vt:lpstr>TCP / IP </vt:lpstr>
      <vt:lpstr>IPV 4</vt:lpstr>
      <vt:lpstr>IP Addresses</vt:lpstr>
      <vt:lpstr>PowerPoint Presentation</vt:lpstr>
      <vt:lpstr>Classful Network Architecture</vt:lpstr>
      <vt:lpstr>Usable Addresses</vt:lpstr>
      <vt:lpstr>PowerPoint Presentation</vt:lpstr>
      <vt:lpstr>PowerPoint Presentation</vt:lpstr>
      <vt:lpstr>PowerPoint Presentation</vt:lpstr>
      <vt:lpstr>PowerPoint Presentation</vt:lpstr>
      <vt:lpstr>PowerPoint Presentation</vt:lpstr>
      <vt:lpstr>NAT, Private Networks</vt:lpstr>
      <vt:lpstr>PowerPoint Presentation</vt:lpstr>
      <vt:lpstr>PowerPoint Presentation</vt:lpstr>
      <vt:lpstr>PowerPoint Presentation</vt:lpstr>
      <vt:lpstr>PowerPoint Presentation</vt:lpstr>
      <vt:lpstr>PowerPoint Presentation</vt:lpstr>
      <vt:lpstr>IPV 6</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 / IP</dc:title>
  <dc:creator>Debra Dyer</dc:creator>
  <cp:lastModifiedBy>Debra Dyer</cp:lastModifiedBy>
  <cp:revision>22</cp:revision>
  <cp:lastPrinted>2016-11-04T14:10:12Z</cp:lastPrinted>
  <dcterms:created xsi:type="dcterms:W3CDTF">2013-01-22T21:48:15Z</dcterms:created>
  <dcterms:modified xsi:type="dcterms:W3CDTF">2016-11-06T21:38:04Z</dcterms:modified>
</cp:coreProperties>
</file>