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142532543" r:id="rId2"/>
    <p:sldId id="141168506" r:id="rId3"/>
    <p:sldId id="141168507" r:id="rId4"/>
    <p:sldId id="141168508" r:id="rId5"/>
    <p:sldId id="2142532537" r:id="rId6"/>
    <p:sldId id="214253254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2"/>
    <p:restoredTop sz="96327"/>
  </p:normalViewPr>
  <p:slideViewPr>
    <p:cSldViewPr snapToGrid="0" snapToObjects="1">
      <p:cViewPr varScale="1">
        <p:scale>
          <a:sx n="113" d="100"/>
          <a:sy n="113"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06757-2F4F-314E-AB67-918DC67369AB}" type="datetimeFigureOut">
              <a:rPr lang="en-US" smtClean="0"/>
              <a:t>11/28/20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70332-76C4-9A4C-BFD4-19CBD1AA602B}" type="slidenum">
              <a:rPr lang="en-US" smtClean="0"/>
              <a:t>‹#›</a:t>
            </a:fld>
            <a:endParaRPr lang="en-US"/>
          </a:p>
        </p:txBody>
      </p:sp>
    </p:spTree>
    <p:extLst>
      <p:ext uri="{BB962C8B-B14F-4D97-AF65-F5344CB8AC3E}">
        <p14:creationId xmlns:p14="http://schemas.microsoft.com/office/powerpoint/2010/main" val="232951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onkeylearn.com/blog/practical-explanation-naive-bayes-classifier/#feature-engineer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onkeylearn.com/blog/practical-explanation-naive-bayes-classifier/#feature-engineer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onkeylearn.com/blog/practical-explanation-naive-bayes-classifier/#feature-engineer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objective of the support vector machine algorithm is to find a hyperplane in an N-dimensional space(N — the number of features) that distinctly classifies the data points.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objective is to find a plane that has the maximum margin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basics of Support Vector Machines and how it works are best understood with a simple example. Let’s imagine we have two tags: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our data has two </a:t>
            </a:r>
            <a:r>
              <a:rPr lang="en-US" sz="1200" b="0" i="0" u="sng" kern="1200" dirty="0">
                <a:solidFill>
                  <a:schemeClr val="tx1"/>
                </a:solidFill>
                <a:effectLst/>
                <a:latin typeface="+mn-lt"/>
                <a:ea typeface="+mn-ea"/>
                <a:cs typeface="+mn-cs"/>
                <a:hlinkClick r:id="rId3"/>
              </a:rPr>
              <a:t>features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x</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y</a:t>
            </a:r>
            <a:r>
              <a:rPr lang="en-US" sz="1200" b="0" i="0" u="none" strike="noStrike" kern="1200" dirty="0">
                <a:solidFill>
                  <a:schemeClr val="tx1"/>
                </a:solidFill>
                <a:effectLst/>
                <a:latin typeface="+mn-lt"/>
                <a:ea typeface="+mn-ea"/>
                <a:cs typeface="+mn-cs"/>
              </a:rPr>
              <a:t>. We want a classifier that, given a pair of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x,y</a:t>
            </a:r>
            <a:r>
              <a:rPr lang="en-US" sz="1200" b="0" i="1"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coordinates, outputs if it’s either </a:t>
            </a:r>
            <a:r>
              <a:rPr lang="en-US" sz="1200" b="0" i="1" u="none" strike="noStrike" kern="1200" dirty="0">
                <a:solidFill>
                  <a:schemeClr val="tx1"/>
                </a:solidFill>
                <a:effectLst/>
                <a:latin typeface="+mn-lt"/>
                <a:ea typeface="+mn-ea"/>
                <a:cs typeface="+mn-cs"/>
              </a:rPr>
              <a:t>red </a:t>
            </a:r>
            <a:r>
              <a:rPr lang="en-US" sz="1200" b="0" i="0" u="none" strike="noStrike" kern="1200" dirty="0">
                <a:solidFill>
                  <a:schemeClr val="tx1"/>
                </a:solidFill>
                <a:effectLst/>
                <a:latin typeface="+mn-lt"/>
                <a:ea typeface="+mn-ea"/>
                <a:cs typeface="+mn-cs"/>
              </a:rPr>
              <a:t>or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We plot our already labeled training data on a plane: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support vector machine takes these data points and outputs the hyperplane (which in two dimensions it’s simply a line) that best separates the tags. This line is the </a:t>
            </a:r>
            <a:r>
              <a:rPr lang="en-US" sz="1200" b="1" i="0" u="none" strike="noStrike" kern="1200" dirty="0">
                <a:solidFill>
                  <a:schemeClr val="tx1"/>
                </a:solidFill>
                <a:effectLst/>
                <a:latin typeface="+mn-lt"/>
                <a:ea typeface="+mn-ea"/>
                <a:cs typeface="+mn-cs"/>
              </a:rPr>
              <a:t>decision boundary</a:t>
            </a:r>
            <a:r>
              <a:rPr lang="en-US" sz="1200" b="0" i="0" u="none" strike="noStrike" kern="1200" dirty="0">
                <a:solidFill>
                  <a:schemeClr val="tx1"/>
                </a:solidFill>
                <a:effectLst/>
                <a:latin typeface="+mn-lt"/>
                <a:ea typeface="+mn-ea"/>
                <a:cs typeface="+mn-cs"/>
              </a:rPr>
              <a:t>: anything that falls to one side of it we will classify as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anything that falls to the other as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Maximizing the margin distance provides some reinforcement so that future data points can be classified with more confidence.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Support Vector Machines (SVM) output an optimal line of separation between the classes, based on the training data entered as input. This line of separation is called a hyperplane in a multi-dimensional environment. SVM takes into consideration outliers that lie pretty close to another class to derive this separating hyperplane. After the model is constructed with this hyperplane, any new point to be predicted checks to see which side of the hyperplane this values lies in.</a:t>
            </a:r>
          </a:p>
          <a:p>
            <a:br>
              <a:rPr lang="en-US" dirty="0"/>
            </a:br>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1</a:t>
            </a:fld>
            <a:endParaRPr lang="en-AE"/>
          </a:p>
        </p:txBody>
      </p:sp>
    </p:spTree>
    <p:extLst>
      <p:ext uri="{BB962C8B-B14F-4D97-AF65-F5344CB8AC3E}">
        <p14:creationId xmlns:p14="http://schemas.microsoft.com/office/powerpoint/2010/main" val="245497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Classification is a subcategory of supervised learning where the goal is to predict the categorical class labels (discrete, </a:t>
            </a:r>
            <a:r>
              <a:rPr lang="en-US" sz="1200" b="0" i="0" u="none" strike="noStrike" kern="1200" dirty="0" err="1">
                <a:solidFill>
                  <a:schemeClr val="tx1"/>
                </a:solidFill>
                <a:effectLst/>
                <a:latin typeface="+mn-lt"/>
                <a:ea typeface="+mn-ea"/>
                <a:cs typeface="+mn-cs"/>
              </a:rPr>
              <a:t>unoredered</a:t>
            </a:r>
            <a:r>
              <a:rPr lang="en-US" sz="1200" b="0" i="0" u="none" strike="noStrike" kern="1200" dirty="0">
                <a:solidFill>
                  <a:schemeClr val="tx1"/>
                </a:solidFill>
                <a:effectLst/>
                <a:latin typeface="+mn-lt"/>
                <a:ea typeface="+mn-ea"/>
                <a:cs typeface="+mn-cs"/>
              </a:rPr>
              <a:t> values, group membership) of new instances based on past observations.</a:t>
            </a:r>
          </a:p>
          <a:p>
            <a:r>
              <a:rPr lang="en-US" sz="1200" b="0" i="0" u="none" strike="noStrike" kern="1200" dirty="0">
                <a:solidFill>
                  <a:schemeClr val="tx1"/>
                </a:solidFill>
                <a:effectLst/>
                <a:latin typeface="+mn-lt"/>
                <a:ea typeface="+mn-ea"/>
                <a:cs typeface="+mn-cs"/>
              </a:rPr>
              <a:t>Classification is the process of predicting the class of given data points. </a:t>
            </a:r>
          </a:p>
          <a:p>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2</a:t>
            </a:fld>
            <a:endParaRPr lang="en-AE"/>
          </a:p>
        </p:txBody>
      </p:sp>
    </p:spTree>
    <p:extLst>
      <p:ext uri="{BB962C8B-B14F-4D97-AF65-F5344CB8AC3E}">
        <p14:creationId xmlns:p14="http://schemas.microsoft.com/office/powerpoint/2010/main" val="278901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presence of a particular feature in a class is unrelated to the presence of any other feature or that all of these properties have independent contribution to the probability.</a:t>
            </a:r>
          </a:p>
          <a:p>
            <a:endParaRPr lang="en-A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a:t>
            </a:r>
          </a:p>
          <a:p>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3</a:t>
            </a:fld>
            <a:endParaRPr lang="en-AE"/>
          </a:p>
        </p:txBody>
      </p:sp>
    </p:spTree>
    <p:extLst>
      <p:ext uri="{BB962C8B-B14F-4D97-AF65-F5344CB8AC3E}">
        <p14:creationId xmlns:p14="http://schemas.microsoft.com/office/powerpoint/2010/main" val="59712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objective of the support vector machine algorithm is to find a hyperplane in an N-dimensional space(N — the number of features) that distinctly classifies the data points.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objective is to find a plane that has the maximum margin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basics of Support Vector Machines and how it works are best understood with a simple example. Let’s imagine we have two tags: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our data has two </a:t>
            </a:r>
            <a:r>
              <a:rPr lang="en-US" sz="1200" b="0" i="0" u="sng" kern="1200" dirty="0">
                <a:solidFill>
                  <a:schemeClr val="tx1"/>
                </a:solidFill>
                <a:effectLst/>
                <a:latin typeface="+mn-lt"/>
                <a:ea typeface="+mn-ea"/>
                <a:cs typeface="+mn-cs"/>
                <a:hlinkClick r:id="rId3"/>
              </a:rPr>
              <a:t>features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x</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y</a:t>
            </a:r>
            <a:r>
              <a:rPr lang="en-US" sz="1200" b="0" i="0" u="none" strike="noStrike" kern="1200" dirty="0">
                <a:solidFill>
                  <a:schemeClr val="tx1"/>
                </a:solidFill>
                <a:effectLst/>
                <a:latin typeface="+mn-lt"/>
                <a:ea typeface="+mn-ea"/>
                <a:cs typeface="+mn-cs"/>
              </a:rPr>
              <a:t>. We want a classifier that, given a pair of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x,y</a:t>
            </a:r>
            <a:r>
              <a:rPr lang="en-US" sz="1200" b="0" i="1"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coordinates, outputs if it’s either </a:t>
            </a:r>
            <a:r>
              <a:rPr lang="en-US" sz="1200" b="0" i="1" u="none" strike="noStrike" kern="1200" dirty="0">
                <a:solidFill>
                  <a:schemeClr val="tx1"/>
                </a:solidFill>
                <a:effectLst/>
                <a:latin typeface="+mn-lt"/>
                <a:ea typeface="+mn-ea"/>
                <a:cs typeface="+mn-cs"/>
              </a:rPr>
              <a:t>red </a:t>
            </a:r>
            <a:r>
              <a:rPr lang="en-US" sz="1200" b="0" i="0" u="none" strike="noStrike" kern="1200" dirty="0">
                <a:solidFill>
                  <a:schemeClr val="tx1"/>
                </a:solidFill>
                <a:effectLst/>
                <a:latin typeface="+mn-lt"/>
                <a:ea typeface="+mn-ea"/>
                <a:cs typeface="+mn-cs"/>
              </a:rPr>
              <a:t>or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We plot our already labeled training data on a plane: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support vector machine takes these data points and outputs the hyperplane (which in two dimensions it’s simply a line) that best separates the tags. This line is the </a:t>
            </a:r>
            <a:r>
              <a:rPr lang="en-US" sz="1200" b="1" i="0" u="none" strike="noStrike" kern="1200" dirty="0">
                <a:solidFill>
                  <a:schemeClr val="tx1"/>
                </a:solidFill>
                <a:effectLst/>
                <a:latin typeface="+mn-lt"/>
                <a:ea typeface="+mn-ea"/>
                <a:cs typeface="+mn-cs"/>
              </a:rPr>
              <a:t>decision boundary</a:t>
            </a:r>
            <a:r>
              <a:rPr lang="en-US" sz="1200" b="0" i="0" u="none" strike="noStrike" kern="1200" dirty="0">
                <a:solidFill>
                  <a:schemeClr val="tx1"/>
                </a:solidFill>
                <a:effectLst/>
                <a:latin typeface="+mn-lt"/>
                <a:ea typeface="+mn-ea"/>
                <a:cs typeface="+mn-cs"/>
              </a:rPr>
              <a:t>: anything that falls to one side of it we will classify as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anything that falls to the other as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Maximizing the margin distance provides some reinforcement so that future data points can be classified with more confidence.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Support Vector Machines (SVM) output an optimal line of separation between the classes, based on the training data entered as input. This line of separation is called a hyperplane in a multi-dimensional environment. SVM takes into consideration outliers that lie pretty close to another class to derive this separating hyperplane. After the model is constructed with this hyperplane, any new point to be predicted checks to see which side of the hyperplane this values lies in.</a:t>
            </a:r>
          </a:p>
          <a:p>
            <a:br>
              <a:rPr lang="en-US" dirty="0"/>
            </a:br>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4</a:t>
            </a:fld>
            <a:endParaRPr lang="en-AE"/>
          </a:p>
        </p:txBody>
      </p:sp>
    </p:spTree>
    <p:extLst>
      <p:ext uri="{BB962C8B-B14F-4D97-AF65-F5344CB8AC3E}">
        <p14:creationId xmlns:p14="http://schemas.microsoft.com/office/powerpoint/2010/main" val="208325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objective of the support vector machine algorithm is to find a hyperplane in an N-dimensional space(N — the number of features) that distinctly classifies the data points.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objective is to find a plane that has the maximum margin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basics of Support Vector Machines and how it works are best understood with a simple example. Let’s imagine we have two tags: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our data has two </a:t>
            </a:r>
            <a:r>
              <a:rPr lang="en-US" sz="1200" b="0" i="0" u="sng" kern="1200" dirty="0">
                <a:solidFill>
                  <a:schemeClr val="tx1"/>
                </a:solidFill>
                <a:effectLst/>
                <a:latin typeface="+mn-lt"/>
                <a:ea typeface="+mn-ea"/>
                <a:cs typeface="+mn-cs"/>
                <a:hlinkClick r:id="rId3"/>
              </a:rPr>
              <a:t>features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x</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y</a:t>
            </a:r>
            <a:r>
              <a:rPr lang="en-US" sz="1200" b="0" i="0" u="none" strike="noStrike" kern="1200" dirty="0">
                <a:solidFill>
                  <a:schemeClr val="tx1"/>
                </a:solidFill>
                <a:effectLst/>
                <a:latin typeface="+mn-lt"/>
                <a:ea typeface="+mn-ea"/>
                <a:cs typeface="+mn-cs"/>
              </a:rPr>
              <a:t>. We want a classifier that, given a pair of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x,y</a:t>
            </a:r>
            <a:r>
              <a:rPr lang="en-US" sz="1200" b="0" i="1"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coordinates, outputs if it’s either </a:t>
            </a:r>
            <a:r>
              <a:rPr lang="en-US" sz="1200" b="0" i="1" u="none" strike="noStrike" kern="1200" dirty="0">
                <a:solidFill>
                  <a:schemeClr val="tx1"/>
                </a:solidFill>
                <a:effectLst/>
                <a:latin typeface="+mn-lt"/>
                <a:ea typeface="+mn-ea"/>
                <a:cs typeface="+mn-cs"/>
              </a:rPr>
              <a:t>red </a:t>
            </a:r>
            <a:r>
              <a:rPr lang="en-US" sz="1200" b="0" i="0" u="none" strike="noStrike" kern="1200" dirty="0">
                <a:solidFill>
                  <a:schemeClr val="tx1"/>
                </a:solidFill>
                <a:effectLst/>
                <a:latin typeface="+mn-lt"/>
                <a:ea typeface="+mn-ea"/>
                <a:cs typeface="+mn-cs"/>
              </a:rPr>
              <a:t>or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We plot our already labeled training data on a plane: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support vector machine takes these data points and outputs the hyperplane (which in two dimensions it’s simply a line) that best separates the tags. This line is the </a:t>
            </a:r>
            <a:r>
              <a:rPr lang="en-US" sz="1200" b="1" i="0" u="none" strike="noStrike" kern="1200" dirty="0">
                <a:solidFill>
                  <a:schemeClr val="tx1"/>
                </a:solidFill>
                <a:effectLst/>
                <a:latin typeface="+mn-lt"/>
                <a:ea typeface="+mn-ea"/>
                <a:cs typeface="+mn-cs"/>
              </a:rPr>
              <a:t>decision boundary</a:t>
            </a:r>
            <a:r>
              <a:rPr lang="en-US" sz="1200" b="0" i="0" u="none" strike="noStrike" kern="1200" dirty="0">
                <a:solidFill>
                  <a:schemeClr val="tx1"/>
                </a:solidFill>
                <a:effectLst/>
                <a:latin typeface="+mn-lt"/>
                <a:ea typeface="+mn-ea"/>
                <a:cs typeface="+mn-cs"/>
              </a:rPr>
              <a:t>: anything that falls to one side of it we will classify as </a:t>
            </a:r>
            <a:r>
              <a:rPr lang="en-US" sz="1200" b="0" i="1" u="none" strike="noStrike" kern="1200" dirty="0">
                <a:solidFill>
                  <a:schemeClr val="tx1"/>
                </a:solidFill>
                <a:effectLst/>
                <a:latin typeface="+mn-lt"/>
                <a:ea typeface="+mn-ea"/>
                <a:cs typeface="+mn-cs"/>
              </a:rPr>
              <a:t>blue</a:t>
            </a:r>
            <a:r>
              <a:rPr lang="en-US" sz="1200" b="0" i="0" u="none" strike="noStrike" kern="1200" dirty="0">
                <a:solidFill>
                  <a:schemeClr val="tx1"/>
                </a:solidFill>
                <a:effectLst/>
                <a:latin typeface="+mn-lt"/>
                <a:ea typeface="+mn-ea"/>
                <a:cs typeface="+mn-cs"/>
              </a:rPr>
              <a:t>, and anything that falls to the other as </a:t>
            </a:r>
            <a:r>
              <a:rPr lang="en-US" sz="1200" b="0" i="1" u="none" strike="noStrike" kern="1200" dirty="0">
                <a:solidFill>
                  <a:schemeClr val="tx1"/>
                </a:solidFill>
                <a:effectLst/>
                <a:latin typeface="+mn-lt"/>
                <a:ea typeface="+mn-ea"/>
                <a:cs typeface="+mn-cs"/>
              </a:rPr>
              <a:t>red</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Maximizing the margin distance provides some reinforcement so that future data points can be classified with more confidence.</a:t>
            </a:r>
          </a:p>
          <a:p>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Support Vector Machines (SVM) output an optimal line of separation between the classes, based on the training data entered as input. This line of separation is called a hyperplane in a multi-dimensional environment. SVM takes into consideration outliers that lie pretty close to another class to derive this separating hyperplane. After the model is constructed with this hyperplane, any new point to be predicted checks to see which side of the hyperplane this values lies in.</a:t>
            </a:r>
          </a:p>
          <a:p>
            <a:br>
              <a:rPr lang="en-US" dirty="0"/>
            </a:br>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5</a:t>
            </a:fld>
            <a:endParaRPr lang="en-AE"/>
          </a:p>
        </p:txBody>
      </p:sp>
    </p:spTree>
    <p:extLst>
      <p:ext uri="{BB962C8B-B14F-4D97-AF65-F5344CB8AC3E}">
        <p14:creationId xmlns:p14="http://schemas.microsoft.com/office/powerpoint/2010/main" val="836195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Classification is a subcategory of supervised learning where the goal is to predict the categorical class labels (discrete, </a:t>
            </a:r>
            <a:r>
              <a:rPr lang="en-US" sz="1200" b="0" i="0" u="none" strike="noStrike" kern="1200" dirty="0" err="1">
                <a:solidFill>
                  <a:schemeClr val="tx1"/>
                </a:solidFill>
                <a:effectLst/>
                <a:latin typeface="+mn-lt"/>
                <a:ea typeface="+mn-ea"/>
                <a:cs typeface="+mn-cs"/>
              </a:rPr>
              <a:t>unoredered</a:t>
            </a:r>
            <a:r>
              <a:rPr lang="en-US" sz="1200" b="0" i="0" u="none" strike="noStrike" kern="1200" dirty="0">
                <a:solidFill>
                  <a:schemeClr val="tx1"/>
                </a:solidFill>
                <a:effectLst/>
                <a:latin typeface="+mn-lt"/>
                <a:ea typeface="+mn-ea"/>
                <a:cs typeface="+mn-cs"/>
              </a:rPr>
              <a:t> values, group membership) of new instances based on past observations.</a:t>
            </a:r>
          </a:p>
          <a:p>
            <a:r>
              <a:rPr lang="en-US" sz="1200" b="0" i="0" u="none" strike="noStrike" kern="1200" dirty="0">
                <a:solidFill>
                  <a:schemeClr val="tx1"/>
                </a:solidFill>
                <a:effectLst/>
                <a:latin typeface="+mn-lt"/>
                <a:ea typeface="+mn-ea"/>
                <a:cs typeface="+mn-cs"/>
              </a:rPr>
              <a:t>Classification is the process of predicting the class of given data points. </a:t>
            </a:r>
          </a:p>
          <a:p>
            <a:endParaRPr lang="en-AE" dirty="0"/>
          </a:p>
        </p:txBody>
      </p:sp>
      <p:sp>
        <p:nvSpPr>
          <p:cNvPr id="4" name="Slide Number Placeholder 3"/>
          <p:cNvSpPr>
            <a:spLocks noGrp="1"/>
          </p:cNvSpPr>
          <p:nvPr>
            <p:ph type="sldNum" sz="quarter" idx="5"/>
          </p:nvPr>
        </p:nvSpPr>
        <p:spPr/>
        <p:txBody>
          <a:bodyPr/>
          <a:lstStyle/>
          <a:p>
            <a:fld id="{13B5D8E3-309B-6E48-B887-339459F54580}" type="slidenum">
              <a:rPr lang="en-AE" smtClean="0"/>
              <a:t>6</a:t>
            </a:fld>
            <a:endParaRPr lang="en-AE"/>
          </a:p>
        </p:txBody>
      </p:sp>
    </p:spTree>
    <p:extLst>
      <p:ext uri="{BB962C8B-B14F-4D97-AF65-F5344CB8AC3E}">
        <p14:creationId xmlns:p14="http://schemas.microsoft.com/office/powerpoint/2010/main" val="126287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4259-E380-F648-B955-50493A1CA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CB944-E2DA-C74F-ACA6-3FB09484D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2EE5E-6374-7047-BC08-6EFFAF560EC7}"/>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B4DC5DE1-CC49-BE4A-8D54-017CCCF73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4DD26-1060-C04F-9065-FC4C04EE7CB5}"/>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272118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721A-F42E-F14C-95D6-402D7A37F1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74156-6D9C-6645-AB1F-055C67591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CCAFC-F77B-D94C-945A-817833ECCC21}"/>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37DC5FBD-C92F-794B-B40B-774DB4D1E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54A54-5424-E84F-B517-0580151C44ED}"/>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47717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E5E78-52A5-2948-8AF5-91B8A4C54C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29D42-B9B7-2F4D-A5C1-FC6928CF1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049D8-78AF-E942-ABA8-5BD6D3156EBB}"/>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275BFDDF-EAB4-F14F-9A6B-EE9F6CBE7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DF91A-509E-0C4A-8290-D959D228B33F}"/>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545613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668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Tech@Home / Learn Clustering Algorithms using Python and Scikit-Learn / April 03, 2020/ © 2018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92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8662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9FC2-E5B3-BD46-9665-78E1BF397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94B81-C334-C94B-B401-6F37EA905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42E62-EF26-0F47-9BBF-898265732E4E}"/>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8C1D5A37-6942-6049-8738-7B428AAA8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E2092-D637-E64C-AC4C-46E8127AE96F}"/>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23471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DD40-762B-B44B-B848-C9C9981C2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970B91-3B2A-8C4B-9985-4521CD8A4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CEFD2-1A08-954D-AAB0-1B5F572E74DC}"/>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629EF992-83E5-F44C-95DC-BD3A7AA72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E67C4-4916-7A40-916C-D4A626E143ED}"/>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275754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CA26-4689-2A40-AD50-9589AF0E5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A9F68-976B-4C43-9337-04FCE6636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10AD37-FE0A-BD43-8B55-1B01BAB86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1DB15D-7C14-104E-8DB1-B2964DA9F6E5}"/>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6" name="Footer Placeholder 5">
            <a:extLst>
              <a:ext uri="{FF2B5EF4-FFF2-40B4-BE49-F238E27FC236}">
                <a16:creationId xmlns:a16="http://schemas.microsoft.com/office/drawing/2014/main" id="{A04256B1-0968-2248-BD63-7C8F61F0B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CD913-5116-F243-BB49-C1B9C2109AFA}"/>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276918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78DB-6202-A641-B1A2-C787AF702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5F7696-5BB8-8545-BE2F-9BA255F93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045A1-2667-C843-A17D-62BCA12CD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797C4F-FF9E-1647-B136-9E4A34625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F41B2-8FC3-6646-9D79-C91B8FB8DE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21B88-8E5C-8F42-B55D-9FABEAFC68FA}"/>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8" name="Footer Placeholder 7">
            <a:extLst>
              <a:ext uri="{FF2B5EF4-FFF2-40B4-BE49-F238E27FC236}">
                <a16:creationId xmlns:a16="http://schemas.microsoft.com/office/drawing/2014/main" id="{B42836E2-BAEE-7F49-9643-CB692A493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12529F-6ADA-7A43-9E85-79520D31FFD7}"/>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330538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C271-17E7-B143-83B3-08C7FE427F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F97587-E063-7A43-97B1-14B17C240C8A}"/>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4" name="Footer Placeholder 3">
            <a:extLst>
              <a:ext uri="{FF2B5EF4-FFF2-40B4-BE49-F238E27FC236}">
                <a16:creationId xmlns:a16="http://schemas.microsoft.com/office/drawing/2014/main" id="{1571F3BF-32ED-DB42-8679-389225984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A5D85-8F40-4F4E-80C0-85CE976AF9D9}"/>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149504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E2F42-6406-8947-B55C-5B62AD2A4175}"/>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3" name="Footer Placeholder 2">
            <a:extLst>
              <a:ext uri="{FF2B5EF4-FFF2-40B4-BE49-F238E27FC236}">
                <a16:creationId xmlns:a16="http://schemas.microsoft.com/office/drawing/2014/main" id="{190F87DD-3B75-0448-8F46-0BE3483C9C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EC153-6D1C-584B-A61A-2087A97D7E47}"/>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5831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5901-0E1B-684C-BE69-1DBEC5DA6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3AE224-DE86-0041-89CC-85970B9FC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90D03-5D31-A54E-B552-499EB3BB4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FCA53-CD08-6649-A8F0-8460C5F11678}"/>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6" name="Footer Placeholder 5">
            <a:extLst>
              <a:ext uri="{FF2B5EF4-FFF2-40B4-BE49-F238E27FC236}">
                <a16:creationId xmlns:a16="http://schemas.microsoft.com/office/drawing/2014/main" id="{134BC528-A43E-C647-9234-59B9EAA46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69A7E-AED0-4948-AC86-73E61A9CEE74}"/>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409621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385A-39F4-0E4A-8B36-31A93D9EF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CB486C-38EC-EF49-AF52-D551D81E0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0B56C-166B-DE4F-A4EC-31D5BB992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FF857-50A2-F542-8629-3F2EB75EA037}"/>
              </a:ext>
            </a:extLst>
          </p:cNvPr>
          <p:cNvSpPr>
            <a:spLocks noGrp="1"/>
          </p:cNvSpPr>
          <p:nvPr>
            <p:ph type="dt" sz="half" idx="10"/>
          </p:nvPr>
        </p:nvSpPr>
        <p:spPr/>
        <p:txBody>
          <a:bodyPr/>
          <a:lstStyle/>
          <a:p>
            <a:fld id="{E776BE3E-AC6B-2C4A-9291-C7EAEBAAB66B}" type="datetimeFigureOut">
              <a:rPr lang="en-US" smtClean="0"/>
              <a:t>11/28/20</a:t>
            </a:fld>
            <a:endParaRPr lang="en-US"/>
          </a:p>
        </p:txBody>
      </p:sp>
      <p:sp>
        <p:nvSpPr>
          <p:cNvPr id="6" name="Footer Placeholder 5">
            <a:extLst>
              <a:ext uri="{FF2B5EF4-FFF2-40B4-BE49-F238E27FC236}">
                <a16:creationId xmlns:a16="http://schemas.microsoft.com/office/drawing/2014/main" id="{1978F66F-A3A8-534D-A1A6-B8B394ABB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8BA13-724C-164B-BDFF-FA60160B0622}"/>
              </a:ext>
            </a:extLst>
          </p:cNvPr>
          <p:cNvSpPr>
            <a:spLocks noGrp="1"/>
          </p:cNvSpPr>
          <p:nvPr>
            <p:ph type="sldNum" sz="quarter" idx="12"/>
          </p:nvPr>
        </p:nvSpPr>
        <p:spPr/>
        <p:txBody>
          <a:bodyPr/>
          <a:lstStyle/>
          <a:p>
            <a:fld id="{FC60A1F1-B641-A84F-9D68-2DAF06A7CA4D}" type="slidenum">
              <a:rPr lang="en-US" smtClean="0"/>
              <a:t>‹#›</a:t>
            </a:fld>
            <a:endParaRPr lang="en-US"/>
          </a:p>
        </p:txBody>
      </p:sp>
    </p:spTree>
    <p:extLst>
      <p:ext uri="{BB962C8B-B14F-4D97-AF65-F5344CB8AC3E}">
        <p14:creationId xmlns:p14="http://schemas.microsoft.com/office/powerpoint/2010/main" val="388714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AA1B2C-3EC3-9741-BD80-B2BD531F6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79E57C-A38C-D545-BE06-8AF290593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4D6FC-9A1E-794E-A9F3-CD9A46054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6BE3E-AC6B-2C4A-9291-C7EAEBAAB66B}" type="datetimeFigureOut">
              <a:rPr lang="en-US" smtClean="0"/>
              <a:t>11/28/20</a:t>
            </a:fld>
            <a:endParaRPr lang="en-US"/>
          </a:p>
        </p:txBody>
      </p:sp>
      <p:sp>
        <p:nvSpPr>
          <p:cNvPr id="5" name="Footer Placeholder 4">
            <a:extLst>
              <a:ext uri="{FF2B5EF4-FFF2-40B4-BE49-F238E27FC236}">
                <a16:creationId xmlns:a16="http://schemas.microsoft.com/office/drawing/2014/main" id="{A16077A7-894B-7F4A-AB1F-6CB60138E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C112C5-C056-9146-9E85-F5751D1FA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0A1F1-B641-A84F-9D68-2DAF06A7CA4D}" type="slidenum">
              <a:rPr lang="en-US" smtClean="0"/>
              <a:t>‹#›</a:t>
            </a:fld>
            <a:endParaRPr lang="en-US"/>
          </a:p>
        </p:txBody>
      </p:sp>
    </p:spTree>
    <p:extLst>
      <p:ext uri="{BB962C8B-B14F-4D97-AF65-F5344CB8AC3E}">
        <p14:creationId xmlns:p14="http://schemas.microsoft.com/office/powerpoint/2010/main" val="38823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ibm.biz/WebinarClassification"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dataplatform.cloud.ibm.com/docs/content/wsj/analyze-data/autoai-overview.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s://developer.ibm.com/articles/compare-model-building-with-and-without-automated-machine-learning/" TargetMode="External"/><Relationship Id="rId4" Type="http://schemas.openxmlformats.org/officeDocument/2006/relationships/hyperlink" Target="https://developer.ibm.com/technologies/artificial-intelligence/series/explore-autoai/#introduction-to-watson-auto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85726" y="-12700"/>
            <a:ext cx="12277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0" y="1381125"/>
            <a:ext cx="12192000" cy="3876675"/>
          </a:xfrm>
        </p:spPr>
        <p:txBody>
          <a:bodyPr vert="horz" lIns="91440" tIns="45720" rIns="91440" bIns="45720" rtlCol="0" anchor="ctr">
            <a:normAutofit/>
          </a:bodyPr>
          <a:lstStyle/>
          <a:p>
            <a:pPr algn="ctr" fontAlgn="base"/>
            <a:r>
              <a:rPr lang="en-US" sz="6000" b="1" dirty="0" err="1">
                <a:solidFill>
                  <a:schemeClr val="bg1"/>
                </a:solidFill>
              </a:rPr>
              <a:t>Auto</a:t>
            </a:r>
            <a:r>
              <a:rPr lang="en-US" sz="6000" b="1" dirty="0" err="1">
                <a:solidFill>
                  <a:schemeClr val="accent1"/>
                </a:solidFill>
              </a:rPr>
              <a:t>ML</a:t>
            </a:r>
            <a:br>
              <a:rPr lang="en-US" dirty="0">
                <a:solidFill>
                  <a:schemeClr val="bg1"/>
                </a:solidFill>
              </a:rPr>
            </a:br>
            <a:r>
              <a:rPr lang="en-US" dirty="0">
                <a:solidFill>
                  <a:schemeClr val="bg1"/>
                </a:solidFill>
              </a:rPr>
              <a:t>Find and deploy the best models in minutes</a:t>
            </a:r>
          </a:p>
        </p:txBody>
      </p:sp>
      <p:pic>
        <p:nvPicPr>
          <p:cNvPr id="11" name="Picture 2" descr="Videography Services in Singapore | Onedash22">
            <a:extLst>
              <a:ext uri="{FF2B5EF4-FFF2-40B4-BE49-F238E27FC236}">
                <a16:creationId xmlns:a16="http://schemas.microsoft.com/office/drawing/2014/main" id="{AC39BA94-3F56-49E1-9FAA-EB0CFFA81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2120" y="6230217"/>
            <a:ext cx="769288" cy="48465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2">
            <a:extLst>
              <a:ext uri="{FF2B5EF4-FFF2-40B4-BE49-F238E27FC236}">
                <a16:creationId xmlns:a16="http://schemas.microsoft.com/office/drawing/2014/main" id="{76D97A0E-DF4A-405C-9B55-826931CF2548}"/>
              </a:ext>
            </a:extLst>
          </p:cNvPr>
          <p:cNvSpPr txBox="1">
            <a:spLocks/>
          </p:cNvSpPr>
          <p:nvPr/>
        </p:nvSpPr>
        <p:spPr>
          <a:xfrm>
            <a:off x="-1" y="6591770"/>
            <a:ext cx="7743825" cy="26622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solidFill>
                  <a:schemeClr val="accent3"/>
                </a:solidFill>
                <a:latin typeface="IBM Plex Sans" panose="020B0503050203000203" pitchFamily="34" charset="0"/>
              </a:rPr>
              <a:t>https://</a:t>
            </a:r>
            <a:r>
              <a:rPr lang="en-US" dirty="0" err="1">
                <a:solidFill>
                  <a:schemeClr val="accent3"/>
                </a:solidFill>
                <a:latin typeface="IBM Plex Sans" panose="020B0503050203000203" pitchFamily="34" charset="0"/>
              </a:rPr>
              <a:t>developer.ibm.com</a:t>
            </a:r>
            <a:r>
              <a:rPr lang="en-US" dirty="0">
                <a:solidFill>
                  <a:schemeClr val="accent3"/>
                </a:solidFill>
                <a:latin typeface="IBM Plex Sans" panose="020B0503050203000203" pitchFamily="34" charset="0"/>
              </a:rPr>
              <a:t>/technologies/artificial-intelligence/series/explore-</a:t>
            </a:r>
            <a:r>
              <a:rPr lang="en-US" dirty="0" err="1">
                <a:solidFill>
                  <a:schemeClr val="accent3"/>
                </a:solidFill>
                <a:latin typeface="IBM Plex Sans" panose="020B0503050203000203" pitchFamily="34" charset="0"/>
              </a:rPr>
              <a:t>autoai</a:t>
            </a:r>
            <a:r>
              <a:rPr lang="en-US" dirty="0">
                <a:solidFill>
                  <a:schemeClr val="accent3"/>
                </a:solidFill>
                <a:latin typeface="IBM Plex Sans" panose="020B0503050203000203" pitchFamily="34" charset="0"/>
              </a:rPr>
              <a:t>/</a:t>
            </a:r>
            <a:endParaRPr kumimoji="0" lang="en-US" sz="1200" b="0" i="0" u="none" strike="noStrike" kern="1200" cap="none" spc="0" normalizeH="0" baseline="0" noProof="0" dirty="0">
              <a:ln>
                <a:noFill/>
              </a:ln>
              <a:solidFill>
                <a:schemeClr val="accent3"/>
              </a:solidFill>
              <a:effectLst/>
              <a:uLnTx/>
              <a:uFillTx/>
              <a:latin typeface="IBM Plex Sans" panose="020B0503050203000203" pitchFamily="34" charset="0"/>
            </a:endParaRPr>
          </a:p>
        </p:txBody>
      </p:sp>
    </p:spTree>
    <p:extLst>
      <p:ext uri="{BB962C8B-B14F-4D97-AF65-F5344CB8AC3E}">
        <p14:creationId xmlns:p14="http://schemas.microsoft.com/office/powerpoint/2010/main" val="293083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85725" y="-12700"/>
            <a:ext cx="6181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262213" y="2819400"/>
            <a:ext cx="5485847" cy="828675"/>
          </a:xfrm>
        </p:spPr>
        <p:txBody>
          <a:bodyPr vert="horz" lIns="91440" tIns="45720" rIns="91440" bIns="45720" rtlCol="0" anchor="ctr">
            <a:noAutofit/>
          </a:bodyPr>
          <a:lstStyle/>
          <a:p>
            <a:r>
              <a:rPr lang="en-US" sz="2800" b="1" dirty="0">
                <a:solidFill>
                  <a:schemeClr val="bg1"/>
                </a:solidFill>
                <a:ea typeface="Arial" charset="0"/>
                <a:cs typeface="Arial" charset="0"/>
              </a:rPr>
              <a:t>Why Automated Machine Learning?</a:t>
            </a:r>
            <a:endParaRPr lang="en-US" sz="2800" b="1" dirty="0">
              <a:solidFill>
                <a:schemeClr val="bg1"/>
              </a:solidFill>
              <a:latin typeface="IBM Plex Sans" panose="020B0503050203000203" pitchFamily="34" charset="0"/>
            </a:endParaRPr>
          </a:p>
        </p:txBody>
      </p:sp>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6431195" y="1574799"/>
            <a:ext cx="5498592" cy="4025901"/>
          </a:xfrm>
        </p:spPr>
        <p:txBody>
          <a:bodyPr>
            <a:normAutofit/>
          </a:bodyPr>
          <a:lstStyle/>
          <a:p>
            <a:pPr marL="514337" indent="-514337" defTabSz="1371566">
              <a:buFont typeface="Arial"/>
              <a:buChar char="•"/>
              <a:defRPr/>
            </a:pPr>
            <a:r>
              <a:rPr lang="en-US" sz="2400" dirty="0"/>
              <a:t>High demand for data scientists &amp; machine learning developers but no skills to meet the demand</a:t>
            </a:r>
          </a:p>
          <a:p>
            <a:pPr marL="514337" indent="-514337" defTabSz="1371566">
              <a:buFont typeface="Arial"/>
              <a:buChar char="•"/>
              <a:defRPr/>
            </a:pPr>
            <a:endParaRPr lang="en-US" sz="2400" dirty="0"/>
          </a:p>
          <a:p>
            <a:pPr marL="514337" indent="-514337" defTabSz="1371566">
              <a:buFont typeface="Arial"/>
              <a:buChar char="•"/>
              <a:defRPr/>
            </a:pPr>
            <a:r>
              <a:rPr lang="en-US" sz="2400" dirty="0"/>
              <a:t>Disadvantages of traditional machine learning techniques</a:t>
            </a:r>
          </a:p>
          <a:p>
            <a:pPr marL="1200525" lvl="1" indent="-514337" defTabSz="1371566">
              <a:buFont typeface="Arial"/>
              <a:buChar char="•"/>
              <a:defRPr/>
            </a:pPr>
            <a:r>
              <a:rPr lang="en-US" dirty="0"/>
              <a:t>Time Consuming </a:t>
            </a:r>
          </a:p>
          <a:p>
            <a:pPr marL="1200525" lvl="1" indent="-514337" defTabSz="1371566">
              <a:buFont typeface="Arial"/>
              <a:buChar char="•"/>
              <a:defRPr/>
            </a:pPr>
            <a:r>
              <a:rPr lang="en-US" dirty="0"/>
              <a:t>Requires lots of effort</a:t>
            </a:r>
          </a:p>
          <a:p>
            <a:pPr marL="1200525" lvl="1" indent="-514337" defTabSz="1371566">
              <a:buFont typeface="Arial"/>
              <a:buChar char="•"/>
              <a:defRPr/>
            </a:pPr>
            <a:r>
              <a:rPr lang="en-US" dirty="0"/>
              <a:t>Extensive knowledge of algorithms &amp; domain knowledge </a:t>
            </a:r>
          </a:p>
        </p:txBody>
      </p:sp>
      <p:sp>
        <p:nvSpPr>
          <p:cNvPr id="9" name="Footer Placeholder 2">
            <a:extLst>
              <a:ext uri="{FF2B5EF4-FFF2-40B4-BE49-F238E27FC236}">
                <a16:creationId xmlns:a16="http://schemas.microsoft.com/office/drawing/2014/main" id="{95126CA9-6F5A-2043-80E5-FF04A940E806}"/>
              </a:ext>
            </a:extLst>
          </p:cNvPr>
          <p:cNvSpPr txBox="1">
            <a:spLocks/>
          </p:cNvSpPr>
          <p:nvPr/>
        </p:nvSpPr>
        <p:spPr>
          <a:xfrm>
            <a:off x="0" y="6509994"/>
            <a:ext cx="7505700" cy="25231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1" name="Picture 2" descr="IBM logo | Logok">
            <a:extLst>
              <a:ext uri="{FF2B5EF4-FFF2-40B4-BE49-F238E27FC236}">
                <a16:creationId xmlns:a16="http://schemas.microsoft.com/office/drawing/2014/main" id="{34836C38-6AAA-46BD-BEE4-7EB2405BD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9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85725" y="-12700"/>
            <a:ext cx="6181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97092" y="685800"/>
            <a:ext cx="5589333" cy="581025"/>
          </a:xfrm>
        </p:spPr>
        <p:txBody>
          <a:bodyPr vert="horz" lIns="91440" tIns="45720" rIns="91440" bIns="45720" rtlCol="0" anchor="ctr">
            <a:noAutofit/>
          </a:bodyPr>
          <a:lstStyle/>
          <a:p>
            <a:r>
              <a:rPr lang="en-US" sz="3600" kern="0" dirty="0">
                <a:solidFill>
                  <a:srgbClr val="FFFFFF"/>
                </a:solidFill>
                <a:latin typeface="Arial" panose="020B0604020202020204"/>
              </a:rPr>
              <a:t>What are the benefits of </a:t>
            </a:r>
            <a:br>
              <a:rPr lang="en-US" sz="3600" kern="0" dirty="0">
                <a:solidFill>
                  <a:srgbClr val="FFFFFF"/>
                </a:solidFill>
                <a:latin typeface="Arial" panose="020B0604020202020204"/>
              </a:rPr>
            </a:br>
            <a:r>
              <a:rPr lang="en-US" sz="3600" kern="0" dirty="0">
                <a:solidFill>
                  <a:srgbClr val="408BFC"/>
                </a:solidFill>
                <a:latin typeface="Arial" panose="020B0604020202020204"/>
              </a:rPr>
              <a:t>Automated Machine Learning?</a:t>
            </a:r>
            <a:endParaRPr lang="en-US" sz="3200" b="1" dirty="0">
              <a:solidFill>
                <a:schemeClr val="bg1"/>
              </a:solidFill>
              <a:latin typeface="IBM Plex Sans" panose="020B0503050203000203" pitchFamily="34" charset="0"/>
            </a:endParaRPr>
          </a:p>
        </p:txBody>
      </p:sp>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129619" y="2099919"/>
            <a:ext cx="5589333" cy="4203700"/>
          </a:xfrm>
        </p:spPr>
        <p:txBody>
          <a:bodyPr>
            <a:normAutofit/>
          </a:bodyPr>
          <a:lstStyle/>
          <a:p>
            <a:pPr defTabSz="685784">
              <a:defRPr sz="2400" i="1">
                <a:solidFill>
                  <a:srgbClr val="222222"/>
                </a:solidFill>
                <a:latin typeface="+mj-lt"/>
                <a:ea typeface="+mj-ea"/>
                <a:cs typeface="+mj-cs"/>
                <a:sym typeface="Helvetica"/>
              </a:defRPr>
            </a:pPr>
            <a:r>
              <a:rPr lang="en-US" sz="2000" i="1" dirty="0">
                <a:solidFill>
                  <a:schemeClr val="bg1"/>
                </a:solidFill>
                <a:latin typeface="+mj-lt"/>
                <a:sym typeface="Helvetica"/>
              </a:rPr>
              <a:t>Coming up with features is </a:t>
            </a:r>
            <a:r>
              <a:rPr lang="en-US" sz="2000" b="1" i="1" dirty="0">
                <a:solidFill>
                  <a:schemeClr val="bg1"/>
                </a:solidFill>
                <a:latin typeface="+mj-lt"/>
                <a:sym typeface="Helvetica"/>
              </a:rPr>
              <a:t>difficult</a:t>
            </a:r>
            <a:r>
              <a:rPr lang="en-US" sz="2000" i="1" dirty="0">
                <a:solidFill>
                  <a:schemeClr val="bg1"/>
                </a:solidFill>
                <a:latin typeface="+mj-lt"/>
                <a:sym typeface="Helvetica"/>
              </a:rPr>
              <a:t>, </a:t>
            </a:r>
            <a:r>
              <a:rPr lang="en-US" sz="2000" b="1" i="1" dirty="0">
                <a:solidFill>
                  <a:schemeClr val="bg1"/>
                </a:solidFill>
                <a:latin typeface="+mj-lt"/>
                <a:sym typeface="Helvetica"/>
              </a:rPr>
              <a:t>time-consuming</a:t>
            </a:r>
            <a:r>
              <a:rPr lang="en-US" sz="2000" i="1" dirty="0">
                <a:solidFill>
                  <a:schemeClr val="bg1"/>
                </a:solidFill>
                <a:latin typeface="+mj-lt"/>
                <a:sym typeface="Helvetica"/>
              </a:rPr>
              <a:t>, requires </a:t>
            </a:r>
            <a:r>
              <a:rPr lang="en-US" sz="2000" b="1" i="1" dirty="0">
                <a:solidFill>
                  <a:schemeClr val="bg1"/>
                </a:solidFill>
                <a:latin typeface="+mj-lt"/>
                <a:sym typeface="Helvetica"/>
              </a:rPr>
              <a:t>expert knowledge</a:t>
            </a:r>
            <a:r>
              <a:rPr lang="en-US" sz="2000" i="1" dirty="0">
                <a:solidFill>
                  <a:schemeClr val="bg1"/>
                </a:solidFill>
                <a:latin typeface="+mj-lt"/>
                <a:sym typeface="Helvetica"/>
              </a:rPr>
              <a:t>.  "Applied machine learning" is basically </a:t>
            </a:r>
            <a:r>
              <a:rPr lang="en-US" sz="2000" i="1" u="sng" dirty="0">
                <a:solidFill>
                  <a:schemeClr val="bg1"/>
                </a:solidFill>
                <a:latin typeface="+mj-lt"/>
                <a:sym typeface="Helvetica"/>
              </a:rPr>
              <a:t>feature engineering</a:t>
            </a:r>
            <a:r>
              <a:rPr lang="en-US" sz="2000" i="1" dirty="0">
                <a:solidFill>
                  <a:schemeClr val="bg1"/>
                </a:solidFill>
                <a:latin typeface="+mj-lt"/>
                <a:sym typeface="Helvetica"/>
              </a:rPr>
              <a:t>.</a:t>
            </a:r>
          </a:p>
          <a:p>
            <a:pPr marL="0" indent="0" algn="r" defTabSz="685784">
              <a:buNone/>
              <a:defRPr sz="2400">
                <a:solidFill>
                  <a:srgbClr val="222222"/>
                </a:solidFill>
                <a:latin typeface="+mj-lt"/>
                <a:ea typeface="+mj-ea"/>
                <a:cs typeface="+mj-cs"/>
                <a:sym typeface="Helvetica"/>
              </a:defRPr>
            </a:pPr>
            <a:r>
              <a:rPr lang="en-US" sz="2000" dirty="0">
                <a:solidFill>
                  <a:schemeClr val="bg1"/>
                </a:solidFill>
                <a:latin typeface="+mj-lt"/>
                <a:sym typeface="Helvetica"/>
              </a:rPr>
              <a:t>-Andrew Ng </a:t>
            </a:r>
          </a:p>
        </p:txBody>
      </p:sp>
      <p:pic>
        <p:nvPicPr>
          <p:cNvPr id="10" name="Picture 2" descr="IBM logo | Logok">
            <a:extLst>
              <a:ext uri="{FF2B5EF4-FFF2-40B4-BE49-F238E27FC236}">
                <a16:creationId xmlns:a16="http://schemas.microsoft.com/office/drawing/2014/main" id="{5CF6F32B-52E4-4584-956F-140FD6730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4617784-0C50-438C-B82E-CD1C6A86F0C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3106" y="1514475"/>
            <a:ext cx="5629275" cy="4000500"/>
          </a:xfrm>
          <a:prstGeom prst="rect">
            <a:avLst/>
          </a:prstGeom>
          <a:noFill/>
        </p:spPr>
      </p:pic>
      <p:sp>
        <p:nvSpPr>
          <p:cNvPr id="12" name="Text Box 3">
            <a:extLst>
              <a:ext uri="{FF2B5EF4-FFF2-40B4-BE49-F238E27FC236}">
                <a16:creationId xmlns:a16="http://schemas.microsoft.com/office/drawing/2014/main" id="{0B64ABCF-F59B-4631-9BE8-B0EE1078E573}"/>
              </a:ext>
            </a:extLst>
          </p:cNvPr>
          <p:cNvSpPr txBox="1"/>
          <p:nvPr/>
        </p:nvSpPr>
        <p:spPr>
          <a:xfrm>
            <a:off x="8666340" y="3086100"/>
            <a:ext cx="1258710" cy="75692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latin typeface="Constantia" panose="02030602050306030303" pitchFamily="18" charset="0"/>
                <a:ea typeface="Constantia" panose="02030602050306030303" pitchFamily="18" charset="0"/>
                <a:cs typeface="Times New Roman" panose="02020603050405020304" pitchFamily="18" charset="0"/>
              </a:rPr>
              <a:t>AI Lifecycle Management</a:t>
            </a:r>
          </a:p>
        </p:txBody>
      </p:sp>
    </p:spTree>
    <p:extLst>
      <p:ext uri="{BB962C8B-B14F-4D97-AF65-F5344CB8AC3E}">
        <p14:creationId xmlns:p14="http://schemas.microsoft.com/office/powerpoint/2010/main" val="248152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85726" y="-12700"/>
            <a:ext cx="12277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0" y="152400"/>
            <a:ext cx="5485847" cy="1123871"/>
          </a:xfrm>
        </p:spPr>
        <p:txBody>
          <a:bodyPr vert="horz" lIns="91440" tIns="45720" rIns="91440" bIns="45720" rtlCol="0" anchor="ctr">
            <a:normAutofit/>
          </a:bodyPr>
          <a:lstStyle/>
          <a:p>
            <a:r>
              <a:rPr lang="en-US" sz="4000" kern="0" dirty="0">
                <a:solidFill>
                  <a:srgbClr val="FFFFFF"/>
                </a:solidFill>
                <a:latin typeface="Arial" panose="020B0604020202020204"/>
              </a:rPr>
              <a:t>Introducing </a:t>
            </a:r>
            <a:r>
              <a:rPr lang="en-US" sz="4000" b="1" kern="0" dirty="0">
                <a:solidFill>
                  <a:srgbClr val="408BFC"/>
                </a:solidFill>
                <a:latin typeface="Arial" panose="020B0604020202020204"/>
              </a:rPr>
              <a:t>AutoAI</a:t>
            </a:r>
            <a:endParaRPr lang="en-US" sz="3600" b="1" dirty="0">
              <a:solidFill>
                <a:schemeClr val="bg1"/>
              </a:solidFill>
              <a:latin typeface="IBM Plex Sans" panose="020B0503050203000203" pitchFamily="34" charset="0"/>
            </a:endParaRPr>
          </a:p>
        </p:txBody>
      </p:sp>
      <p:pic>
        <p:nvPicPr>
          <p:cNvPr id="11" name="Picture 2" descr="Videography Services in Singapore | Onedash22">
            <a:extLst>
              <a:ext uri="{FF2B5EF4-FFF2-40B4-BE49-F238E27FC236}">
                <a16:creationId xmlns:a16="http://schemas.microsoft.com/office/drawing/2014/main" id="{AC39BA94-3F56-49E1-9FAA-EB0CFFA81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2120" y="6230217"/>
            <a:ext cx="769288" cy="4846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imeline&#10;&#10;Description automatically generated">
            <a:extLst>
              <a:ext uri="{FF2B5EF4-FFF2-40B4-BE49-F238E27FC236}">
                <a16:creationId xmlns:a16="http://schemas.microsoft.com/office/drawing/2014/main" id="{160B7E71-CAE6-0045-902F-98FA9EA02CF8}"/>
              </a:ext>
            </a:extLst>
          </p:cNvPr>
          <p:cNvPicPr>
            <a:picLocks noChangeAspect="1"/>
          </p:cNvPicPr>
          <p:nvPr/>
        </p:nvPicPr>
        <p:blipFill>
          <a:blip r:embed="rId4"/>
          <a:stretch>
            <a:fillRect/>
          </a:stretch>
        </p:blipFill>
        <p:spPr>
          <a:xfrm>
            <a:off x="0" y="1449270"/>
            <a:ext cx="12192000" cy="3959460"/>
          </a:xfrm>
          <a:prstGeom prst="rect">
            <a:avLst/>
          </a:prstGeom>
        </p:spPr>
      </p:pic>
    </p:spTree>
    <p:extLst>
      <p:ext uri="{BB962C8B-B14F-4D97-AF65-F5344CB8AC3E}">
        <p14:creationId xmlns:p14="http://schemas.microsoft.com/office/powerpoint/2010/main" val="215936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85726" y="-12700"/>
            <a:ext cx="12277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0" y="152400"/>
            <a:ext cx="6219270" cy="1123871"/>
          </a:xfrm>
        </p:spPr>
        <p:txBody>
          <a:bodyPr vert="horz" lIns="91440" tIns="45720" rIns="91440" bIns="45720" rtlCol="0" anchor="ctr">
            <a:normAutofit fontScale="90000"/>
          </a:bodyPr>
          <a:lstStyle/>
          <a:p>
            <a:r>
              <a:rPr lang="en-US" sz="4800" kern="0" dirty="0">
                <a:solidFill>
                  <a:srgbClr val="FFFFFF"/>
                </a:solidFill>
                <a:latin typeface="Arial" panose="020B0604020202020204"/>
              </a:rPr>
              <a:t>Benefits of using </a:t>
            </a:r>
            <a:r>
              <a:rPr lang="en-US" sz="4800" b="1" kern="0" dirty="0">
                <a:solidFill>
                  <a:srgbClr val="408BFC"/>
                </a:solidFill>
                <a:latin typeface="Arial" panose="020B0604020202020204"/>
              </a:rPr>
              <a:t>AutoAI</a:t>
            </a:r>
            <a:endParaRPr lang="en-US" sz="3600" b="1" dirty="0">
              <a:solidFill>
                <a:schemeClr val="bg1"/>
              </a:solidFill>
              <a:latin typeface="IBM Plex Sans" panose="020B0503050203000203" pitchFamily="34" charset="0"/>
            </a:endParaRPr>
          </a:p>
        </p:txBody>
      </p:sp>
      <p:sp>
        <p:nvSpPr>
          <p:cNvPr id="5" name="Footer Placeholder 2">
            <a:extLst>
              <a:ext uri="{FF2B5EF4-FFF2-40B4-BE49-F238E27FC236}">
                <a16:creationId xmlns:a16="http://schemas.microsoft.com/office/drawing/2014/main" id="{432A56E2-E546-CA45-8732-AE795815F726}"/>
              </a:ext>
            </a:extLst>
          </p:cNvPr>
          <p:cNvSpPr txBox="1">
            <a:spLocks/>
          </p:cNvSpPr>
          <p:nvPr/>
        </p:nvSpPr>
        <p:spPr>
          <a:xfrm>
            <a:off x="0" y="6509994"/>
            <a:ext cx="7505700" cy="25231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Learn classification algorithms using Python and </a:t>
            </a:r>
            <a:r>
              <a:rPr lang="en-US" dirty="0" err="1"/>
              <a:t>scikit</a:t>
            </a:r>
            <a:r>
              <a:rPr lang="en-US" dirty="0"/>
              <a:t>-learn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April </a:t>
            </a:r>
            <a:r>
              <a:rPr lang="en-US" dirty="0">
                <a:solidFill>
                  <a:prstClr val="black">
                    <a:tint val="75000"/>
                  </a:prstClr>
                </a:solidFill>
                <a:latin typeface="Calibri" panose="020F0502020204030204"/>
              </a:rPr>
              <a:t>25</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2020 / © 2020 IBM Corporation</a:t>
            </a:r>
          </a:p>
        </p:txBody>
      </p:sp>
      <p:sp>
        <p:nvSpPr>
          <p:cNvPr id="9" name="TextBox 8">
            <a:extLst>
              <a:ext uri="{FF2B5EF4-FFF2-40B4-BE49-F238E27FC236}">
                <a16:creationId xmlns:a16="http://schemas.microsoft.com/office/drawing/2014/main" id="{AFC4B4F7-4F1E-5E44-BB0A-8541B7B44575}"/>
              </a:ext>
            </a:extLst>
          </p:cNvPr>
          <p:cNvSpPr txBox="1"/>
          <p:nvPr/>
        </p:nvSpPr>
        <p:spPr>
          <a:xfrm>
            <a:off x="7505700" y="95694"/>
            <a:ext cx="4686300" cy="338554"/>
          </a:xfrm>
          <a:prstGeom prst="rect">
            <a:avLst/>
          </a:prstGeom>
          <a:noFill/>
        </p:spPr>
        <p:txBody>
          <a:bodyPr wrap="square" rtlCol="0">
            <a:spAutoFit/>
          </a:bodyPr>
          <a:lstStyle/>
          <a:p>
            <a:pPr lvl="0"/>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Get started at: </a:t>
            </a:r>
            <a:r>
              <a:rPr lang="en-US" sz="1600" dirty="0">
                <a:solidFill>
                  <a:schemeClr val="bg1"/>
                </a:solidFill>
                <a:hlinkClick r:id="rId3">
                  <a:extLst>
                    <a:ext uri="{A12FA001-AC4F-418D-AE19-62706E023703}">
                      <ahyp:hlinkClr xmlns:ahyp="http://schemas.microsoft.com/office/drawing/2018/hyperlinkcolor" val="tx"/>
                    </a:ext>
                  </a:extLst>
                </a:hlinkClick>
              </a:rPr>
              <a:t>https://ibm.biz/WebinarClassification</a:t>
            </a:r>
            <a:endParaRPr kumimoji="0" lang="en-US" sz="1600" b="0" i="0" u="none" strike="noStrike" kern="1200" cap="none" spc="0" normalizeH="0" baseline="0" noProof="0" dirty="0">
              <a:ln>
                <a:noFill/>
              </a:ln>
              <a:solidFill>
                <a:schemeClr val="bg1"/>
              </a:solidFill>
              <a:effectLst/>
              <a:uLnTx/>
              <a:uFillTx/>
              <a:latin typeface="Calibri" panose="020F0502020204030204"/>
            </a:endParaRPr>
          </a:p>
        </p:txBody>
      </p:sp>
      <p:pic>
        <p:nvPicPr>
          <p:cNvPr id="11" name="Picture 2" descr="Videography Services in Singapore | Onedash22">
            <a:extLst>
              <a:ext uri="{FF2B5EF4-FFF2-40B4-BE49-F238E27FC236}">
                <a16:creationId xmlns:a16="http://schemas.microsoft.com/office/drawing/2014/main" id="{AC39BA94-3F56-49E1-9FAA-EB0CFFA81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2120" y="6230217"/>
            <a:ext cx="769288" cy="4846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CC18D8D-ADB4-4D2C-887A-09F03A9A24F7}"/>
              </a:ext>
            </a:extLst>
          </p:cNvPr>
          <p:cNvPicPr>
            <a:picLocks noChangeAspect="1"/>
          </p:cNvPicPr>
          <p:nvPr/>
        </p:nvPicPr>
        <p:blipFill>
          <a:blip r:embed="rId5"/>
          <a:stretch>
            <a:fillRect/>
          </a:stretch>
        </p:blipFill>
        <p:spPr>
          <a:xfrm>
            <a:off x="366582" y="1441370"/>
            <a:ext cx="11297252" cy="4317181"/>
          </a:xfrm>
          <a:prstGeom prst="rect">
            <a:avLst/>
          </a:prstGeom>
        </p:spPr>
      </p:pic>
    </p:spTree>
    <p:extLst>
      <p:ext uri="{BB962C8B-B14F-4D97-AF65-F5344CB8AC3E}">
        <p14:creationId xmlns:p14="http://schemas.microsoft.com/office/powerpoint/2010/main" val="41041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0" y="0"/>
            <a:ext cx="6181725"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262213" y="2819400"/>
            <a:ext cx="5485847" cy="828675"/>
          </a:xfrm>
        </p:spPr>
        <p:txBody>
          <a:bodyPr vert="horz" lIns="91440" tIns="45720" rIns="91440" bIns="45720" rtlCol="0" anchor="ctr">
            <a:noAutofit/>
          </a:bodyPr>
          <a:lstStyle/>
          <a:p>
            <a:pPr algn="ctr"/>
            <a:r>
              <a:rPr lang="en-US" sz="4000" b="1" dirty="0">
                <a:solidFill>
                  <a:schemeClr val="bg1"/>
                </a:solidFill>
                <a:ea typeface="Arial" charset="0"/>
                <a:cs typeface="Arial" charset="0"/>
              </a:rPr>
              <a:t>Next Steps?</a:t>
            </a:r>
            <a:endParaRPr lang="en-US" sz="4000" b="1" dirty="0">
              <a:solidFill>
                <a:schemeClr val="bg1"/>
              </a:solidFill>
              <a:latin typeface="IBM Plex Sans" panose="020B0503050203000203" pitchFamily="34" charset="0"/>
            </a:endParaRPr>
          </a:p>
        </p:txBody>
      </p:sp>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6431195" y="1574799"/>
            <a:ext cx="5498592" cy="4025901"/>
          </a:xfrm>
        </p:spPr>
        <p:txBody>
          <a:bodyPr>
            <a:normAutofit/>
          </a:bodyPr>
          <a:lstStyle/>
          <a:p>
            <a:pPr marL="514337" indent="-514337" defTabSz="1371566">
              <a:buFont typeface="Arial"/>
              <a:buChar char="•"/>
              <a:defRPr/>
            </a:pPr>
            <a:endParaRPr lang="en-US" dirty="0">
              <a:hlinkClick r:id="rId3"/>
            </a:endParaRPr>
          </a:p>
          <a:p>
            <a:pPr marL="514337" indent="-514337" defTabSz="1371566">
              <a:buFont typeface="Arial"/>
              <a:buChar char="•"/>
              <a:defRPr/>
            </a:pPr>
            <a:r>
              <a:rPr lang="en-US" dirty="0">
                <a:hlinkClick r:id="rId4"/>
              </a:rPr>
              <a:t>Use AutoML to find and deploy the best models in minutes</a:t>
            </a:r>
            <a:endParaRPr lang="en-US" dirty="0"/>
          </a:p>
          <a:p>
            <a:pPr marL="514337" indent="-514337" defTabSz="1371566">
              <a:buFont typeface="Arial"/>
              <a:buChar char="•"/>
              <a:defRPr/>
            </a:pPr>
            <a:r>
              <a:rPr lang="en-US" dirty="0">
                <a:hlinkClick r:id="rId5"/>
              </a:rPr>
              <a:t>Compare model building with and without AutoML</a:t>
            </a:r>
            <a:endParaRPr lang="en-US" dirty="0"/>
          </a:p>
          <a:p>
            <a:pPr marL="514337" indent="-514337" defTabSz="1371566">
              <a:buFont typeface="Arial"/>
              <a:buChar char="•"/>
              <a:defRPr/>
            </a:pPr>
            <a:r>
              <a:rPr lang="en-US" dirty="0">
                <a:hlinkClick r:id="rId3"/>
              </a:rPr>
              <a:t>AutoAI Overview</a:t>
            </a:r>
            <a:endParaRPr lang="en-US" dirty="0"/>
          </a:p>
          <a:p>
            <a:pPr marL="514337" indent="-514337" defTabSz="1371566">
              <a:buFont typeface="Arial"/>
              <a:buChar char="•"/>
              <a:defRPr/>
            </a:pPr>
            <a:endParaRPr lang="en-US" dirty="0"/>
          </a:p>
          <a:p>
            <a:pPr marL="514337" indent="-514337" defTabSz="1371566">
              <a:buFont typeface="Arial"/>
              <a:buChar char="•"/>
              <a:defRPr/>
            </a:pPr>
            <a:endParaRPr lang="en-US" dirty="0"/>
          </a:p>
        </p:txBody>
      </p:sp>
      <p:sp>
        <p:nvSpPr>
          <p:cNvPr id="9" name="Footer Placeholder 2">
            <a:extLst>
              <a:ext uri="{FF2B5EF4-FFF2-40B4-BE49-F238E27FC236}">
                <a16:creationId xmlns:a16="http://schemas.microsoft.com/office/drawing/2014/main" id="{95126CA9-6F5A-2043-80E5-FF04A940E806}"/>
              </a:ext>
            </a:extLst>
          </p:cNvPr>
          <p:cNvSpPr txBox="1">
            <a:spLocks/>
          </p:cNvSpPr>
          <p:nvPr/>
        </p:nvSpPr>
        <p:spPr>
          <a:xfrm>
            <a:off x="0" y="6509994"/>
            <a:ext cx="7505700" cy="25231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1" name="Picture 2" descr="IBM logo | Logok">
            <a:extLst>
              <a:ext uri="{FF2B5EF4-FFF2-40B4-BE49-F238E27FC236}">
                <a16:creationId xmlns:a16="http://schemas.microsoft.com/office/drawing/2014/main" id="{34836C38-6AAA-46BD-BEE4-7EB2405BD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6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1197</Words>
  <Application>Microsoft Macintosh PowerPoint</Application>
  <PresentationFormat>Widescreen</PresentationFormat>
  <Paragraphs>77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Constantia</vt:lpstr>
      <vt:lpstr>IBM Plex Sans</vt:lpstr>
      <vt:lpstr>Office Theme</vt:lpstr>
      <vt:lpstr>AutoML Find and deploy the best models in minutes</vt:lpstr>
      <vt:lpstr>Why Automated Machine Learning?</vt:lpstr>
      <vt:lpstr>What are the benefits of  Automated Machine Learning?</vt:lpstr>
      <vt:lpstr>Introducing AutoAI</vt:lpstr>
      <vt:lpstr>Benefits of using AutoAI</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SAMAYA MADHAVAN</dc:creator>
  <cp:lastModifiedBy>SAMAYA MADHAVAN</cp:lastModifiedBy>
  <cp:revision>6</cp:revision>
  <dcterms:created xsi:type="dcterms:W3CDTF">2020-11-29T03:03:12Z</dcterms:created>
  <dcterms:modified xsi:type="dcterms:W3CDTF">2020-11-29T05:57:43Z</dcterms:modified>
</cp:coreProperties>
</file>