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9" r:id="rId7"/>
    <p:sldId id="271" r:id="rId8"/>
    <p:sldId id="272" r:id="rId9"/>
    <p:sldId id="262" r:id="rId10"/>
    <p:sldId id="273" r:id="rId11"/>
    <p:sldId id="263" r:id="rId12"/>
    <p:sldId id="264" r:id="rId13"/>
    <p:sldId id="265" r:id="rId14"/>
    <p:sldId id="270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7BE48-AD3B-40FE-9A62-4F15CF79031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5CB7A-BD26-4BEF-9090-DCA9797D6B94}">
      <dgm:prSet/>
      <dgm:spPr/>
      <dgm:t>
        <a:bodyPr/>
        <a:lstStyle/>
        <a:p>
          <a:r>
            <a:rPr lang="tr-TR" b="0" i="0" baseline="0" dirty="0"/>
            <a:t>Visual </a:t>
          </a:r>
          <a:r>
            <a:rPr lang="tr-TR" b="0" i="0" baseline="0" dirty="0" err="1"/>
            <a:t>Studio</a:t>
          </a:r>
          <a:r>
            <a:rPr lang="tr-TR" b="0" i="0" baseline="0" dirty="0"/>
            <a:t> ortamında Windows Forms ile geliştirildi. </a:t>
          </a:r>
          <a:r>
            <a:rPr lang="tr-TR" b="0" i="0" baseline="0" dirty="0" err="1"/>
            <a:t>Veritabanı</a:t>
          </a:r>
          <a:r>
            <a:rPr lang="tr-TR" b="0" i="0" baseline="0" dirty="0"/>
            <a:t> bağlantısı için ADO.NET </a:t>
          </a:r>
          <a:r>
            <a:rPr lang="tr-TR" b="0" i="0" baseline="0" dirty="0" err="1"/>
            <a:t>Framework’ü</a:t>
          </a:r>
          <a:r>
            <a:rPr lang="tr-TR" b="0" i="0" baseline="0" dirty="0"/>
            <a:t> kullanıldı.</a:t>
          </a:r>
          <a:endParaRPr lang="en-US" dirty="0"/>
        </a:p>
      </dgm:t>
    </dgm:pt>
    <dgm:pt modelId="{6A4A9D64-57F5-4C64-BEEB-20150A367C4B}" type="parTrans" cxnId="{19714E6B-2667-44EB-8CF7-13024A7E1A51}">
      <dgm:prSet/>
      <dgm:spPr/>
      <dgm:t>
        <a:bodyPr/>
        <a:lstStyle/>
        <a:p>
          <a:endParaRPr lang="en-US"/>
        </a:p>
      </dgm:t>
    </dgm:pt>
    <dgm:pt modelId="{4E4A33FF-CF92-4B74-96F8-76AEF618B9C5}" type="sibTrans" cxnId="{19714E6B-2667-44EB-8CF7-13024A7E1A51}">
      <dgm:prSet/>
      <dgm:spPr/>
      <dgm:t>
        <a:bodyPr/>
        <a:lstStyle/>
        <a:p>
          <a:endParaRPr lang="en-US"/>
        </a:p>
      </dgm:t>
    </dgm:pt>
    <dgm:pt modelId="{CCA52E58-FEC9-43D4-ABE3-CC918930641C}">
      <dgm:prSet/>
      <dgm:spPr/>
      <dgm:t>
        <a:bodyPr/>
        <a:lstStyle/>
        <a:p>
          <a:r>
            <a:rPr lang="tr-TR" dirty="0" err="1"/>
            <a:t>Veritabanı</a:t>
          </a:r>
          <a:r>
            <a:rPr lang="tr-TR" dirty="0"/>
            <a:t> olarak MSSQL kullanıldı.</a:t>
          </a:r>
          <a:endParaRPr lang="en-US" dirty="0"/>
        </a:p>
      </dgm:t>
    </dgm:pt>
    <dgm:pt modelId="{56362222-BC0E-4B13-8820-D6BA1F97D91C}" type="parTrans" cxnId="{08F8CB20-E622-4C73-99AF-AE6D006E6C31}">
      <dgm:prSet/>
      <dgm:spPr/>
      <dgm:t>
        <a:bodyPr/>
        <a:lstStyle/>
        <a:p>
          <a:endParaRPr lang="en-US"/>
        </a:p>
      </dgm:t>
    </dgm:pt>
    <dgm:pt modelId="{0EF52FCB-439C-4637-86BA-7AA11504D6FA}" type="sibTrans" cxnId="{08F8CB20-E622-4C73-99AF-AE6D006E6C31}">
      <dgm:prSet/>
      <dgm:spPr/>
      <dgm:t>
        <a:bodyPr/>
        <a:lstStyle/>
        <a:p>
          <a:endParaRPr lang="en-US"/>
        </a:p>
      </dgm:t>
    </dgm:pt>
    <dgm:pt modelId="{BBE6D977-F57C-4496-A54F-30A2C6753258}" type="pres">
      <dgm:prSet presAssocID="{8287BE48-AD3B-40FE-9A62-4F15CF790315}" presName="outerComposite" presStyleCnt="0">
        <dgm:presLayoutVars>
          <dgm:chMax val="5"/>
          <dgm:dir/>
          <dgm:resizeHandles val="exact"/>
        </dgm:presLayoutVars>
      </dgm:prSet>
      <dgm:spPr/>
    </dgm:pt>
    <dgm:pt modelId="{D86BF48E-1E5B-4E84-91C2-587BFF63FC6B}" type="pres">
      <dgm:prSet presAssocID="{8287BE48-AD3B-40FE-9A62-4F15CF790315}" presName="dummyMaxCanvas" presStyleCnt="0">
        <dgm:presLayoutVars/>
      </dgm:prSet>
      <dgm:spPr/>
    </dgm:pt>
    <dgm:pt modelId="{71C1F8F9-B0EC-471C-A449-24026C179160}" type="pres">
      <dgm:prSet presAssocID="{8287BE48-AD3B-40FE-9A62-4F15CF790315}" presName="TwoNodes_1" presStyleLbl="node1" presStyleIdx="0" presStyleCnt="2">
        <dgm:presLayoutVars>
          <dgm:bulletEnabled val="1"/>
        </dgm:presLayoutVars>
      </dgm:prSet>
      <dgm:spPr/>
    </dgm:pt>
    <dgm:pt modelId="{AFABCB8B-C51B-4FF4-9B6D-85D7029D185B}" type="pres">
      <dgm:prSet presAssocID="{8287BE48-AD3B-40FE-9A62-4F15CF790315}" presName="TwoNodes_2" presStyleLbl="node1" presStyleIdx="1" presStyleCnt="2" custScaleX="103224" custLinFactNeighborX="-965">
        <dgm:presLayoutVars>
          <dgm:bulletEnabled val="1"/>
        </dgm:presLayoutVars>
      </dgm:prSet>
      <dgm:spPr/>
    </dgm:pt>
    <dgm:pt modelId="{B2A8383E-AE66-475A-BFCD-F36A3A448E16}" type="pres">
      <dgm:prSet presAssocID="{8287BE48-AD3B-40FE-9A62-4F15CF790315}" presName="TwoConn_1-2" presStyleLbl="fgAccFollowNode1" presStyleIdx="0" presStyleCnt="1">
        <dgm:presLayoutVars>
          <dgm:bulletEnabled val="1"/>
        </dgm:presLayoutVars>
      </dgm:prSet>
      <dgm:spPr/>
    </dgm:pt>
    <dgm:pt modelId="{318BC4AE-875A-4305-BAD4-87F4A5BE32BC}" type="pres">
      <dgm:prSet presAssocID="{8287BE48-AD3B-40FE-9A62-4F15CF790315}" presName="TwoNodes_1_text" presStyleLbl="node1" presStyleIdx="1" presStyleCnt="2">
        <dgm:presLayoutVars>
          <dgm:bulletEnabled val="1"/>
        </dgm:presLayoutVars>
      </dgm:prSet>
      <dgm:spPr/>
    </dgm:pt>
    <dgm:pt modelId="{FE014732-EDAC-47BD-974D-4945408C2C12}" type="pres">
      <dgm:prSet presAssocID="{8287BE48-AD3B-40FE-9A62-4F15CF79031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F8CB20-E622-4C73-99AF-AE6D006E6C31}" srcId="{8287BE48-AD3B-40FE-9A62-4F15CF790315}" destId="{CCA52E58-FEC9-43D4-ABE3-CC918930641C}" srcOrd="1" destOrd="0" parTransId="{56362222-BC0E-4B13-8820-D6BA1F97D91C}" sibTransId="{0EF52FCB-439C-4637-86BA-7AA11504D6FA}"/>
    <dgm:cxn modelId="{100A0C49-EB11-4950-B7EB-DB160A7DA7A3}" type="presOf" srcId="{4E4A33FF-CF92-4B74-96F8-76AEF618B9C5}" destId="{B2A8383E-AE66-475A-BFCD-F36A3A448E16}" srcOrd="0" destOrd="0" presId="urn:microsoft.com/office/officeart/2005/8/layout/vProcess5"/>
    <dgm:cxn modelId="{1DEB986A-0719-4B86-8429-DCEF1FD63E3B}" type="presOf" srcId="{CCA52E58-FEC9-43D4-ABE3-CC918930641C}" destId="{AFABCB8B-C51B-4FF4-9B6D-85D7029D185B}" srcOrd="0" destOrd="0" presId="urn:microsoft.com/office/officeart/2005/8/layout/vProcess5"/>
    <dgm:cxn modelId="{19714E6B-2667-44EB-8CF7-13024A7E1A51}" srcId="{8287BE48-AD3B-40FE-9A62-4F15CF790315}" destId="{A645CB7A-BD26-4BEF-9090-DCA9797D6B94}" srcOrd="0" destOrd="0" parTransId="{6A4A9D64-57F5-4C64-BEEB-20150A367C4B}" sibTransId="{4E4A33FF-CF92-4B74-96F8-76AEF618B9C5}"/>
    <dgm:cxn modelId="{D4B795A6-78AA-4427-993E-5EB425BB4159}" type="presOf" srcId="{A645CB7A-BD26-4BEF-9090-DCA9797D6B94}" destId="{71C1F8F9-B0EC-471C-A449-24026C179160}" srcOrd="0" destOrd="0" presId="urn:microsoft.com/office/officeart/2005/8/layout/vProcess5"/>
    <dgm:cxn modelId="{C0BD7CE8-0539-440A-8D45-76719EAB9BDC}" type="presOf" srcId="{8287BE48-AD3B-40FE-9A62-4F15CF790315}" destId="{BBE6D977-F57C-4496-A54F-30A2C6753258}" srcOrd="0" destOrd="0" presId="urn:microsoft.com/office/officeart/2005/8/layout/vProcess5"/>
    <dgm:cxn modelId="{887301EA-2DE7-47CE-82A5-971C628EF7A0}" type="presOf" srcId="{A645CB7A-BD26-4BEF-9090-DCA9797D6B94}" destId="{318BC4AE-875A-4305-BAD4-87F4A5BE32BC}" srcOrd="1" destOrd="0" presId="urn:microsoft.com/office/officeart/2005/8/layout/vProcess5"/>
    <dgm:cxn modelId="{2D3A1AF3-68AD-4776-B78A-C4579A74280E}" type="presOf" srcId="{CCA52E58-FEC9-43D4-ABE3-CC918930641C}" destId="{FE014732-EDAC-47BD-974D-4945408C2C12}" srcOrd="1" destOrd="0" presId="urn:microsoft.com/office/officeart/2005/8/layout/vProcess5"/>
    <dgm:cxn modelId="{D8DEAAFD-4A2F-44B2-9858-E0A4C7D58C82}" type="presParOf" srcId="{BBE6D977-F57C-4496-A54F-30A2C6753258}" destId="{D86BF48E-1E5B-4E84-91C2-587BFF63FC6B}" srcOrd="0" destOrd="0" presId="urn:microsoft.com/office/officeart/2005/8/layout/vProcess5"/>
    <dgm:cxn modelId="{B9A19EF8-FDDD-4DCD-9816-E16694A305E4}" type="presParOf" srcId="{BBE6D977-F57C-4496-A54F-30A2C6753258}" destId="{71C1F8F9-B0EC-471C-A449-24026C179160}" srcOrd="1" destOrd="0" presId="urn:microsoft.com/office/officeart/2005/8/layout/vProcess5"/>
    <dgm:cxn modelId="{EDF68D2D-230C-4A90-B4B5-5BEAE4432EF6}" type="presParOf" srcId="{BBE6D977-F57C-4496-A54F-30A2C6753258}" destId="{AFABCB8B-C51B-4FF4-9B6D-85D7029D185B}" srcOrd="2" destOrd="0" presId="urn:microsoft.com/office/officeart/2005/8/layout/vProcess5"/>
    <dgm:cxn modelId="{E650548E-6B91-4372-9B6A-9650439C4AB6}" type="presParOf" srcId="{BBE6D977-F57C-4496-A54F-30A2C6753258}" destId="{B2A8383E-AE66-475A-BFCD-F36A3A448E16}" srcOrd="3" destOrd="0" presId="urn:microsoft.com/office/officeart/2005/8/layout/vProcess5"/>
    <dgm:cxn modelId="{940A5CDB-F699-4713-8C05-B88BEDBD580A}" type="presParOf" srcId="{BBE6D977-F57C-4496-A54F-30A2C6753258}" destId="{318BC4AE-875A-4305-BAD4-87F4A5BE32BC}" srcOrd="4" destOrd="0" presId="urn:microsoft.com/office/officeart/2005/8/layout/vProcess5"/>
    <dgm:cxn modelId="{0619607D-2607-4B50-8699-35D35F1E8693}" type="presParOf" srcId="{BBE6D977-F57C-4496-A54F-30A2C6753258}" destId="{FE014732-EDAC-47BD-974D-4945408C2C1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1F8F9-B0EC-471C-A449-24026C179160}">
      <dsp:nvSpPr>
        <dsp:cNvPr id="0" name=""/>
        <dsp:cNvSpPr/>
      </dsp:nvSpPr>
      <dsp:spPr>
        <a:xfrm>
          <a:off x="-58886" y="0"/>
          <a:ext cx="7306056" cy="1367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 dirty="0"/>
            <a:t>Visual </a:t>
          </a:r>
          <a:r>
            <a:rPr lang="tr-TR" sz="2300" b="0" i="0" kern="1200" baseline="0" dirty="0" err="1"/>
            <a:t>Studio</a:t>
          </a:r>
          <a:r>
            <a:rPr lang="tr-TR" sz="2300" b="0" i="0" kern="1200" baseline="0" dirty="0"/>
            <a:t> ortamında Windows Forms ile geliştirildi. </a:t>
          </a:r>
          <a:r>
            <a:rPr lang="tr-TR" sz="2300" b="0" i="0" kern="1200" baseline="0" dirty="0" err="1"/>
            <a:t>Veritabanı</a:t>
          </a:r>
          <a:r>
            <a:rPr lang="tr-TR" sz="2300" b="0" i="0" kern="1200" baseline="0" dirty="0"/>
            <a:t> bağlantısı için ADO.NET </a:t>
          </a:r>
          <a:r>
            <a:rPr lang="tr-TR" sz="2300" b="0" i="0" kern="1200" baseline="0" dirty="0" err="1"/>
            <a:t>Framework’ü</a:t>
          </a:r>
          <a:r>
            <a:rPr lang="tr-TR" sz="2300" b="0" i="0" kern="1200" baseline="0" dirty="0"/>
            <a:t> kullanıldı.</a:t>
          </a:r>
          <a:endParaRPr lang="en-US" sz="2300" kern="1200" dirty="0"/>
        </a:p>
      </dsp:txBody>
      <dsp:txXfrm>
        <a:off x="-18824" y="40062"/>
        <a:ext cx="5892311" cy="1287692"/>
      </dsp:txXfrm>
    </dsp:sp>
    <dsp:sp modelId="{AFABCB8B-C51B-4FF4-9B6D-85D7029D185B}">
      <dsp:nvSpPr>
        <dsp:cNvPr id="0" name=""/>
        <dsp:cNvSpPr/>
      </dsp:nvSpPr>
      <dsp:spPr>
        <a:xfrm>
          <a:off x="1042140" y="1671775"/>
          <a:ext cx="7541603" cy="1367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Veritabanı</a:t>
          </a:r>
          <a:r>
            <a:rPr lang="tr-TR" sz="2300" kern="1200" dirty="0"/>
            <a:t> olarak MSSQL kullanıldı.</a:t>
          </a:r>
          <a:endParaRPr lang="en-US" sz="2300" kern="1200" dirty="0"/>
        </a:p>
      </dsp:txBody>
      <dsp:txXfrm>
        <a:off x="1082202" y="1711837"/>
        <a:ext cx="5212863" cy="1287692"/>
      </dsp:txXfrm>
    </dsp:sp>
    <dsp:sp modelId="{B2A8383E-AE66-475A-BFCD-F36A3A448E16}">
      <dsp:nvSpPr>
        <dsp:cNvPr id="0" name=""/>
        <dsp:cNvSpPr/>
      </dsp:nvSpPr>
      <dsp:spPr>
        <a:xfrm>
          <a:off x="6358088" y="1075255"/>
          <a:ext cx="889080" cy="889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58131" y="1075255"/>
        <a:ext cx="488994" cy="66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9C653965-2D25-DCD6-D50D-1F2FABE19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28ADD5-0668-5B09-D091-84A59F8DF3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C6796-DA72-4B29-BDC4-D28672CE9861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4AB4F3-899D-050F-12CD-29F289E926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9EAFA6A-5DD2-AED4-CDCC-E731725BCC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C4108-0EA1-4ED6-9FE0-D1CE65FAA0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5207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3BE2-3EB3-453B-9D17-E5C6C5D078A4}" type="datetimeFigureOut">
              <a:rPr lang="tr-TR" smtClean="0"/>
              <a:t>16.08.2023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21778-8A63-4468-96DB-71C496DB4A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550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48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7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7BD36-F369-ABD4-33F4-BE300BC99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BANKACILIK UYGULAMASI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84F1535-EAD8-7662-56AC-D8F8D6330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ÖZGÜR KARLİ</a:t>
            </a:r>
          </a:p>
        </p:txBody>
      </p:sp>
    </p:spTree>
    <p:extLst>
      <p:ext uri="{BB962C8B-B14F-4D97-AF65-F5344CB8AC3E}">
        <p14:creationId xmlns:p14="http://schemas.microsoft.com/office/powerpoint/2010/main" val="37210782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A836E52-3228-0C7B-08A5-92AD7D79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50" y="802367"/>
            <a:ext cx="3652030" cy="419710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BFF74F-FAC2-09F1-6756-0E0288A6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37" y="802367"/>
            <a:ext cx="3674295" cy="419710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2729C4E-0656-9F02-194E-BDA610FE87B4}"/>
              </a:ext>
            </a:extLst>
          </p:cNvPr>
          <p:cNvSpPr txBox="1"/>
          <p:nvPr/>
        </p:nvSpPr>
        <p:spPr>
          <a:xfrm>
            <a:off x="477010" y="5088543"/>
            <a:ext cx="500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Giriş ekranı</a:t>
            </a:r>
          </a:p>
          <a:p>
            <a:pPr algn="ctr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Yönetici veya müşteri girişi kontrolü burada yapılır.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63D9E48-4F39-3DC9-B1B3-39D519430651}"/>
              </a:ext>
            </a:extLst>
          </p:cNvPr>
          <p:cNvSpPr txBox="1"/>
          <p:nvPr/>
        </p:nvSpPr>
        <p:spPr>
          <a:xfrm>
            <a:off x="5804491" y="5088543"/>
            <a:ext cx="500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Parola sıfırlama ekranı</a:t>
            </a:r>
          </a:p>
          <a:p>
            <a:pPr algn="ctr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Unutulan parola için güvenlik soruları ile yeni parola oluşturulur</a:t>
            </a:r>
          </a:p>
        </p:txBody>
      </p:sp>
    </p:spTree>
    <p:extLst>
      <p:ext uri="{BB962C8B-B14F-4D97-AF65-F5344CB8AC3E}">
        <p14:creationId xmlns:p14="http://schemas.microsoft.com/office/powerpoint/2010/main" val="346167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40D741F-B6DC-572C-674B-9EE5D4E9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52" y="683166"/>
            <a:ext cx="4678425" cy="530700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7C7D576-5663-EA1C-5D8E-2A424E121087}"/>
              </a:ext>
            </a:extLst>
          </p:cNvPr>
          <p:cNvSpPr txBox="1"/>
          <p:nvPr/>
        </p:nvSpPr>
        <p:spPr>
          <a:xfrm>
            <a:off x="591740" y="4101240"/>
            <a:ext cx="4730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	Kayıt ekranı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TCKN için 11 , parola için 6 rakamdan fazla girilemez, harflere basılamaz.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Kayıtlı il seçildikten sonra parametreler tablosundan ilgili veriler getirilip kayıtlı ilçe </a:t>
            </a:r>
            <a:r>
              <a:rPr lang="tr-TR" dirty="0" err="1"/>
              <a:t>ComboBox’ına</a:t>
            </a:r>
            <a:r>
              <a:rPr lang="tr-TR" dirty="0"/>
              <a:t> yazdırılır.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58AA65-EDF8-1227-4E86-E0E3E9A805E1}"/>
              </a:ext>
            </a:extLst>
          </p:cNvPr>
          <p:cNvSpPr txBox="1"/>
          <p:nvPr/>
        </p:nvSpPr>
        <p:spPr>
          <a:xfrm>
            <a:off x="7027462" y="5990168"/>
            <a:ext cx="28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Kayıt ekranı kontrolleri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54B1FC3B-4D80-1194-C8EA-935D0184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0" y="683166"/>
            <a:ext cx="4776290" cy="33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4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6F0ACC-076C-CD7E-B9CA-FFAE3187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480060"/>
            <a:ext cx="4678425" cy="23279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F7185D4-2341-C1C9-1585-73BA5868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1" y="480060"/>
            <a:ext cx="4678425" cy="232790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ADE8C3D-DABB-0464-1F82-58FA58E957C0}"/>
              </a:ext>
            </a:extLst>
          </p:cNvPr>
          <p:cNvSpPr txBox="1"/>
          <p:nvPr/>
        </p:nvSpPr>
        <p:spPr>
          <a:xfrm>
            <a:off x="1590253" y="2807963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Hesaplar arası transfer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0924C58-0550-1595-73A3-FD6E6FC0E2BE}"/>
              </a:ext>
            </a:extLst>
          </p:cNvPr>
          <p:cNvSpPr txBox="1"/>
          <p:nvPr/>
        </p:nvSpPr>
        <p:spPr>
          <a:xfrm>
            <a:off x="6341637" y="2807963"/>
            <a:ext cx="39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Hesaplar arası transfer kontrolleri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7A235FA-24FA-709E-551B-C8FB3B57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429000"/>
            <a:ext cx="4678424" cy="232790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79590ED-A58B-F94C-039C-E2A7F43CB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535" y="3429000"/>
            <a:ext cx="4678425" cy="2327902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F56CB0AD-8C3D-92AE-4B96-0BDF919A70D9}"/>
              </a:ext>
            </a:extLst>
          </p:cNvPr>
          <p:cNvSpPr txBox="1"/>
          <p:nvPr/>
        </p:nvSpPr>
        <p:spPr>
          <a:xfrm>
            <a:off x="2080051" y="5826835"/>
            <a:ext cx="333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Havale ekranı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59D5780-979E-96DE-B8AA-C7B378A5C346}"/>
              </a:ext>
            </a:extLst>
          </p:cNvPr>
          <p:cNvSpPr txBox="1"/>
          <p:nvPr/>
        </p:nvSpPr>
        <p:spPr>
          <a:xfrm>
            <a:off x="7279731" y="5823941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Havale kontrolleri</a:t>
            </a:r>
          </a:p>
        </p:txBody>
      </p:sp>
    </p:spTree>
    <p:extLst>
      <p:ext uri="{BB962C8B-B14F-4D97-AF65-F5344CB8AC3E}">
        <p14:creationId xmlns:p14="http://schemas.microsoft.com/office/powerpoint/2010/main" val="377753099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0FEBC06-3954-6FAE-6737-ABBAFC18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5" r="-1" b="-1"/>
          <a:stretch/>
        </p:blipFill>
        <p:spPr>
          <a:xfrm>
            <a:off x="643466" y="858984"/>
            <a:ext cx="4678425" cy="30229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1AC611-982C-02F4-67D4-FD6DA172D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" r="1" b="6615"/>
          <a:stretch/>
        </p:blipFill>
        <p:spPr>
          <a:xfrm>
            <a:off x="5959771" y="858983"/>
            <a:ext cx="4678425" cy="25700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E30DD94-1E1A-B716-C2DF-181D6D41F49A}"/>
              </a:ext>
            </a:extLst>
          </p:cNvPr>
          <p:cNvSpPr txBox="1"/>
          <p:nvPr/>
        </p:nvSpPr>
        <p:spPr>
          <a:xfrm>
            <a:off x="643465" y="3992616"/>
            <a:ext cx="4678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Geçmiş işlemler ekranı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Geçmiş işlemler tablosundan müşterinin bulunduğu işlemler alınıp </a:t>
            </a:r>
            <a:r>
              <a:rPr lang="tr-TR" dirty="0" err="1"/>
              <a:t>ComboBox’a</a:t>
            </a:r>
            <a:r>
              <a:rPr lang="tr-TR" dirty="0"/>
              <a:t> gönderilir. Seçilen işlemin detayları pop-</a:t>
            </a:r>
            <a:r>
              <a:rPr lang="tr-TR" dirty="0" err="1"/>
              <a:t>up</a:t>
            </a:r>
            <a:r>
              <a:rPr lang="tr-TR" dirty="0"/>
              <a:t> ekranında gösterilir.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C520A73-1E75-11B3-8408-D3AC5463C7B5}"/>
              </a:ext>
            </a:extLst>
          </p:cNvPr>
          <p:cNvSpPr txBox="1"/>
          <p:nvPr/>
        </p:nvSpPr>
        <p:spPr>
          <a:xfrm>
            <a:off x="6048587" y="3477343"/>
            <a:ext cx="4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Kredi başvurusu ekranı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8A6652-41C8-8DAD-49E9-69486068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83" y="4450620"/>
            <a:ext cx="4716813" cy="83831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03156DB-CD7F-D8B8-F88A-A7F02B13D6BC}"/>
              </a:ext>
            </a:extLst>
          </p:cNvPr>
          <p:cNvSpPr txBox="1"/>
          <p:nvPr/>
        </p:nvSpPr>
        <p:spPr>
          <a:xfrm>
            <a:off x="6827872" y="5464106"/>
            <a:ext cx="38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Kredi hesaplama formülü</a:t>
            </a:r>
          </a:p>
        </p:txBody>
      </p:sp>
    </p:spTree>
    <p:extLst>
      <p:ext uri="{BB962C8B-B14F-4D97-AF65-F5344CB8AC3E}">
        <p14:creationId xmlns:p14="http://schemas.microsoft.com/office/powerpoint/2010/main" val="259015058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1584AE-F0CC-ED3B-029C-04DF492D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3" y="1101436"/>
            <a:ext cx="3209759" cy="358787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294DA9C-0847-BC30-19A3-368AF164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75" y="1101436"/>
            <a:ext cx="6871823" cy="23263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4DCEAF5F-7144-4BE6-23A8-1CD5544481BE}"/>
              </a:ext>
            </a:extLst>
          </p:cNvPr>
          <p:cNvSpPr txBox="1"/>
          <p:nvPr/>
        </p:nvSpPr>
        <p:spPr>
          <a:xfrm>
            <a:off x="5299707" y="4312962"/>
            <a:ext cx="5356176" cy="211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ctr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 err="1"/>
              <a:t>Güncel</a:t>
            </a:r>
            <a:r>
              <a:rPr lang="en-US" sz="1600" dirty="0"/>
              <a:t> </a:t>
            </a:r>
            <a:r>
              <a:rPr lang="en-US" sz="1600" dirty="0" err="1"/>
              <a:t>kurlar</a:t>
            </a:r>
            <a:r>
              <a:rPr lang="en-US" sz="1600" dirty="0"/>
              <a:t> </a:t>
            </a:r>
            <a:r>
              <a:rPr lang="en-US" sz="1600" dirty="0" err="1"/>
              <a:t>ekranı</a:t>
            </a:r>
            <a:endParaRPr lang="en-US" sz="1600" dirty="0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1600" dirty="0"/>
              <a:t>Uygulama her başlatıldığında b</a:t>
            </a:r>
            <a:r>
              <a:rPr lang="en-US" sz="1600" dirty="0" err="1"/>
              <a:t>ir</a:t>
            </a:r>
            <a:r>
              <a:rPr lang="en-US" sz="1600" dirty="0"/>
              <a:t> API </a:t>
            </a:r>
            <a:r>
              <a:rPr lang="en-US" sz="1600" dirty="0" err="1"/>
              <a:t>aracılığıyla</a:t>
            </a:r>
            <a:r>
              <a:rPr lang="tr-TR" sz="1600" dirty="0"/>
              <a:t> alınan veriler </a:t>
            </a:r>
            <a:r>
              <a:rPr lang="tr-TR" sz="1600" dirty="0" err="1"/>
              <a:t>List’e</a:t>
            </a:r>
            <a:r>
              <a:rPr lang="tr-TR" sz="1600" dirty="0"/>
              <a:t> gönderiliyor ve ihtiyaç duyulan dövizler kurlar ekranına gönderiliyor  ya da hesaplar arası döviz transferi için gereken yerlerde kullanılıyor.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7280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3289904-2E87-EAFD-6652-AE84D90A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2400"/>
            <a:ext cx="4678425" cy="3865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0E6AB67-5961-D8EA-1DFA-C6D701F2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71" y="752401"/>
            <a:ext cx="4678425" cy="386578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91BA3D3-A6EA-4AB5-729B-83AF3927283F}"/>
              </a:ext>
            </a:extLst>
          </p:cNvPr>
          <p:cNvSpPr txBox="1"/>
          <p:nvPr/>
        </p:nvSpPr>
        <p:spPr>
          <a:xfrm>
            <a:off x="643467" y="4763599"/>
            <a:ext cx="4678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  Abonelik kayıt ekranı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Ödemenin yapılacağı hesap, fatura tipi ve abone numarası girilen müşterinin bilgileri </a:t>
            </a:r>
            <a:r>
              <a:rPr lang="tr-TR" dirty="0" err="1"/>
              <a:t>veritabanına</a:t>
            </a:r>
            <a:r>
              <a:rPr lang="tr-TR" dirty="0"/>
              <a:t> kaydedilir.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8D91B60-E26D-1AAB-45C5-0A8A308212AA}"/>
              </a:ext>
            </a:extLst>
          </p:cNvPr>
          <p:cNvSpPr txBox="1"/>
          <p:nvPr/>
        </p:nvSpPr>
        <p:spPr>
          <a:xfrm>
            <a:off x="5959770" y="4763599"/>
            <a:ext cx="467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Fatura ödeme ekranı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Seçilen müşterinin oluşturulmuş faturaları görüntülenebilir.</a:t>
            </a:r>
          </a:p>
        </p:txBody>
      </p:sp>
    </p:spTree>
    <p:extLst>
      <p:ext uri="{BB962C8B-B14F-4D97-AF65-F5344CB8AC3E}">
        <p14:creationId xmlns:p14="http://schemas.microsoft.com/office/powerpoint/2010/main" val="222905212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2D86B8-F8FA-4152-BB97-1E86BF5C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3458292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F5D63-18D2-44EE-9BF4-F99E145C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96" y="5812"/>
            <a:ext cx="3419856" cy="24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D62C475-CDE5-F551-4C6D-2246F490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50" y="689139"/>
            <a:ext cx="2774205" cy="1067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5FB676B-0487-4FE6-A64F-7AA4C26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367107"/>
            <a:ext cx="3458292" cy="2490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C8A62-F20F-437D-B6E7-D2C4777D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96" y="2651761"/>
            <a:ext cx="3423003" cy="420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77AD389-C463-1E57-C412-641DADF6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-47917"/>
            <a:ext cx="3458292" cy="425415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5D10635-256E-D871-262A-28F3344EFAAD}"/>
              </a:ext>
            </a:extLst>
          </p:cNvPr>
          <p:cNvSpPr txBox="1"/>
          <p:nvPr/>
        </p:nvSpPr>
        <p:spPr>
          <a:xfrm>
            <a:off x="7638575" y="397230"/>
            <a:ext cx="3635621" cy="62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ctr" defTabSz="914400">
              <a:spcAft>
                <a:spcPts val="600"/>
              </a:spcAft>
              <a:buClr>
                <a:schemeClr val="accent1"/>
              </a:buClr>
            </a:pPr>
            <a:endParaRPr lang="tr-TR" dirty="0"/>
          </a:p>
          <a:p>
            <a:pPr indent="-182880" algn="ctr" defTabSz="914400">
              <a:spcAft>
                <a:spcPts val="600"/>
              </a:spcAft>
              <a:buClr>
                <a:schemeClr val="accent1"/>
              </a:buClr>
            </a:pPr>
            <a:r>
              <a:rPr lang="tr-TR" dirty="0"/>
              <a:t>Uygulama başlatıldığında gerçekleşenler</a:t>
            </a:r>
          </a:p>
          <a:p>
            <a:pPr indent="-182880" algn="ctr" defTabSz="914400">
              <a:spcAft>
                <a:spcPts val="600"/>
              </a:spcAft>
              <a:buClr>
                <a:schemeClr val="accent1"/>
              </a:buClr>
            </a:pPr>
            <a:endParaRPr lang="tr-TR" dirty="0"/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dirty="0"/>
              <a:t>Kredilerin aylık ödemeleri gerçekleştirilir.</a:t>
            </a:r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dirty="0"/>
              <a:t>Ödemesi tamamlanan krediler tablodan silinir.</a:t>
            </a:r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dirty="0"/>
              <a:t>Abone tablosunda kayıtlı abonelerin faturaları oluşturulur.</a:t>
            </a:r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dirty="0"/>
              <a:t>Otomatik ödemesi bulunan faturaların son ödeme tarihi gelmişse ve ödenmemişse otomatik olarak ödenir.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28D178-E8A7-547A-E35E-520F160B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775201"/>
            <a:ext cx="3460267" cy="18575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0C5411C-F5D2-46D7-66F0-77F75025E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825" y="3760808"/>
            <a:ext cx="3462393" cy="2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45D950-A3E9-6570-43BB-1CFF2D01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bg1">
                    <a:alpha val="80000"/>
                  </a:schemeClr>
                </a:solidFill>
              </a:rPr>
              <a:t>PROJE HAKKINDA BİLGİLER</a:t>
            </a:r>
          </a:p>
        </p:txBody>
      </p:sp>
      <p:graphicFrame>
        <p:nvGraphicFramePr>
          <p:cNvPr id="30" name="İçerik Yer Tutucusu 2">
            <a:extLst>
              <a:ext uri="{FF2B5EF4-FFF2-40B4-BE49-F238E27FC236}">
                <a16:creationId xmlns:a16="http://schemas.microsoft.com/office/drawing/2014/main" id="{26DB15EF-E4DF-B7AF-7F82-E4184EEC0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250709"/>
              </p:ext>
            </p:extLst>
          </p:nvPr>
        </p:nvGraphicFramePr>
        <p:xfrm>
          <a:off x="1261872" y="699990"/>
          <a:ext cx="8595360" cy="303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6726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DC6983-E448-E94C-B9E8-AA15D607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tr-TR" sz="2800">
                <a:solidFill>
                  <a:srgbClr val="FFFFFF"/>
                </a:solidFill>
              </a:rPr>
            </a:br>
            <a:br>
              <a:rPr lang="tr-TR" sz="2800">
                <a:solidFill>
                  <a:srgbClr val="FFFFFF"/>
                </a:solidFill>
              </a:rPr>
            </a:br>
            <a:r>
              <a:rPr lang="tr-TR" sz="2800">
                <a:solidFill>
                  <a:srgbClr val="FFFFFF"/>
                </a:solidFill>
              </a:rPr>
              <a:t>MİMARİ VE TASARIM</a:t>
            </a:r>
            <a:endParaRPr lang="tr-TR" sz="2800" dirty="0">
              <a:solidFill>
                <a:srgbClr val="FFFFFF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8EB33ED-EA7B-C90B-9CAD-AE321C55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tr-TR" sz="2400"/>
          </a:p>
          <a:p>
            <a:r>
              <a:rPr lang="tr-TR" sz="2400"/>
              <a:t>Projemde Data, Service, Presentation katmanları olmak üzere üç katmanlı mimari kullanılıyor. Bunlara ek olarak DTO’ların bulunduğu Common katmanı bulunuyor.</a:t>
            </a:r>
          </a:p>
          <a:p>
            <a:endParaRPr lang="tr-TR" sz="2400"/>
          </a:p>
          <a:p>
            <a:r>
              <a:rPr lang="tr-TR" sz="2400"/>
              <a:t>2 farklı ekrandan oluşan projede müşteri ekranında canlı renkler kullanırken, yönetici ekranında ise göz yormayan, sade renkler kullandım.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247342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6D890C-7021-AC07-D247-3CAFDF00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tr-TR" sz="2800" dirty="0">
                <a:solidFill>
                  <a:srgbClr val="FFFFFF"/>
                </a:solidFill>
              </a:rPr>
            </a:br>
            <a:br>
              <a:rPr lang="tr-TR" sz="2800" dirty="0">
                <a:solidFill>
                  <a:srgbClr val="FFFFFF"/>
                </a:solidFill>
              </a:rPr>
            </a:br>
            <a:r>
              <a:rPr lang="tr-TR" sz="2800" dirty="0">
                <a:solidFill>
                  <a:srgbClr val="FFFFFF"/>
                </a:solidFill>
              </a:rPr>
              <a:t>MÜŞTERİ</a:t>
            </a:r>
            <a:br>
              <a:rPr lang="tr-TR" sz="2800" dirty="0">
                <a:solidFill>
                  <a:srgbClr val="FFFFFF"/>
                </a:solidFill>
              </a:rPr>
            </a:br>
            <a:r>
              <a:rPr lang="tr-TR" sz="2800" dirty="0">
                <a:solidFill>
                  <a:srgbClr val="FFFFFF"/>
                </a:solidFill>
              </a:rPr>
              <a:t>EKRANI ÖZELLİKLERİ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01783C-313A-6E0A-3434-1A5EBFEC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tr-TR" sz="2400" dirty="0"/>
          </a:p>
          <a:p>
            <a:r>
              <a:rPr lang="tr-TR" sz="2400" dirty="0"/>
              <a:t>Güncel kuru görüntüleme</a:t>
            </a:r>
          </a:p>
          <a:p>
            <a:r>
              <a:rPr lang="tr-TR" sz="2400" dirty="0"/>
              <a:t>Hesapları görüntüleme</a:t>
            </a:r>
          </a:p>
          <a:p>
            <a:r>
              <a:rPr lang="tr-TR" sz="2400" dirty="0"/>
              <a:t>Farklı para birimlerinden hesap oluşturma</a:t>
            </a:r>
          </a:p>
          <a:p>
            <a:r>
              <a:rPr lang="tr-TR" sz="2400" dirty="0"/>
              <a:t>Güncel kur kullanılarak hesaplar arası döviz transferi</a:t>
            </a:r>
          </a:p>
          <a:p>
            <a:r>
              <a:rPr lang="tr-TR" sz="2400" dirty="0"/>
              <a:t>Havale/EFT</a:t>
            </a:r>
          </a:p>
          <a:p>
            <a:r>
              <a:rPr lang="tr-TR" sz="2400" dirty="0"/>
              <a:t>Kredi başvurusu yapma, onaylanan kredilerin detaylarını görüntüleme</a:t>
            </a:r>
          </a:p>
          <a:p>
            <a:r>
              <a:rPr lang="tr-TR" sz="2400" dirty="0"/>
              <a:t>Tüm geçmiş işlemleri görüntüleme</a:t>
            </a:r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2062433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96705D-F3BB-CCC2-6DE6-13CC0F86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tr-TR" sz="2800" dirty="0">
                <a:solidFill>
                  <a:srgbClr val="FFFFFF"/>
                </a:solidFill>
              </a:rPr>
            </a:br>
            <a:br>
              <a:rPr lang="tr-TR" sz="2800" dirty="0">
                <a:solidFill>
                  <a:srgbClr val="FFFFFF"/>
                </a:solidFill>
              </a:rPr>
            </a:br>
            <a:r>
              <a:rPr lang="tr-TR" sz="2800" dirty="0">
                <a:solidFill>
                  <a:srgbClr val="FFFFFF"/>
                </a:solidFill>
              </a:rPr>
              <a:t>YÖNETİCİ</a:t>
            </a:r>
            <a:br>
              <a:rPr lang="tr-TR" sz="2800" dirty="0">
                <a:solidFill>
                  <a:srgbClr val="FFFFFF"/>
                </a:solidFill>
              </a:rPr>
            </a:br>
            <a:r>
              <a:rPr lang="tr-TR" sz="2800" dirty="0">
                <a:solidFill>
                  <a:srgbClr val="FFFFFF"/>
                </a:solidFill>
              </a:rPr>
              <a:t>EKRANI</a:t>
            </a:r>
            <a:br>
              <a:rPr lang="tr-TR" sz="2800" dirty="0">
                <a:solidFill>
                  <a:srgbClr val="FFFFFF"/>
                </a:solidFill>
              </a:rPr>
            </a:br>
            <a:r>
              <a:rPr lang="tr-TR" sz="2800" dirty="0">
                <a:solidFill>
                  <a:srgbClr val="FFFFFF"/>
                </a:solidFill>
              </a:rPr>
              <a:t>ÖZELLİKLERİ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C35E53-F3FE-8093-3CE6-C8661ABA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endParaRPr lang="tr-TR" sz="2400" dirty="0"/>
          </a:p>
          <a:p>
            <a:r>
              <a:rPr lang="tr-TR" sz="2400" dirty="0"/>
              <a:t>TCKN, müşteri numarası veya hesap numarası ile detaylı arama yapma</a:t>
            </a:r>
          </a:p>
          <a:p>
            <a:r>
              <a:rPr lang="tr-TR" sz="2400" dirty="0"/>
              <a:t>Kredi başvurusu onayı</a:t>
            </a:r>
          </a:p>
          <a:p>
            <a:r>
              <a:rPr lang="tr-TR" sz="2400" dirty="0"/>
              <a:t>Şubeye getirilen nakit parayı hesaba yatırma, para çekme</a:t>
            </a:r>
          </a:p>
          <a:p>
            <a:r>
              <a:rPr lang="tr-TR" sz="2400" dirty="0"/>
              <a:t>Farklı para birimlerinden hesap oluşturma</a:t>
            </a:r>
          </a:p>
          <a:p>
            <a:r>
              <a:rPr lang="tr-TR" sz="2400" dirty="0"/>
              <a:t>Yeni müşteri oluşturma</a:t>
            </a:r>
          </a:p>
          <a:p>
            <a:r>
              <a:rPr lang="tr-TR" sz="2400" dirty="0"/>
              <a:t>Müşteri kayıtlı bilgilerini güncelleme</a:t>
            </a:r>
          </a:p>
          <a:p>
            <a:r>
              <a:rPr lang="tr-TR" sz="2400" dirty="0"/>
              <a:t>Fatura görüntüleme, ödeme, otomatik ödeme tanımlama</a:t>
            </a:r>
          </a:p>
        </p:txBody>
      </p:sp>
    </p:spTree>
    <p:extLst>
      <p:ext uri="{BB962C8B-B14F-4D97-AF65-F5344CB8AC3E}">
        <p14:creationId xmlns:p14="http://schemas.microsoft.com/office/powerpoint/2010/main" val="41007620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9B604A-9E8E-5CAA-BCF2-DB4979FF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77" y="643466"/>
            <a:ext cx="3890215" cy="35867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F4EC12A-A090-C397-CC8D-117A087F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52" y="643468"/>
            <a:ext cx="4678425" cy="358678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AFE76A9-AFA1-C2E2-D97C-E8A04899E947}"/>
              </a:ext>
            </a:extLst>
          </p:cNvPr>
          <p:cNvSpPr txBox="1"/>
          <p:nvPr/>
        </p:nvSpPr>
        <p:spPr>
          <a:xfrm>
            <a:off x="609600" y="4288435"/>
            <a:ext cx="4712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  Parametreler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Ekrandan gelen veri koda dönüştürülüp SQL tablolarında kod olarak saklanır. Ekrana gönderilirken grup kodu veya koduna göre açıklama gönderilir.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363453D-8417-11C2-0DAB-0A64C43F1468}"/>
              </a:ext>
            </a:extLst>
          </p:cNvPr>
          <p:cNvSpPr txBox="1"/>
          <p:nvPr/>
        </p:nvSpPr>
        <p:spPr>
          <a:xfrm>
            <a:off x="5968152" y="4257878"/>
            <a:ext cx="4842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    Hesap numarası kayıtları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Yeni oluşturulacak hesabın döviz cinsine göre son hesap numarasını alır, 1 arttırıp yeni hesabın numarası olarak atar, son hesap numarasını günceller.</a:t>
            </a:r>
          </a:p>
        </p:txBody>
      </p:sp>
    </p:spTree>
    <p:extLst>
      <p:ext uri="{BB962C8B-B14F-4D97-AF65-F5344CB8AC3E}">
        <p14:creationId xmlns:p14="http://schemas.microsoft.com/office/powerpoint/2010/main" val="16081424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CEC27341-4ABB-43EF-9E57-10A858F92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74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8C55-54CC-433B-905F-FB0B2D20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341401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9C63D4-321F-D2A2-58E4-ADAE407E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9" y="1893644"/>
            <a:ext cx="2781372" cy="30701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E21906-D4D4-4F16-9228-3E004930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1968" y="485853"/>
            <a:ext cx="357530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BCC85-4C69-4CFB-A36A-6A489B87F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484069"/>
            <a:ext cx="3899229" cy="2864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7642AA-16EF-60B7-FB42-833C7045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38" y="484068"/>
            <a:ext cx="3255829" cy="1877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14BDAC-394B-4E9A-8ECE-61AA1A7C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3509152"/>
            <a:ext cx="3899229" cy="28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9E99DE-AFCF-1D9C-11EB-C712DB321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71" y="3509152"/>
            <a:ext cx="3255829" cy="136778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FDA1C7F-0E63-9B5E-0395-4544539F5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156" y="571979"/>
            <a:ext cx="2457793" cy="518227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3232A30-9A9B-8B00-45E1-CEE6ECC1E2F8}"/>
              </a:ext>
            </a:extLst>
          </p:cNvPr>
          <p:cNvSpPr txBox="1"/>
          <p:nvPr/>
        </p:nvSpPr>
        <p:spPr>
          <a:xfrm>
            <a:off x="4070834" y="5840381"/>
            <a:ext cx="35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Prosedürler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10C5A41-88FF-60C0-762C-C75CCA840C5D}"/>
              </a:ext>
            </a:extLst>
          </p:cNvPr>
          <p:cNvSpPr txBox="1"/>
          <p:nvPr/>
        </p:nvSpPr>
        <p:spPr>
          <a:xfrm>
            <a:off x="495953" y="5299248"/>
            <a:ext cx="341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Tablolar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DEB2B85-EF10-4C5F-B3EF-600859E61B2A}"/>
              </a:ext>
            </a:extLst>
          </p:cNvPr>
          <p:cNvSpPr txBox="1"/>
          <p:nvPr/>
        </p:nvSpPr>
        <p:spPr>
          <a:xfrm>
            <a:off x="7970100" y="2585244"/>
            <a:ext cx="35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Faturalar tablosu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FF79390-B137-41A5-99EE-05373DD2395F}"/>
              </a:ext>
            </a:extLst>
          </p:cNvPr>
          <p:cNvSpPr txBox="1"/>
          <p:nvPr/>
        </p:nvSpPr>
        <p:spPr>
          <a:xfrm>
            <a:off x="7807005" y="5021576"/>
            <a:ext cx="388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Aboneler tablosu</a:t>
            </a:r>
          </a:p>
          <a:p>
            <a:pPr algn="ctr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Uygulama her çalıştırıldığında her satır için yeni fatura oluşur. </a:t>
            </a:r>
          </a:p>
        </p:txBody>
      </p:sp>
    </p:spTree>
    <p:extLst>
      <p:ext uri="{BB962C8B-B14F-4D97-AF65-F5344CB8AC3E}">
        <p14:creationId xmlns:p14="http://schemas.microsoft.com/office/powerpoint/2010/main" val="13551812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8">
            <a:extLst>
              <a:ext uri="{FF2B5EF4-FFF2-40B4-BE49-F238E27FC236}">
                <a16:creationId xmlns:a16="http://schemas.microsoft.com/office/drawing/2014/main" id="{CEC27341-4ABB-43EF-9E57-10A858F92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D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D2B98C55-54CC-433B-905F-FB0B2D20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341401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19E21906-D4D4-4F16-9228-3E004930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1968" y="485853"/>
            <a:ext cx="3575304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4">
            <a:extLst>
              <a:ext uri="{FF2B5EF4-FFF2-40B4-BE49-F238E27FC236}">
                <a16:creationId xmlns:a16="http://schemas.microsoft.com/office/drawing/2014/main" id="{865BCC85-4C69-4CFB-A36A-6A489B87F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484069"/>
            <a:ext cx="3899229" cy="2864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6">
            <a:extLst>
              <a:ext uri="{FF2B5EF4-FFF2-40B4-BE49-F238E27FC236}">
                <a16:creationId xmlns:a16="http://schemas.microsoft.com/office/drawing/2014/main" id="{3A14BDAC-394B-4E9A-8ECE-61AA1A7C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139" y="3509152"/>
            <a:ext cx="3899229" cy="284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0ACA898C-EFFD-3749-FBD5-81861CC4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65" y="482847"/>
            <a:ext cx="3592507" cy="242660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6746D5B-C7D0-005A-2986-CD344E53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34" y="3511461"/>
            <a:ext cx="3576438" cy="147658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8201F02-B54E-3473-410B-8168BAFDA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084" y="3509152"/>
            <a:ext cx="3911100" cy="132748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8EDFE8B4-A9A0-38AE-0B29-C8434CF80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53" y="482847"/>
            <a:ext cx="3397945" cy="242660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F50277C4-5330-AC6B-7B5E-02324A40A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53" y="3509152"/>
            <a:ext cx="3414014" cy="998193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94196A6B-841A-8C26-FACC-97CAB0E92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203" y="482847"/>
            <a:ext cx="3911100" cy="1724266"/>
          </a:xfrm>
          <a:prstGeom prst="rect">
            <a:avLst/>
          </a:prstGeom>
        </p:spPr>
      </p:pic>
      <p:sp>
        <p:nvSpPr>
          <p:cNvPr id="39" name="Metin kutusu 38">
            <a:extLst>
              <a:ext uri="{FF2B5EF4-FFF2-40B4-BE49-F238E27FC236}">
                <a16:creationId xmlns:a16="http://schemas.microsoft.com/office/drawing/2014/main" id="{808EE521-5B72-E2AF-69D8-256FC9738E09}"/>
              </a:ext>
            </a:extLst>
          </p:cNvPr>
          <p:cNvSpPr txBox="1"/>
          <p:nvPr/>
        </p:nvSpPr>
        <p:spPr>
          <a:xfrm>
            <a:off x="495953" y="2954544"/>
            <a:ext cx="34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Müşteri bilgileri tablosu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82574CBA-DDCD-96F0-2F8F-992C552A5087}"/>
              </a:ext>
            </a:extLst>
          </p:cNvPr>
          <p:cNvSpPr txBox="1"/>
          <p:nvPr/>
        </p:nvSpPr>
        <p:spPr>
          <a:xfrm>
            <a:off x="495953" y="5230689"/>
            <a:ext cx="3431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Tarih tablosu</a:t>
            </a:r>
          </a:p>
          <a:p>
            <a:pPr algn="ctr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Uygulama her çalıştığında güncellenir.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7B5D711-6AAD-7623-5276-81D100D2B2E6}"/>
              </a:ext>
            </a:extLst>
          </p:cNvPr>
          <p:cNvSpPr txBox="1"/>
          <p:nvPr/>
        </p:nvSpPr>
        <p:spPr>
          <a:xfrm>
            <a:off x="4070834" y="2951312"/>
            <a:ext cx="35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Geçmiş işlemler tablosu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82A9E2E-7DFC-8F59-93E6-27C77D06129D}"/>
              </a:ext>
            </a:extLst>
          </p:cNvPr>
          <p:cNvSpPr txBox="1"/>
          <p:nvPr/>
        </p:nvSpPr>
        <p:spPr>
          <a:xfrm>
            <a:off x="4054765" y="5220716"/>
            <a:ext cx="357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Hesaplar tablosu</a:t>
            </a:r>
          </a:p>
          <a:p>
            <a:pPr algn="ctr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Oluşturulan hesaplar burada tutulur.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6E35058-8BE3-14FF-E7C2-BCA179DA9F1D}"/>
              </a:ext>
            </a:extLst>
          </p:cNvPr>
          <p:cNvSpPr txBox="1"/>
          <p:nvPr/>
        </p:nvSpPr>
        <p:spPr>
          <a:xfrm>
            <a:off x="7807005" y="2951312"/>
            <a:ext cx="391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Krediler tablosu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2C81C28D-F735-CFFB-3078-14C4A26892A0}"/>
              </a:ext>
            </a:extLst>
          </p:cNvPr>
          <p:cNvSpPr txBox="1"/>
          <p:nvPr/>
        </p:nvSpPr>
        <p:spPr>
          <a:xfrm>
            <a:off x="7757664" y="5220716"/>
            <a:ext cx="41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Kredi başvuruları tablosu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Onaylanan krediler buradan silinerek krediler tablosuna geçer.</a:t>
            </a:r>
          </a:p>
        </p:txBody>
      </p:sp>
    </p:spTree>
    <p:extLst>
      <p:ext uri="{BB962C8B-B14F-4D97-AF65-F5344CB8AC3E}">
        <p14:creationId xmlns:p14="http://schemas.microsoft.com/office/powerpoint/2010/main" val="39524917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19E647-F6F0-4ABE-B7B9-F27F45A45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2289DB-F4F2-44AA-8ED3-0141E331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018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832AE81-E2E3-5E99-EFE5-3F774628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7" y="357320"/>
            <a:ext cx="3843328" cy="383511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4C115A1-A2B9-496D-8FC5-3B6AA2BC9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3888" y="603182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A7D49-FB1E-4C96-AD88-49252278D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6757" y="603182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F90673-D47D-1E03-E96E-2CB4AE91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7" y="5251148"/>
            <a:ext cx="2611556" cy="98964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3153" y="4465809"/>
            <a:ext cx="0" cy="12801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CB45F33-A110-486D-B9E3-6B4F4C114458}"/>
              </a:ext>
            </a:extLst>
          </p:cNvPr>
          <p:cNvSpPr txBox="1"/>
          <p:nvPr/>
        </p:nvSpPr>
        <p:spPr>
          <a:xfrm>
            <a:off x="802847" y="4302902"/>
            <a:ext cx="2522468" cy="35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tr-TR" dirty="0"/>
              <a:t>M</a:t>
            </a:r>
            <a:r>
              <a:rPr lang="en-US" dirty="0" err="1"/>
              <a:t>üşteri</a:t>
            </a:r>
            <a:r>
              <a:rPr lang="en-US" dirty="0"/>
              <a:t> </a:t>
            </a:r>
            <a:r>
              <a:rPr lang="en-US" dirty="0" err="1"/>
              <a:t>ekranı</a:t>
            </a:r>
            <a:r>
              <a:rPr lang="en-US" dirty="0"/>
              <a:t> </a:t>
            </a:r>
            <a:r>
              <a:rPr lang="en-US" dirty="0" err="1"/>
              <a:t>menü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3786D76-33D9-FA93-1930-1801F0C2BED2}"/>
              </a:ext>
            </a:extLst>
          </p:cNvPr>
          <p:cNvSpPr txBox="1"/>
          <p:nvPr/>
        </p:nvSpPr>
        <p:spPr>
          <a:xfrm>
            <a:off x="6656881" y="4296288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Yönetici ekranı menü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84054BE8-0F6E-15DA-2037-16FC8DAD4BE6}"/>
              </a:ext>
            </a:extLst>
          </p:cNvPr>
          <p:cNvSpPr txBox="1"/>
          <p:nvPr/>
        </p:nvSpPr>
        <p:spPr>
          <a:xfrm>
            <a:off x="2850857" y="5554251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Mimari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07DF999-ACA3-E695-D79A-903B4446A956}"/>
              </a:ext>
            </a:extLst>
          </p:cNvPr>
          <p:cNvSpPr txBox="1"/>
          <p:nvPr/>
        </p:nvSpPr>
        <p:spPr>
          <a:xfrm>
            <a:off x="5460033" y="4822166"/>
            <a:ext cx="5314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DataGrid’de</a:t>
            </a:r>
            <a:r>
              <a:rPr lang="tr-TR" dirty="0"/>
              <a:t> çift tıklanan müşterinin verileri sol menüye getirilir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TCKN, müşteri numarası veya hesap numarası ile arama yapma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0239A1E-9E5F-7A31-F1B2-BFF55C4A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002" y="372078"/>
            <a:ext cx="7027243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96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319</TotalTime>
  <Words>494</Words>
  <Application>Microsoft Office PowerPoint</Application>
  <PresentationFormat>Geniş ekran</PresentationFormat>
  <Paragraphs>98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Manzara</vt:lpstr>
      <vt:lpstr>BANKACILIK UYGULAMASI </vt:lpstr>
      <vt:lpstr>PROJE HAKKINDA BİLGİLER</vt:lpstr>
      <vt:lpstr>  MİMARİ VE TASARIM</vt:lpstr>
      <vt:lpstr>  MÜŞTERİ EKRANI ÖZELLİKLERİ</vt:lpstr>
      <vt:lpstr>  YÖNETİCİ EKRANI ÖZELLİKLERİ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BANKACILIK UYGULAMASI</dc:title>
  <dc:creator>özgür karli</dc:creator>
  <cp:lastModifiedBy>özgür karli</cp:lastModifiedBy>
  <cp:revision>19</cp:revision>
  <dcterms:created xsi:type="dcterms:W3CDTF">2023-07-30T23:59:32Z</dcterms:created>
  <dcterms:modified xsi:type="dcterms:W3CDTF">2023-08-16T06:54:11Z</dcterms:modified>
</cp:coreProperties>
</file>