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20"/>
  </p:notesMasterIdLst>
  <p:sldIdLst>
    <p:sldId id="578" r:id="rId3"/>
    <p:sldId id="429" r:id="rId4"/>
    <p:sldId id="559" r:id="rId5"/>
    <p:sldId id="570" r:id="rId6"/>
    <p:sldId id="571" r:id="rId7"/>
    <p:sldId id="545" r:id="rId8"/>
    <p:sldId id="562" r:id="rId9"/>
    <p:sldId id="563" r:id="rId10"/>
    <p:sldId id="564" r:id="rId11"/>
    <p:sldId id="542" r:id="rId12"/>
    <p:sldId id="540" r:id="rId13"/>
    <p:sldId id="561" r:id="rId14"/>
    <p:sldId id="572" r:id="rId15"/>
    <p:sldId id="573" r:id="rId16"/>
    <p:sldId id="574" r:id="rId17"/>
    <p:sldId id="565" r:id="rId18"/>
    <p:sldId id="576" r:id="rId19"/>
  </p:sldIdLst>
  <p:sldSz cx="9144000" cy="5143500" type="screen16x9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62DB45"/>
    <a:srgbClr val="008A86"/>
    <a:srgbClr val="0000FF"/>
    <a:srgbClr val="FFFFCC"/>
    <a:srgbClr val="E2D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76909" autoAdjust="0"/>
  </p:normalViewPr>
  <p:slideViewPr>
    <p:cSldViewPr snapToGrid="0" snapToObjects="1">
      <p:cViewPr varScale="1">
        <p:scale>
          <a:sx n="75" d="100"/>
          <a:sy n="75" d="100"/>
        </p:scale>
        <p:origin x="-9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15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-2922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98" cy="511516"/>
          </a:xfrm>
          <a:prstGeom prst="rect">
            <a:avLst/>
          </a:prstGeom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528" y="0"/>
            <a:ext cx="3076598" cy="511516"/>
          </a:xfrm>
          <a:prstGeom prst="rect">
            <a:avLst/>
          </a:prstGeom>
        </p:spPr>
        <p:txBody>
          <a:bodyPr vert="horz" wrap="square" lIns="99034" tIns="49517" rIns="99034" bIns="4951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1EF72804-FE1E-4B71-BF7B-283109B42046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4" tIns="49517" rIns="99034" bIns="495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166" y="4861010"/>
            <a:ext cx="5678970" cy="4605792"/>
          </a:xfrm>
          <a:prstGeom prst="rect">
            <a:avLst/>
          </a:prstGeom>
        </p:spPr>
        <p:txBody>
          <a:bodyPr vert="horz" lIns="99034" tIns="49517" rIns="99034" bIns="495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944"/>
            <a:ext cx="3076598" cy="511515"/>
          </a:xfrm>
          <a:prstGeom prst="rect">
            <a:avLst/>
          </a:prstGeom>
        </p:spPr>
        <p:txBody>
          <a:bodyPr vert="horz" wrap="square" lIns="99034" tIns="49517" rIns="99034" bIns="49517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528" y="9720944"/>
            <a:ext cx="3076598" cy="511515"/>
          </a:xfrm>
          <a:prstGeom prst="rect">
            <a:avLst/>
          </a:prstGeom>
        </p:spPr>
        <p:txBody>
          <a:bodyPr vert="horz" wrap="square" lIns="99034" tIns="49517" rIns="99034" bIns="4951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44FB340-1E3F-4C0A-823A-DC96054483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shardware.com/reviews/nvidia-geforce-gtx-560-ti-gf114,2845-12.html" TargetMode="External"/><Relationship Id="rId7" Type="http://schemas.openxmlformats.org/officeDocument/2006/relationships/hyperlink" Target="http://www.tomshardware.com/reviews/af6850-1024d5s1-ngt440-1gqi-f1-n450gts-m2d1gd5,2949-9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tomshardware.com/reviews/af6850-1024d5s1-ngt440-1gqi-f1-n450gts-m2d1gd5,2949-8.html" TargetMode="External"/><Relationship Id="rId5" Type="http://schemas.openxmlformats.org/officeDocument/2006/relationships/hyperlink" Target="http://www.tomshardware.com/reviews/af6850-1024d5s1-ngt440-1gqi-f1-n450gts-m2d1gd5,2949-6.html" TargetMode="External"/><Relationship Id="rId4" Type="http://schemas.openxmlformats.org/officeDocument/2006/relationships/hyperlink" Target="http://www.tomshardware.com/reviews/nvidia-geforce-gtx-560-ti-gf114,2845-7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dirty="0" smtClean="0">
              <a:ea typeface="ＭＳ Ｐゴシック" pitchFamily="-112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D1CA40-89F3-49A5-A9A7-D167B397CBF5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/*============================================================================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    FXAA3 CONSOLE - 360 PIXEL SHADER 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This optimized version thanks to suggestions from Andy Luedke.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Should be fully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bound in all cases.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============================================================================*/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#if (FXAA_360 == 1)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reduceTempRegUsage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(4)]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FxaaPixelShader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// See FXAA Quality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FxaaPixelShader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() source for docs on Inputs!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FxaaFloat2 pos,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fxaaConsolePosPos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fxaaConsole360TexExpBiasNegOne,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fxaaConsole360TexExpBiasNegTwo,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FxaaFloat2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fxaaQualityRcpFrame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fxaaConsoleRcpFrameOpt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fxaaConsoleRcpFrameOpt2,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fxaaConsole360RcpFrameOpt2,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fxaaQualitySubpix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fxaaQualityEdgeThreshold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fxaaQualityEdgeThresholdMin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fxaaConsoleEdgeSharpness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fxaaConsoleEdgeThreshold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fxaaConsoleEdgeThresholdMin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fxaaConsole360ConstDir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tfetch2D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___,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UseComputedLOD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tfetch2D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lumaNwNeSwSe._w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__,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UseComputedLOD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tfetch2D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lumaNwNeSwSe.__w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UseComputedLOD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tfetch2D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lumaNwNeSwSe.___w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UseComputedLOD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asm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tfetch2D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___,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UseComputedLOD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tfetch2D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lumaNwNeSwSe._y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__,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UseComputedLOD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tfetch2D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lumaNwNeSwSe.__y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UseComputedLOD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tfetch2D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lumaNwNeSwSe.___y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OffsetY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0.5,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UseComputedLOD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=false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+= 1.0/384.0;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float2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lumaMinTemp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lumaNwNeSwSe.zw);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float2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lumaMaxTemp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lumaNwNeSwSe.zw);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lumaMinTemp.x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lumaMinTemp.y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lumaMaxTemp.x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lumaMaxTemp.y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float4(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float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float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float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float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if((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&lt;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fxaaConsoleEdgeThresholdMin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fxaaConsoleEdgeThreshold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)) return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float2 dir;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dot(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fxaaConsole360ConstDir.yyxx);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dot(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lumaNwNeSwSe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fxaaConsole360ConstDir.xyxy);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dir = normalize(dir);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dir1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dir.xyxy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fxaaConsoleRcpFrameOpt.xyzw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dir2;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dirAbsMinTimesC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min(abs(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), abs(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)) *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fxaaConsoleEdgeSharpness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dir2 = saturate(fxaaConsole360ConstDir.zzww *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dir.xyxy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dirAbsMinTimesC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+ 0.5);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dir2 = dir2 * fxaaConsole360RcpFrameOpt2.xyxy + fxaaConsole360RcpFrameOpt2.zwzw;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rgbyN1 = tex2Dlod(fxaaConsole360TexExpBiasNegOne, float4(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dir1.xy,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rgbyP1 = tex2Dlod(fxaaConsole360TexExpBiasNegOne, float4(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dir1.zw,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rgbyN2 = tex2Dlod(fxaaConsole360TexExpBiasNegTwo, float4(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dir2.xy,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rgbyP2 = tex2Dlod(fxaaConsole360TexExpBiasNegTwo, float4(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dir2.zw,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rgbyN1 + rgbyP1;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rgbyN2 + rgbyP2 * 0.5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rgbyB.w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&gt; 0.0) ?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((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rgbyB.w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&gt; 0.0) ?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/*==========================================================================*/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/*============================================================================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FXAA3 CONSOLE - OPTIMIZED PS3 PIXEL SHADER (WITH EARLY EXIT)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==============================================================================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The code mostly matches the assembly.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I have a feeling that 14 cycles is possible, but was not able to get there.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Might have to increase register count to get full performance.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Note this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does not use perspective interpolation.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Use the following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cgc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options,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--fenable-bx2 --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fastmath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fastprecision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nofloatbindings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Use of FXAA_GREEN_AS_LUMA currently adds a cycle (16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clks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Will look at fixing this for FXAA 3.12.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                     NVSHADERPERF OUTPUT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For reference and to aid in debug, output of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NVShaderPerf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should match this,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Shader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to schedule: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0: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h0.w(TRUE), v5.zyxx,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2: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h2.y(TRUE), h0.w, constant(0.001953, 0.000000, 0.000000, 0.000000).x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4: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h1.w(TRUE), v5.xwxx,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6: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h0.x(TRUE), h1.w, -h2.y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7: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h2.w(TRUE), v5.zwzz,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9: minh h4.w(TRUE), h2.y, h2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10: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maxh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h5.x(TRUE), h2.y, h2.w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11: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h0.w(TRUE), v5,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13: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h3.w(TRUE), -h0, h0.x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14: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h0.x(TRUE), h0.w, h0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15: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h0.z(TRUE), -h2.w, h0.x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16: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h0.x(TRUE), h2.w, h3.w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17: minh h5.y(TRUE), h0.w, h1.w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18: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nrmh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h2.xz(TRUE), h0_n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19: minh_m8 h2.w(TRUE), |h2.x|, |h2.z|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20: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divx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h4.xy(TRUE), h2_n.xzzw, h2_n.w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21: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r1.zw(TRUE), v4.xxxy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22: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maxh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h2.w(TRUE), h0, h1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23: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fenct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24: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madr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r0.xy(TRUE), -h2.xzzw, constant(cConst5.x, cConst5.y, cConst5.z, cConst5.w).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zwzz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r1.zwzz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26: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h0(TRUE), r0,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28: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maxh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h5.x(TRUE), h2.w, h5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29: minh h5.w(TRUE), h5.y, h4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30: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madr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r1.xy(TRUE), h2.xzzw, constant(cConst5.x, cConst5.y, cConst5.z, cConst5.w).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zwzz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r1.zwzz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32: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h2(TRUE), r1,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34: addh_d2 h2(TRUE), h0, h2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35: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h1(TRUE), v4,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37: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maxh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h5.y(TRUE), h5.x, h1.w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38: minh h4.w(TRUE), h1, h5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39: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madr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r0.xy(TRUE), -h4, constant(cConst5.x, cConst5.y, cConst5.z, cConst5.w).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xyxx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r1.zwzz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41: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h0(TRUE), r0,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43: addh_m8 h5.z(TRUE), h5.y, -h4.w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44: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madr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r2.xy(TRUE), h4, constant(cConst5.x, cConst5.y, cConst5.z, cConst5.w).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xyxx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r1.zwzz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46: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texpkb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h3(TRUE), r2, #0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48: addh_d2 h0(TRUE), h0, h3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49: addh_d2 h3(TRUE), h0, h2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50: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h0(TRUE), h3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51: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slth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h3.x(TRUE), h3.w, h5.w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52: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sgth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h3.w(TRUE), h3, h5.x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53: addx.c0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(TRUE), h3.x, h3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54: slth.c0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(TRUE), h5.z, h5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55: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h0(c0.NE.w), h2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56: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h0(c0.NE.x), h1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IPU0 ------ Simplified schedule: --------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Pass |  Unit 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uOp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PC:  Op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-----+--------+------+-------------------------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1 | SCT0/1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 0: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h0.w, g[TEX1].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zyxx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 0: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h0.w, g[TEX1].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zyxx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add |   2: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h2.y, h0.-w--, const.-x--;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2 | SCT0/1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 4: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h1.w, g[TEX1].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xwxx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 4: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h1.w, g[TEX1].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xwxx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add |   6: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h0.x, h1.w---,-h2.y---;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3 | SCT0/1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 7: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h2.w, g[TEX1].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zwzz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 7: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h2.w, g[TEX1].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zwzz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max |  10: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MAXh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h5.x, h2.y---, h2.w---;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SCB1 |  min |   9: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MINh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h4.w, h2.---y, h2;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4 | SCT0/1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11: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h0.w, g[TEX1],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11: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h0.w, g[TEX1],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add |  14: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h0.x, h0.w---, h0;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SCB1 |  add |  13: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h3.w,-h0, h0.---x;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5 |   SCT0 |  mad |  16: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h0.x, h2.w---, h3.w---;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SCT1 |  mad |  15: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h0.z,-h2.--w-, h0.--x-;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min |  17: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MINh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h5.y, h0.-w--, h1.-w--;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6 |   SCT1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18: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NRMh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h2.xz, h0;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SRB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nrm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18: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NRMh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h2.xz, h0;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SCB1 |  min |  19: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MINh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*8 h2.w, |h2.---x|, |h2.---z|;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7 |   SCT0 |  div |  20: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DIVx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h4.xy, h2.xz--, h2.ww--;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SCT1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21: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r1.zw, g[TEX0].--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SCB1 |  max |  22: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MAXh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h2.w, h0, h1;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8 |   SCT0 |  mad |  24: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MADr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r0.xy,-h2.xz--, const.zw--, r1.zw--;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SCT1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26: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h0, r0,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26: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h0, r0,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max |  28: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MAXh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h5.x, h2.w---, h5;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SCB1 |  min |  29: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MINh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h5.w, h5.---y, h4;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9 |   SCT0 |  mad |  30: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MADr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r1.xy, h2.xz--, const.zw--, r1.zw--;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SCT1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32: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h2, r1,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32: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h2, r1,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SCB0/1 |  add |  34: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/2 h2, h0, h2;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10 | SCT0/1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35: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h1, g[TEX0],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35: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h1, g[TEX0],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max |  37: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MAXh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h5.y, h5.-x--, h1.-w--;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SCB1 |  min |  38: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MINh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h4.w, h1, h5;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11 |   SCT0 |  mad |  39: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MADr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r0.xy,-h4,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--, r1.zw--;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SCT1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41: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h0, r0,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const.zzzz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41: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h0, r0,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const.zzzz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mad |  44: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MADr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r2.xy, h4,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--, r1.zw--;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SCB1 |  add |  43: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*8 h5.z, h5.--y-,-h4.--w-;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12 | SCT0/1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46: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h3, r2,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TEX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46: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TXLr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h3, r2,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const.xxxx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TEX0;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SCB0/1 |  add |  48: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/2 h0, h0, h3;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13 | SCT0/1 |  mad |  49: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ADDh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/2 h3, h0, h2;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SCB0/1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50: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h0, h3;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14 |   SCT0 |  set |  51: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SLTh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h3.x, h3.w---, h5.w---;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SCT1 |  set |  52: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SGTh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h3.w, h3, h5.---x;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SCB0 |  set |  54:  SLThc0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h5.z---, h5;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SCB1 |  add |  53:  ADDxc0_s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h3.---x, h3;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       |      |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15 | SCT0/1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55: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h0(NE0.wwww), h2;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| SCB0/1 |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  56: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MOVh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h0(NE0.xxxx), h1;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Pass   SCT  TEX  SCB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1:   0% 100%  25%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2:   0% 100%  25%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3:   0% 100%  50%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4:   0% 100%  50%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5:  50%   0%  25%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6:   0%   0%  25%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7: 100%   0%  25%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8:   0% 100%  50%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9:   0% 100%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10:   0% 100%  50%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11:   0% 100%  75%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12:   0% 100%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13: 100%   0%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14:  50%   0%  50%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15: 100%   0% 100%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MEAN:  26%  60%  56%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Pass   SCT0  SCT1   TEX  SCB0  SCB1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1:    0%    0%  100%  100%    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2:    0%    0%  100%  100%    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3:    0%    0%  100%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4:    0%    0%  100%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5:  100%  100%    0%  100%    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6:    0%    0%    0%    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7:  100%  100%    0%    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8:    0%    0%  100%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9:    0%    0%  100%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10:    0%    0%  100%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11:    0%    0%  100%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12:    0%    0%  100%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13:  100%  100%    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14:  100%  100%    0%  100%  100%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15:  100%  100%    0%  100%  100%</a:t>
            </a:r>
          </a:p>
          <a:p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MEAN:   33%   33%   60%   86%   80%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Fragment Performance Setup: Driver RSX Compiler, GPU RSX, Flags 0x5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Results 15 cycles, 3 r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regs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800,000,000 pixels/s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============================================================================*/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#if (FXAA_PS3 == 1) &amp;&amp; (FXAA_EARLY_EXIT == 1)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regcount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7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disablepc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all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option O2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option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OutColorPrec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=fp16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texformat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default RGBA8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/*==========================================================================*/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half4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FxaaPixelShader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// See FXAA Quality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FxaaPixelShader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() source for docs on Inputs!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FxaaFloat2 pos,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fxaaConsolePosPos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fxaaConsole360TexExpBiasNegOne,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fxaaConsole360TexExpBiasNegTwo,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FxaaFloat2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fxaaQualityRcpFrame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fxaaConsoleRcpFrameOpt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fxaaConsoleRcpFrameOpt2,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fxaaConsole360RcpFrameOpt2,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fxaaQualitySubpix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fxaaQualityEdgeThreshold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fxaaQualityEdgeThresholdMin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fxaaConsoleEdgeSharpness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fxaaConsoleEdgeThreshold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fxaaConsoleEdgeThresholdMin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FxaaFloat4 fxaaConsole360ConstDir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(1)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fxaaConsolePosPos.zy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0, 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rgbyNe.w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half(1.0/512.0);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rgbyNe.y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half(1.0/512.0);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(2)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fxaaConsolePosPos.xw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0, 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lumaSwNegNe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lumaSwNegNe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(3)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fxaaConsolePosPos.xy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0, 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lumaMaxNwSw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lumaMinNwSw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lumaMaxNwSw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lumaMinNwSw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(4)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half4(fxaaConsolePosPos.zw, 0, 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lumaSwNegNe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lumaSwNegNe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lumaSwNegNe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lumaNw.y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lumaSwNegNe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(5)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half3 dir;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0.0;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lumaMinNeSe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dir.z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dirZ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lumaMinNeSe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(6)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dir1_pos;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dir1_pos.xy = normalize(dir).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xz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 dirAbsMinTimes8 = min(abs(dir1_pos.x), abs(dir1_pos.y)) * half(FXAA_CONSOLE__PS3_EDGE_SHARPNESS);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(7)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dir2_pos;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dir2_pos.xy = clamp(dir1_pos.xy / dirAbsMinTimes8, half(-2.0), half(2.0));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dir1_pos.zw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dir2_pos.zw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lumaMaxNeSe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lumaMaxNeSe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lumaSe.y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(8)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temp1N;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temp1N.xy = dir1_pos.zw - dir1_pos.xy * fxaaConsoleRcpFrameOpt.zw;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temp1N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half4(temp1N.xy,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lumaMaxNwSw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lumaMaxNeSe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lumaMinNwSw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lumaMinNeSe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(9)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rgby1;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rgby1.xy = dir1_pos.zw + dir1_pos.xy * fxaaConsoleRcpFrameOpt.zw;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rgby1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half4(rgby1.xy,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rgby1 = (temp1N + rgby1) * 0.5;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(10)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rgbyM.w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rgbyM.y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(11)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temp2N;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temp2N.xy = dir2_pos.zw - dir2_pos.xy * fxaaConsoleRcpFrameOpt2.zw;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temp2N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half4(temp2N.xy,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half4 rgby2;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rgby2.xy = dir2_pos.zw + dir2_pos.xy * fxaaConsoleRcpFrameOpt2.zw;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half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lumaRangeM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/ FXAA_CONSOLE__PS3_EDGE_THRESHOLD;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(12)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rgby2 = h4tex2Dlod(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, half4(rgby2.xy, 0.0, 0.0));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rgby2 = (temp2N + rgby2) * 0.5;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(13)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rgby2 = (rgby2 + rgby1) * 0.5;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(14)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twoTapLt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rgby2.w &lt;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twoTapGt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rgby2.w &gt;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twoTapLt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rgby2.y &lt;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twoTapGt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rgby2.y &gt;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earlyExit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lumaRangeM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twoTap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twoTapLt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twoTapGt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// (15)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twoTap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rgby2 = rgby1;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earlyExit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) rgby2 = 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rgbyM</a:t>
            </a:r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    return rgby2; }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/*==========================================================================*/</a:t>
            </a:r>
          </a:p>
          <a:p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320954">
              <a:defRPr/>
            </a:pPr>
            <a:r>
              <a:rPr lang="en-US" dirty="0" smtClean="0">
                <a:solidFill>
                  <a:schemeClr val="tx1"/>
                </a:solidFill>
              </a:rPr>
              <a:t>An idea for getting higher quality output, fractional Super-Sampling with FXAA Console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(1.) Render slightly larger than output resolution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(2.) Use FXAA Console instead of scaling copy (FXAA reads the larger source frame, FXAA writes directly to the smaller output frame)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(3.) Dynamically adjust output resolution to maintain a set frame rate</a:t>
            </a:r>
            <a:endParaRPr lang="en-US" baseline="0" dirty="0" smtClean="0">
              <a:solidFill>
                <a:schemeClr val="tx1"/>
              </a:solidFill>
            </a:endParaRP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FXAA 3.11</a:t>
            </a:r>
            <a:r>
              <a:rPr lang="en-US" baseline="0" dirty="0" smtClean="0">
                <a:solidFill>
                  <a:schemeClr val="tx1"/>
                </a:solidFill>
              </a:rPr>
              <a:t> Console cost is set by (the smaller) output resolution.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Technically FXAA 3.11 Console can enlarge up to 2x also,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results hide the bilinear sampling enlargement artifacts with a noisy painterly effect.</a:t>
            </a:r>
          </a:p>
          <a:p>
            <a:endParaRPr lang="en-US" baseline="0" dirty="0" smtClean="0">
              <a:solidFill>
                <a:schemeClr val="tx1"/>
              </a:solidFill>
            </a:endParaRPr>
          </a:p>
          <a:p>
            <a:r>
              <a:rPr lang="en-US" baseline="0" dirty="0" smtClean="0">
                <a:solidFill>
                  <a:schemeClr val="tx1"/>
                </a:solidFill>
              </a:rPr>
              <a:t>This image shows worst case aliasing example, and thus the limits of FSS with FXAA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FXAA Quality chooses a </a:t>
            </a:r>
            <a:r>
              <a:rPr lang="en-US" dirty="0" err="1" smtClean="0"/>
              <a:t>Vert</a:t>
            </a:r>
            <a:r>
              <a:rPr lang="en-US" dirty="0" smtClean="0"/>
              <a:t> or </a:t>
            </a:r>
            <a:r>
              <a:rPr lang="en-US" dirty="0" err="1" smtClean="0"/>
              <a:t>Horz</a:t>
            </a:r>
            <a:r>
              <a:rPr lang="en-US" dirty="0" smtClean="0"/>
              <a:t> direction then does a Sub-pixel Shift in the Direction of Highest Contrast</a:t>
            </a:r>
          </a:p>
          <a:p>
            <a:endParaRPr lang="en-US" dirty="0" smtClean="0"/>
          </a:p>
          <a:p>
            <a:r>
              <a:rPr lang="en-US" dirty="0" smtClean="0"/>
              <a:t>(In short)</a:t>
            </a:r>
          </a:p>
          <a:p>
            <a:r>
              <a:rPr lang="en-US" dirty="0" smtClean="0"/>
              <a:t>Similar early exit to FXAA Console</a:t>
            </a:r>
          </a:p>
          <a:p>
            <a:r>
              <a:rPr lang="en-US" dirty="0" smtClean="0"/>
              <a:t>MLAA like, search in one direction only, extra</a:t>
            </a:r>
            <a:r>
              <a:rPr lang="en-US" baseline="0" dirty="0" smtClean="0"/>
              <a:t> shift to attenuate contrast on sub-pixel aliasing</a:t>
            </a:r>
          </a:p>
          <a:p>
            <a:r>
              <a:rPr lang="en-US" baseline="0" dirty="0" smtClean="0"/>
              <a:t>Search steps defined by preset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(Advantages)</a:t>
            </a:r>
          </a:p>
          <a:p>
            <a:r>
              <a:rPr lang="en-US" dirty="0" smtClean="0"/>
              <a:t>Quality, low cost</a:t>
            </a:r>
          </a:p>
          <a:p>
            <a:r>
              <a:rPr lang="en-US" dirty="0" smtClean="0"/>
              <a:t>0.21 ms/</a:t>
            </a:r>
            <a:r>
              <a:rPr lang="en-US" dirty="0" err="1" smtClean="0"/>
              <a:t>Mpix</a:t>
            </a:r>
            <a:r>
              <a:rPr lang="en-US" dirty="0" smtClean="0"/>
              <a:t> on GTX480 (for default</a:t>
            </a:r>
            <a:r>
              <a:rPr lang="en-US" baseline="0" dirty="0" smtClean="0"/>
              <a:t> preset)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FXAA Quality</a:t>
            </a:r>
            <a:r>
              <a:rPr lang="en-US" baseline="0" dirty="0" smtClean="0"/>
              <a:t> Algorithm,</a:t>
            </a:r>
          </a:p>
          <a:p>
            <a:endParaRPr lang="en-US" baseline="0" dirty="0" smtClean="0"/>
          </a:p>
          <a:p>
            <a:r>
              <a:rPr lang="en-US" baseline="0" dirty="0" smtClean="0"/>
              <a:t>(1.) Early exit similar to FXAA Console but using the N,S,W,E, and middle pixel.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(2.) Then using the 3x3 pixel neighborhood, choose the dominate edge direction (either vertical or horizontal).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(3.) Also use the 3x3 pixel neighborhood to estimate sub-pixel aliasing.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(4.) Then choose the side of that direction which has the highest contrast.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(5.) Search for end-of-edge using positions defined by the preset.</a:t>
            </a:r>
          </a:p>
          <a:p>
            <a:r>
              <a:rPr lang="en-US" baseline="0" dirty="0" smtClean="0"/>
              <a:t>Search samples center of either a pair of pixels of a quad of pixels along span.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(6.) Convert end-of-edge to a sub-pixel shift using 3 simple cases.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(7.) Convert sub-pixel aliasing detection to a sub-pixel shift.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(8.) Re-sample the pixel given the sub-pixel shift.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Similar but higher quality method from the FXAA Console FSS.</a:t>
            </a:r>
          </a:p>
          <a:p>
            <a:r>
              <a:rPr lang="en-US" baseline="0" dirty="0" smtClean="0"/>
              <a:t>Runs FXAA Quality at the larger resolution, then down-samples.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 method to mix some super-sampling with FXAA.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(1.) Render at {width*1.3333, height*1.3333} resolution (1.77x the number of pixels).</a:t>
            </a:r>
          </a:p>
          <a:p>
            <a:r>
              <a:rPr lang="en-US" baseline="0" dirty="0" smtClean="0"/>
              <a:t>(2.) Apply FXAA.</a:t>
            </a:r>
          </a:p>
          <a:p>
            <a:r>
              <a:rPr lang="en-US" baseline="0" dirty="0" smtClean="0"/>
              <a:t>(3.) Down-sample to display resolution {width, height}.</a:t>
            </a:r>
          </a:p>
          <a:p>
            <a:r>
              <a:rPr lang="en-US" baseline="0" dirty="0" smtClean="0"/>
              <a:t>(4.) Apply HUD/UI.</a:t>
            </a:r>
          </a:p>
          <a:p>
            <a:r>
              <a:rPr lang="en-US" baseline="0" dirty="0" smtClean="0"/>
              <a:t>(5.) Scan-out to display (perhaps even using a hardware scalar to up-sample on Xbox).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FXAA Temporal</a:t>
            </a:r>
            <a:r>
              <a:rPr lang="en-US" baseline="0" dirty="0" smtClean="0"/>
              <a:t> Super-Sampling Anti-Aliasing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Relaxes the constraint that FXAA use only input color, adds some new requirements,</a:t>
            </a:r>
          </a:p>
          <a:p>
            <a:endParaRPr lang="en-US" baseline="0" dirty="0" smtClean="0"/>
          </a:p>
          <a:p>
            <a:r>
              <a:rPr lang="en-US" baseline="0" dirty="0" smtClean="0"/>
              <a:t>(1.) Requires motion vector field as input (can be half size).</a:t>
            </a:r>
          </a:p>
          <a:p>
            <a:r>
              <a:rPr lang="en-US" baseline="0" dirty="0" smtClean="0"/>
              <a:t>(2.) Requires full size prior FXAA TSSAA output color as input.</a:t>
            </a:r>
          </a:p>
          <a:p>
            <a:r>
              <a:rPr lang="en-US" baseline="0" dirty="0" smtClean="0"/>
              <a:t>(3.) Requires each frame be rendered at a different sub-pixel offset (following an 8x or 16x MSAA pattern).</a:t>
            </a:r>
          </a:p>
          <a:p>
            <a:endParaRPr lang="en-US" dirty="0" smtClean="0"/>
          </a:p>
          <a:p>
            <a:r>
              <a:rPr lang="en-US" baseline="0" dirty="0" smtClean="0"/>
              <a:t>8x or 16x super-sampled output under low motion.</a:t>
            </a:r>
          </a:p>
          <a:p>
            <a:r>
              <a:rPr lang="en-US" dirty="0" smtClean="0"/>
              <a:t>Gets slightly</a:t>
            </a:r>
            <a:r>
              <a:rPr lang="en-US" baseline="0" dirty="0" smtClean="0"/>
              <a:t> blurry under fast motion for fast lighting changes (slight loss of resolution).</a:t>
            </a:r>
          </a:p>
          <a:p>
            <a:r>
              <a:rPr lang="en-US" dirty="0" smtClean="0"/>
              <a:t>No ghosting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Doubles as a noise reduction filter.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baseline="0" dirty="0" smtClean="0">
              <a:ea typeface="ＭＳ Ｐゴシック" pitchFamily="34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9C6B10-1AEE-4B7A-8F34-A18D4828A17F}" type="slidenum">
              <a:rPr lang="en-US" smtClean="0">
                <a:latin typeface="Arial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approXimate</a:t>
            </a:r>
            <a:r>
              <a:rPr lang="en-US" baseline="0" dirty="0" smtClean="0"/>
              <a:t>”!</a:t>
            </a:r>
          </a:p>
          <a:p>
            <a:r>
              <a:rPr lang="en-US" baseline="0" dirty="0" smtClean="0"/>
              <a:t>FXAA does not attempt anything close to the correct solution.</a:t>
            </a:r>
          </a:p>
          <a:p>
            <a:r>
              <a:rPr lang="en-US" baseline="0" dirty="0" smtClean="0"/>
              <a:t>Rather attempts something fast that looks visually good enough.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(1.) MEMORY PROBLEM</a:t>
            </a:r>
          </a:p>
          <a:p>
            <a:r>
              <a:rPr lang="en-US" dirty="0" smtClean="0"/>
              <a:t>At</a:t>
            </a:r>
            <a:r>
              <a:rPr lang="en-US" baseline="0" dirty="0" smtClean="0"/>
              <a:t> huge resolutions with deferred rendering, memory used for render targets and back buffers can be very large without MSAA.</a:t>
            </a:r>
          </a:p>
          <a:p>
            <a:r>
              <a:rPr lang="en-US" baseline="0" dirty="0" smtClean="0"/>
              <a:t>Even 4xMSAA might not be practical (for example with larger FP16 precision G-buffers).</a:t>
            </a:r>
          </a:p>
          <a:p>
            <a:r>
              <a:rPr lang="en-US" baseline="0" dirty="0" smtClean="0"/>
              <a:t>Software post-process filtering AA relieves this memory pressure.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(2.) TEXTURE PERFORMANCE PROBLEM</a:t>
            </a:r>
          </a:p>
          <a:p>
            <a:r>
              <a:rPr lang="en-US" baseline="0" dirty="0" smtClean="0"/>
              <a:t>PC GPU texture performance/pixel for huge resolutions can be under what is common on the 5-year-old consoles.</a:t>
            </a:r>
          </a:p>
          <a:p>
            <a:r>
              <a:rPr lang="en-US" baseline="0" dirty="0" smtClean="0"/>
              <a:t>Need something faster than what is required performance-wise for consoles.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(3.) RESOLUTION SET TO RISE MORE</a:t>
            </a:r>
          </a:p>
          <a:p>
            <a:r>
              <a:rPr lang="en-US" baseline="0" dirty="0" smtClean="0"/>
              <a:t>Could see another huge bump in resolution when iPhone4 pixels/inch levels reach desktop displays.</a:t>
            </a:r>
          </a:p>
          <a:p>
            <a:r>
              <a:rPr lang="en-US" baseline="0" dirty="0" smtClean="0"/>
              <a:t>Estimating unlike mobile phones, desktop has not seen the end of the resolution race.</a:t>
            </a:r>
          </a:p>
          <a:p>
            <a:r>
              <a:rPr lang="en-US" baseline="0" dirty="0" smtClean="0"/>
              <a:t>Even mobile phones might not have seen the end of the resolution 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much does MSAA actually cost?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examples cover multiple types of graphics engines.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Numbers</a:t>
            </a:r>
            <a:r>
              <a:rPr lang="en-US" baseline="0" dirty="0" smtClean="0"/>
              <a:t> taken from taking difference of AA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MSAA numbers from various www.tomshardware.com reviews,</a:t>
            </a:r>
          </a:p>
          <a:p>
            <a:r>
              <a:rPr lang="en-US" dirty="0" smtClean="0">
                <a:hlinkClick r:id="rId3"/>
              </a:rPr>
              <a:t>http://www.tomshardware.com/reviews/nvidia-geforce-gtx-560-ti-gf114,2845-12.html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http://www.tomshardware.com/reviews/nvidia-geforce-gtx-560-ti-gf114,2845-7.html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http://www.tomshardware.com/reviews/af6850-1024d5s1-ngt440-1gqi-f1-n450gts-m2d1gd5,2949-6.html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http://www.tomshardware.com/reviews/af6850-1024d5s1-ngt440-1gqi-f1-n450gts-m2d1gd5,2949-8.html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http://www.tomshardware.com/reviews/af6850-1024d5s1-ngt440-1gqi-f1-n450gts-m2d1gd5,2949-9.html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>
                <a:latin typeface="+mn-lt"/>
              </a:rPr>
              <a:t>FXAA Console is a Local Contrast Adaptive Directional Edge Blur</a:t>
            </a:r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(In short) 2|4-tap variable-length bi-directional filter</a:t>
            </a:r>
          </a:p>
          <a:p>
            <a:r>
              <a:rPr lang="en-US" sz="1200" dirty="0" smtClean="0">
                <a:latin typeface="+mn-lt"/>
              </a:rPr>
              <a:t>(Advantages) Very fast,</a:t>
            </a:r>
            <a:r>
              <a:rPr lang="en-US" sz="1200" baseline="0" dirty="0" smtClean="0">
                <a:latin typeface="+mn-lt"/>
              </a:rPr>
              <a:t> re</a:t>
            </a:r>
            <a:r>
              <a:rPr lang="en-US" sz="1200" dirty="0" smtClean="0">
                <a:latin typeface="+mn-lt"/>
              </a:rPr>
              <a:t>duces contrast on pixel and sub-pixel aliasing</a:t>
            </a:r>
          </a:p>
          <a:p>
            <a:r>
              <a:rPr lang="en-US" sz="1200" dirty="0" smtClean="0">
                <a:latin typeface="+mn-lt"/>
              </a:rPr>
              <a:t>(Disadvantages) Not very good on near horizontal or vertical edges</a:t>
            </a:r>
          </a:p>
          <a:p>
            <a:endParaRPr lang="en-US" sz="1200" baseline="0" dirty="0" smtClean="0">
              <a:latin typeface="+mn-lt"/>
            </a:endParaRPr>
          </a:p>
          <a:p>
            <a:endParaRPr lang="en-US" sz="1200" baseline="0" dirty="0" smtClean="0">
              <a:latin typeface="+mn-lt"/>
            </a:endParaRP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/*============================================================================</a:t>
            </a:r>
          </a:p>
          <a:p>
            <a:endParaRPr lang="en-US" sz="8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                     FXAA3 CONSOLE - PC VERSION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Instead of using this on PC, I'd suggest just using FXAA Quality with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#define FXAA_QUALITY__PRESET 10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Or 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#define FXAA_QUALITY__PRESET 20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Either are higher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qualilty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and almost as fast as this on modern PC GPUs.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============================================================================*/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#if (FXAA_PC_CONSOLE == 1)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FxaaFloat4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FxaaPixelShader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// See FXAA Quality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FxaaPixelShader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() source for docs on Inputs!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FxaaFloat2 pos,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fxaaConsolePosPos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fxaaConsole360TexExpBiasNegOne,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fxaaConsole360TexExpBiasNegTwo,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FxaaFloat2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fxaaQualityRcpFrame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fxaaConsoleRcpFrameOpt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fxaaConsoleRcpFrameOpt2,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fxaaConsole360RcpFrameOpt2,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fxaaQualitySubpix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fxaaQualityEdgeThreshold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fxaaQualityEdgeThresholdMin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fxaaConsoleEdgeSharpness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fxaaConsoleEdgeThreshold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fxaaConsoleEdgeThresholdMin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fxaaConsole360ConstDir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FxaaLuma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fxaaConsolePosPos.xy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lumaSw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FxaaLuma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fxaaConsolePosPos.xw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FxaaLuma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fxaaConsolePosPos.zy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lumaSe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FxaaLuma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fxaaConsolePosPos.zw));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rgbyM.w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rgbyM.y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lumaMaxNwSw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lumaSw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+= 1.0/384.0;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lumaMinNwSw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lumaSw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lumaMaxNeSe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lumaSe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lumaMinNeSe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lumaSe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lumaMaxNeSe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lumaMaxNwSw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lumaMinNeSe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lumaMinNwSw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lumaMaxScaled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fxaaConsoleEdgeThreshold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min(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lumaMaxScaledClamped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fxaaConsoleEdgeThresholdMin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lumaMaxScaled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max(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dirSwMinusNe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lumaSw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lumaMaxSubMinM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dirSeMinusNw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lumaSe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lumaNw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lumaMaxSubMinM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lumaMaxScaledClamped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rgbyM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FxaaFloat2 dir;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dir.x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dirSwMinusNe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dirSeMinusNw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dir.y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dirSwMinusNe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dirSeMinusNw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FxaaFloat2 dir1 = normalize(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dir.xy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rgbyN1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- dir1 * fxaaConsoleRcpFrameOpt.zw);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rgbyP1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+ dir1 * fxaaConsoleRcpFrameOpt.zw);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FxaaFloat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dirAbsMinTimesC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min(abs(dir1.x), abs(dir1.y)) *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fxaaConsoleEdgeSharpness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FxaaFloat2 dir2 = clamp(dir1.xy /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dirAbsMinTimesC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-2.0, 2.0);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rgbyN2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- dir2 * fxaaConsoleRcpFrameOpt2.zw);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rgbyP2 =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FxaaTexTop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pos.xy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+ dir2 * fxaaConsoleRcpFrameOpt2.zw);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rgbyA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rgbyN1 + rgbyP1;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FxaaFloat4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rgbyB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((rgbyN2 + rgbyP2) * 0.25) + 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rgbyA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* 0.25);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/*--------------------------------------------------------------------------*/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#if (FXAA_GREEN_AS_LUMA == 0)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FxaaBool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twoTap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rgbyB.w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 || 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rgbyB.w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#else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FxaaBool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twoTap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rgbyB.y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lumaMin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 || 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rgbyB.y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lumaMax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#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twoTap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) rgbyB.xyz = rgbyA.xyz * 0.5;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rgbyB</a:t>
            </a:r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/*==========================================================================*/</a:t>
            </a:r>
          </a:p>
          <a:p>
            <a:r>
              <a:rPr lang="en-US" sz="800" baseline="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800" baseline="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800" baseline="0" dirty="0" smtClean="0">
              <a:latin typeface="Courier New" pitchFamily="49" charset="0"/>
              <a:cs typeface="Courier New" pitchFamily="49" charset="0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On PS3 there is no early exit.</a:t>
            </a:r>
          </a:p>
          <a:p>
            <a:r>
              <a:rPr lang="en-US" baseline="0" dirty="0" smtClean="0"/>
              <a:t>The “</a:t>
            </a:r>
            <a:r>
              <a:rPr lang="en-US" baseline="0" dirty="0" err="1" smtClean="0"/>
              <a:t>minThreshold</a:t>
            </a:r>
            <a:r>
              <a:rPr lang="en-US" baseline="0" dirty="0" smtClean="0"/>
              <a:t>” factor helps early exit more in the darks.</a:t>
            </a:r>
          </a:p>
          <a:p>
            <a:r>
              <a:rPr lang="en-US" baseline="0" dirty="0" err="1" smtClean="0"/>
              <a:t>Luma</a:t>
            </a:r>
            <a:r>
              <a:rPr lang="en-US" baseline="0" dirty="0" smtClean="0"/>
              <a:t> is pre-packed in A or FXAA_GREEN_AS_LUMA is used to use G instead of A.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“scale” factor controls the amount of blur.</a:t>
            </a:r>
          </a:p>
          <a:p>
            <a:r>
              <a:rPr lang="en-US" baseline="0" dirty="0" smtClean="0"/>
              <a:t>This 2-tap filter handles the near diagonal aliasing, and sub-pixel aliasing.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hidden “NE += 1.0/384.0” factor which insures a fixed blur direction </a:t>
            </a:r>
          </a:p>
          <a:p>
            <a:r>
              <a:rPr lang="en-US" baseline="0" dirty="0" smtClean="0"/>
              <a:t>in the case of a single hot pixel, which otherwise would have zero gradient.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full-width filter width estimation is too large, then there is a chance the filter kernel will sample from regions off the local edge.</a:t>
            </a:r>
          </a:p>
          <a:p>
            <a:r>
              <a:rPr lang="en-US" baseline="0" dirty="0" smtClean="0"/>
              <a:t>In this case noise will be introduced by the filter kernel.</a:t>
            </a:r>
          </a:p>
          <a:p>
            <a:r>
              <a:rPr lang="en-US" baseline="0" dirty="0" smtClean="0"/>
              <a:t>This step attempts to remove this noise.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FB340-1E3F-4C0A-823A-DC96054483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6DB4F-7C9E-44E7-9A52-6C3DDB203483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C8260-12C3-4F3A-911F-BF5B076DA1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8FBE-F75A-4CD7-828E-182D0E5C67B7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9C87-DB56-408A-A6D6-745824ADBD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E78BE-0BC7-4154-B7D7-F6E521C89442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5C3FB-7EBF-457F-B600-2E03CF57DE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DA08-94BA-4B19-8994-94C3F727560C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AA20A-DBAA-4FDD-9255-335E02077E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B7248-AF9A-4AE0-9490-522FCE9F025F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65DE-9561-4E93-81C1-8300D8A73A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A3F22-713D-4757-8C78-587002B2C6CB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B076-228B-4067-9407-8DE8405DCF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D6DF-9FBE-4A06-8857-18D89BD3F5FD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1706B-5EFF-42FA-AC28-940826F3AE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8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27787073-0615-4677-9ADE-C830DB533A62}" type="datetime1">
              <a:rPr lang="en-US"/>
              <a:pPr>
                <a:defRPr/>
              </a:pPr>
              <a:t>8/18/2011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8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59D01835-DDD5-411C-99A4-FD770C5CBB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pPr>
              <a:defRPr/>
            </a:pPr>
            <a:fld id="{7DF6FB25-9059-4091-8E6B-683C221CFF7D}" type="datetime1">
              <a:rPr lang="en-US">
                <a:ea typeface="ＭＳ Ｐゴシック" pitchFamily="-112" charset="-128"/>
                <a:cs typeface="+mn-cs"/>
              </a:rPr>
              <a:pPr>
                <a:defRPr/>
              </a:pPr>
              <a:t>8/18/2011</a:t>
            </a:fld>
            <a:endParaRPr lang="en-US">
              <a:ea typeface="ＭＳ Ｐゴシック" pitchFamily="-112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pPr>
              <a:defRPr/>
            </a:pPr>
            <a:endParaRPr lang="en-US">
              <a:ea typeface="ＭＳ Ｐゴシック" pitchFamily="-112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pPr>
              <a:defRPr/>
            </a:pPr>
            <a:fld id="{24445E3B-2D74-4288-969E-728E980BC142}" type="slidenum">
              <a:rPr lang="en-US">
                <a:ea typeface="ＭＳ Ｐゴシック" pitchFamily="-112" charset="-128"/>
                <a:cs typeface="+mn-cs"/>
              </a:rPr>
              <a:pPr>
                <a:defRPr/>
              </a:pPr>
              <a:t>‹Nº›</a:t>
            </a:fld>
            <a:endParaRPr lang="en-US">
              <a:ea typeface="ＭＳ Ｐゴシック" pitchFamily="-112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4"/>
          <p:cNvSpPr>
            <a:spLocks noGrp="1"/>
          </p:cNvSpPr>
          <p:nvPr>
            <p:ph type="ctrTitle"/>
          </p:nvPr>
        </p:nvSpPr>
        <p:spPr>
          <a:xfrm>
            <a:off x="685800" y="686160"/>
            <a:ext cx="7772400" cy="1602265"/>
          </a:xfrm>
        </p:spPr>
        <p:txBody>
          <a:bodyPr/>
          <a:lstStyle/>
          <a:p>
            <a:pPr algn="ctr"/>
            <a:r>
              <a:rPr lang="en-US" sz="4000" dirty="0" smtClean="0">
                <a:latin typeface="+mj-lt"/>
              </a:rPr>
              <a:t> Filtering Approaches for 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Real-Time Anti-Aliasing </a:t>
            </a:r>
            <a:endParaRPr lang="en-US" sz="4000" dirty="0" smtClean="0">
              <a:latin typeface="+mj-lt"/>
              <a:cs typeface="Arial" charset="0"/>
            </a:endParaRPr>
          </a:p>
        </p:txBody>
      </p:sp>
      <p:pic>
        <p:nvPicPr>
          <p:cNvPr id="263170" name="Picture 2" descr="http://sis.siggraph.org/OPAL/Themes/SIS/2011/src/downloads/c96-f96_3-a257-representative_image-v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3961" y="2217513"/>
            <a:ext cx="2836079" cy="2039937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8206740" y="0"/>
            <a:ext cx="937260" cy="702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2 Título"/>
          <p:cNvSpPr txBox="1">
            <a:spLocks/>
          </p:cNvSpPr>
          <p:nvPr/>
        </p:nvSpPr>
        <p:spPr bwMode="auto">
          <a:xfrm>
            <a:off x="438123" y="4324287"/>
            <a:ext cx="8229600" cy="73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s-ES_tradnl" dirty="0" smtClean="0">
                <a:solidFill>
                  <a:prstClr val="black"/>
                </a:solidFill>
                <a:latin typeface="Myriad Pro"/>
                <a:ea typeface="Arial" pitchFamily="34" charset="0"/>
              </a:rPr>
              <a:t>http://</a:t>
            </a:r>
            <a:r>
              <a:rPr lang="es-ES_tradnl" dirty="0" err="1" smtClean="0">
                <a:solidFill>
                  <a:prstClr val="black"/>
                </a:solidFill>
                <a:latin typeface="Myriad Pro"/>
                <a:ea typeface="Arial" pitchFamily="34" charset="0"/>
              </a:rPr>
              <a:t>www.iryoku.com</a:t>
            </a:r>
            <a:r>
              <a:rPr lang="es-ES_tradnl" dirty="0" smtClean="0">
                <a:solidFill>
                  <a:prstClr val="black"/>
                </a:solidFill>
                <a:latin typeface="Myriad Pro"/>
                <a:ea typeface="Arial" pitchFamily="34" charset="0"/>
              </a:rPr>
              <a:t>/</a:t>
            </a:r>
            <a:r>
              <a:rPr lang="es-ES_tradnl" dirty="0" err="1" smtClean="0">
                <a:solidFill>
                  <a:prstClr val="black"/>
                </a:solidFill>
                <a:latin typeface="Myriad Pro"/>
                <a:ea typeface="Arial" pitchFamily="34" charset="0"/>
              </a:rPr>
              <a:t>aacourse</a:t>
            </a:r>
            <a:r>
              <a:rPr lang="es-ES_tradnl" dirty="0" smtClean="0">
                <a:solidFill>
                  <a:prstClr val="black"/>
                </a:solidFill>
                <a:latin typeface="Myriad Pro"/>
                <a:ea typeface="Arial" pitchFamily="34" charset="0"/>
              </a:rPr>
              <a:t>/</a:t>
            </a:r>
            <a:endParaRPr lang="es-ES" dirty="0">
              <a:solidFill>
                <a:prstClr val="black"/>
              </a:solidFill>
              <a:latin typeface="Myriad Pro"/>
              <a:ea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Console on 360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1.0 ms/frame</a:t>
            </a:r>
            <a:r>
              <a:rPr lang="en-US" dirty="0" smtClean="0"/>
              <a:t> @ 1280x720 @ 30Hz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3%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0.8 ms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shader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+ 0.2 ms for EDRAM resolve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FXAA_GREEN_AS_LUMA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free texture sampler exponent bias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Alias multiple samplers to same input texture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Manual tfetch2D assembly to include offsets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early-exit branch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 constant usage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Console on PS3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1.2 ms/frame </a:t>
            </a:r>
            <a:r>
              <a:rPr lang="en-US" dirty="0" smtClean="0"/>
              <a:t>@ 1280x720 @ 30Hz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3.6%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 RGBL input and FXAA_EARLY_EXIT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close to estimated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NVShaderPerf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15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/pixel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from 3 to 7 registers saves 0.15 ms/frame 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Increases TEX$ hits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 for PS3 RSX pixel pipeline including,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FP16 precision, non-perspective interpolation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vectorize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hand schedule scalar ops at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shader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entry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vectorize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from half4 to half2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zw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pairs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Take advantage of free power-of-2 multiply and divide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Turned early-exit into a conditional assignment (no branch)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xaaStar1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8039" y="1297820"/>
            <a:ext cx="2438400" cy="2438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2" name="Picture 11" descr="fxaaStar2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304682"/>
            <a:ext cx="2438400" cy="2438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Console FSS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6100" y="2005733"/>
            <a:ext cx="15144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FXAA FSS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32632" y="2005733"/>
            <a:ext cx="12192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 AA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574143"/>
            <a:ext cx="914399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captured from NVIDIA Hair SDK 11 Sample</a:t>
            </a:r>
            <a:endParaRPr lang="en-US" sz="1200" dirty="0"/>
          </a:p>
        </p:txBody>
      </p:sp>
      <p:pic>
        <p:nvPicPr>
          <p:cNvPr id="13" name="Picture 12" descr="fxaaStar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632" y="2517020"/>
            <a:ext cx="1219200" cy="1219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4" name="Picture 13" descr="fxaaStar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925" y="2517020"/>
            <a:ext cx="1219200" cy="1219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xaaSta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25" y="2517020"/>
            <a:ext cx="1219200" cy="1219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1" name="Content Placeholder 10" descr="fxaaStar1b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98039" y="1297820"/>
            <a:ext cx="2438400" cy="2438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2" name="Picture 11" descr="fxaaStar2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1304682"/>
            <a:ext cx="2438400" cy="2438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Quality Preset 13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0577" y="2005733"/>
            <a:ext cx="81304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FXAA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32632" y="2005733"/>
            <a:ext cx="12192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 AA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574143"/>
            <a:ext cx="914399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from modified NVIDIA Stochastic Transparency Demo</a:t>
            </a:r>
          </a:p>
        </p:txBody>
      </p:sp>
      <p:pic>
        <p:nvPicPr>
          <p:cNvPr id="13" name="Picture 12" descr="fxaaStar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632" y="2517020"/>
            <a:ext cx="1219200" cy="1219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Quality on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preset performance,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performance will vary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Based on preset, settings, GPU, and image source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GTX 580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0.39 ms/frame </a:t>
            </a:r>
            <a:r>
              <a:rPr lang="en-US" dirty="0" smtClean="0"/>
              <a:t>@ 1920x1080 @ 60Hz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2.3%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GTX 460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0.88 ms/frame </a:t>
            </a:r>
            <a:r>
              <a:rPr lang="en-US" dirty="0" smtClean="0"/>
              <a:t>@ 1920x1080 @ 60Hz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5.3%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7808" y="-639383"/>
            <a:ext cx="12049125" cy="6429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FXAA 3.11 Quality FSS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74542"/>
            <a:ext cx="9144000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Image from modified NVIDIA Endless City Demo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 for FXAA TSSAA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ssaaNoA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095500"/>
            <a:ext cx="6096000" cy="3048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TssaaMo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866900"/>
            <a:ext cx="6096000" cy="3048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Tssa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46225"/>
            <a:ext cx="6096000" cy="3048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628932" y="1176893"/>
            <a:ext cx="146706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Low Motion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40108" y="1497568"/>
            <a:ext cx="147989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Fast Motion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60933" y="1726168"/>
            <a:ext cx="82586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NoAA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again for all the developer feedback.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FXAA has been greatly improved thanks to your comments!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4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algn="ctr">
              <a:defRPr/>
            </a:pPr>
            <a:r>
              <a:rPr lang="en-US" sz="1800" b="0" i="1" dirty="0" smtClean="0">
                <a:latin typeface="+mj-lt"/>
              </a:rPr>
              <a:t>Filtering Approaches for Real-Time Anti-Aliasing </a:t>
            </a:r>
            <a:r>
              <a:rPr lang="en-US" sz="1800" i="1" dirty="0" smtClean="0">
                <a:latin typeface="+mj-lt"/>
              </a:rPr>
              <a:t/>
            </a:r>
            <a:br>
              <a:rPr lang="en-US" sz="1800" i="1" dirty="0" smtClean="0">
                <a:latin typeface="+mj-lt"/>
              </a:rPr>
            </a:br>
            <a:r>
              <a:rPr lang="en-US" dirty="0" smtClean="0">
                <a:latin typeface="+mj-lt"/>
                <a:cs typeface="Arial" charset="0"/>
              </a:rPr>
              <a:t>FXAA 3.11 in 15 Slides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83832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 smtClean="0">
                <a:latin typeface="+mj-lt"/>
              </a:rPr>
              <a:t>Timothy </a:t>
            </a:r>
            <a:r>
              <a:rPr lang="en-US" sz="2400" dirty="0" err="1" smtClean="0">
                <a:latin typeface="+mj-lt"/>
              </a:rPr>
              <a:t>Lottes</a:t>
            </a:r>
            <a:endParaRPr lang="en-US" sz="2400" dirty="0" smtClean="0">
              <a:latin typeface="+mj-lt"/>
            </a:endParaRPr>
          </a:p>
          <a:p>
            <a:pPr>
              <a:buFont typeface="Arial" charset="0"/>
              <a:buNone/>
              <a:defRPr/>
            </a:pPr>
            <a:r>
              <a:rPr lang="en-US" sz="2400" dirty="0" smtClean="0">
                <a:latin typeface="+mj-lt"/>
              </a:rPr>
              <a:t>NVIDIA</a:t>
            </a:r>
          </a:p>
          <a:p>
            <a:pPr>
              <a:buFont typeface="Arial" charset="0"/>
              <a:buNone/>
              <a:defRPr/>
            </a:pPr>
            <a:r>
              <a:rPr lang="en-US" sz="1600" dirty="0" smtClean="0">
                <a:latin typeface="+mj-lt"/>
              </a:rPr>
              <a:t>tfarrar@nvidia.com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FXAA 3.11?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 </a:t>
            </a:r>
            <a:r>
              <a:rPr lang="en-US" dirty="0" err="1" smtClean="0"/>
              <a:t>approXimate</a:t>
            </a:r>
            <a:r>
              <a:rPr lang="en-US" dirty="0" smtClean="0"/>
              <a:t> Anti-Aliasing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Two algorithms,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FXAA 3.11 Console (360 and PS3)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FXAA 3.11 Quality (PC)</a:t>
            </a:r>
          </a:p>
          <a:p>
            <a:r>
              <a:rPr lang="en-US" dirty="0" smtClean="0"/>
              <a:t>Fixed set of constraints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shader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pass, only color input, only color output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 on all APIs (GL, DX9, through DX11, etc)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Certainly better can be done under other constraints!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FXAA 3.11?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6693"/>
            <a:ext cx="8229600" cy="2821532"/>
          </a:xfrm>
        </p:spPr>
        <p:txBody>
          <a:bodyPr/>
          <a:lstStyle/>
          <a:p>
            <a:r>
              <a:rPr lang="en-US" dirty="0" smtClean="0"/>
              <a:t>Resolution + Deferred + MSAA = Problem!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5760 x 1080 x Stereo = 12.5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Mpix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Memory Problem @ 12.5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Mpix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238 MB for just one non-MSAA G-buffer (@ tiny 20B/pixel)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Texture Problem @ 12.5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Mpix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Only 6.25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tex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/pix/ms (GTX590) </a:t>
            </a:r>
          </a:p>
          <a:p>
            <a:pPr lvl="3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Compare to 8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tex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/pix/ms for Xbox360 @ 1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Mpix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(~720p)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8130" name="Picture 2" descr="C:\Users\tfarrar.NVIDIA.COM\Desktop\multiple_display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7087" y="1082675"/>
            <a:ext cx="3211228" cy="826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MSAA Cost?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Cost varies based on scene, type of engine, GPU, etc</a:t>
            </a:r>
          </a:p>
          <a:p>
            <a:r>
              <a:rPr lang="en-US" dirty="0" smtClean="0"/>
              <a:t>Example average extra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ms/frame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%frame </a:t>
            </a:r>
            <a:r>
              <a:rPr lang="en-US" dirty="0" smtClean="0"/>
              <a:t>for MSAA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8xMSAA, World Of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Warcraft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@ 1920x1080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2.0 ms (GTX 570)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17%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2.2 ms (HD 6950)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17%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4xMSAA, Lost Planet 2 @ 1920x1080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2.5 ms (GTX 570)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14%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3.3 ms (HD 6950)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13%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4xMSAA,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Crysis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@ 1280x720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4.0 ms (GTS 450)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18%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1.4 ms (HD 6850)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11%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4xMSAA, Just Cause 2 @ 1280x720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2.5 ms (GTS 450)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11%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3.1 ms (HD 6850)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16%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4xMSAA, Metro 2033 @ 1280x720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8.2 ms (GTS 450)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32%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3.5 ms (HD 6850)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fxaaStar1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8039" y="1297820"/>
            <a:ext cx="2438400" cy="2438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2" name="Picture 11" descr="fxaaStar2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304682"/>
            <a:ext cx="2438400" cy="2438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Console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0577" y="2005733"/>
            <a:ext cx="81304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FXAA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32632" y="2005733"/>
            <a:ext cx="12192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 AA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574143"/>
            <a:ext cx="914399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Test Image from NVIDIA Stencil Routed K-Buffer SDK 10 Sample</a:t>
            </a:r>
          </a:p>
        </p:txBody>
      </p:sp>
      <p:pic>
        <p:nvPicPr>
          <p:cNvPr id="13" name="Picture 12" descr="fxaaStar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632" y="2517020"/>
            <a:ext cx="1219200" cy="1219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4" name="Picture 13" descr="fxaaStar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925" y="2517020"/>
            <a:ext cx="1219200" cy="1219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1209025" y="3016137"/>
            <a:ext cx="595061" cy="1588"/>
          </a:xfrm>
          <a:prstGeom prst="straightConnector1">
            <a:avLst/>
          </a:prstGeom>
          <a:ln cap="rnd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5400000">
            <a:off x="775020" y="3450142"/>
            <a:ext cx="868013" cy="1589"/>
          </a:xfrm>
          <a:prstGeom prst="straightConnector1">
            <a:avLst/>
          </a:prstGeom>
          <a:ln cap="rnd"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Console Early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7709647" cy="3394075"/>
          </a:xfrm>
        </p:spPr>
        <p:txBody>
          <a:bodyPr/>
          <a:lstStyle/>
          <a:p>
            <a:r>
              <a:rPr lang="en-US" dirty="0" smtClean="0"/>
              <a:t>Early exit for pixels not needing AA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Fetch 4 filtered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luma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values,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luma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M 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Need AA if contrast is high relative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maxLuma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maxLuma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max(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nw,ne,sw,se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contrast = max(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nw,ne,sw,se,m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- min(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nw,ne,sw,se,m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if(contrast  &gt;= max(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minThreshold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maxLuma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* threshold))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5" name="Group 117"/>
          <p:cNvGrpSpPr/>
          <p:nvPr/>
        </p:nvGrpSpPr>
        <p:grpSpPr>
          <a:xfrm>
            <a:off x="7517746" y="4296185"/>
            <a:ext cx="1191745" cy="597055"/>
            <a:chOff x="3065930" y="4243878"/>
            <a:chExt cx="1191745" cy="597055"/>
          </a:xfrm>
        </p:grpSpPr>
        <p:grpSp>
          <p:nvGrpSpPr>
            <p:cNvPr id="10" name="Group 35"/>
            <p:cNvGrpSpPr/>
            <p:nvPr/>
          </p:nvGrpSpPr>
          <p:grpSpPr>
            <a:xfrm>
              <a:off x="3065930" y="4289598"/>
              <a:ext cx="1191745" cy="551335"/>
              <a:chOff x="5280212" y="4388222"/>
              <a:chExt cx="1191745" cy="55133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280212" y="4392706"/>
                <a:ext cx="1191745" cy="3001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27"/>
              <p:cNvGrpSpPr/>
              <p:nvPr/>
            </p:nvGrpSpPr>
            <p:grpSpPr>
              <a:xfrm>
                <a:off x="5593976" y="4388222"/>
                <a:ext cx="466165" cy="551335"/>
                <a:chOff x="5593976" y="4388222"/>
                <a:chExt cx="466165" cy="551335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rot="5400000" flipH="1" flipV="1">
                  <a:off x="5378823" y="4724402"/>
                  <a:ext cx="430306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 flipH="1" flipV="1">
                  <a:off x="5623023" y="4816202"/>
                  <a:ext cx="246706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 flipH="1" flipV="1">
                  <a:off x="5625353" y="4661646"/>
                  <a:ext cx="546847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5400000" flipH="1" flipV="1">
                  <a:off x="5844987" y="4724403"/>
                  <a:ext cx="430308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4"/>
            <p:cNvGrpSpPr/>
            <p:nvPr/>
          </p:nvGrpSpPr>
          <p:grpSpPr>
            <a:xfrm>
              <a:off x="3065930" y="4243878"/>
              <a:ext cx="1191745" cy="592568"/>
              <a:chOff x="3065930" y="4243878"/>
              <a:chExt cx="1191745" cy="592568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065930" y="4836446"/>
                <a:ext cx="11917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lowchart: Connector 63"/>
              <p:cNvSpPr/>
              <p:nvPr/>
            </p:nvSpPr>
            <p:spPr>
              <a:xfrm>
                <a:off x="3327150" y="4359669"/>
                <a:ext cx="91440" cy="91440"/>
              </a:xfrm>
              <a:prstGeom prst="flowChartConnector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/>
              <p:cNvSpPr/>
              <p:nvPr/>
            </p:nvSpPr>
            <p:spPr>
              <a:xfrm>
                <a:off x="3479550" y="4512069"/>
                <a:ext cx="91440" cy="91440"/>
              </a:xfrm>
              <a:prstGeom prst="flowChartConnector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/>
              <p:cNvSpPr/>
              <p:nvPr/>
            </p:nvSpPr>
            <p:spPr>
              <a:xfrm>
                <a:off x="3638775" y="4243878"/>
                <a:ext cx="91440" cy="91440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3800139" y="4396278"/>
                <a:ext cx="91440" cy="91440"/>
              </a:xfrm>
              <a:prstGeom prst="flowChartConnector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18"/>
          <p:cNvGrpSpPr/>
          <p:nvPr/>
        </p:nvGrpSpPr>
        <p:grpSpPr>
          <a:xfrm>
            <a:off x="474022" y="3707615"/>
            <a:ext cx="1191745" cy="1154982"/>
            <a:chOff x="4476896" y="3681464"/>
            <a:chExt cx="1191745" cy="1154982"/>
          </a:xfrm>
        </p:grpSpPr>
        <p:grpSp>
          <p:nvGrpSpPr>
            <p:cNvPr id="14" name="Group 35"/>
            <p:cNvGrpSpPr/>
            <p:nvPr/>
          </p:nvGrpSpPr>
          <p:grpSpPr>
            <a:xfrm>
              <a:off x="4476896" y="3727184"/>
              <a:ext cx="1191745" cy="1109262"/>
              <a:chOff x="5280212" y="3830295"/>
              <a:chExt cx="1191745" cy="110926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280212" y="3830295"/>
                <a:ext cx="1191745" cy="924745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27"/>
              <p:cNvGrpSpPr/>
              <p:nvPr/>
            </p:nvGrpSpPr>
            <p:grpSpPr>
              <a:xfrm>
                <a:off x="5593976" y="3830295"/>
                <a:ext cx="466165" cy="1109262"/>
                <a:chOff x="5593976" y="3830295"/>
                <a:chExt cx="466165" cy="1109262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 rot="5400000" flipH="1" flipV="1">
                  <a:off x="5039346" y="4384925"/>
                  <a:ext cx="1109260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5400000" flipH="1" flipV="1">
                  <a:off x="5654119" y="4847298"/>
                  <a:ext cx="184514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rot="5400000" flipH="1" flipV="1">
                  <a:off x="5628599" y="4657018"/>
                  <a:ext cx="528617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5400000" flipH="1" flipV="1">
                  <a:off x="5668845" y="4548261"/>
                  <a:ext cx="782592" cy="0"/>
                </a:xfrm>
                <a:prstGeom prst="line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15"/>
            <p:cNvGrpSpPr/>
            <p:nvPr/>
          </p:nvGrpSpPr>
          <p:grpSpPr>
            <a:xfrm>
              <a:off x="4476896" y="3681464"/>
              <a:ext cx="1191745" cy="1150495"/>
              <a:chOff x="4476896" y="3681464"/>
              <a:chExt cx="1191745" cy="1150495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4476896" y="4831959"/>
                <a:ext cx="11917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Connector 102"/>
              <p:cNvSpPr/>
              <p:nvPr/>
            </p:nvSpPr>
            <p:spPr>
              <a:xfrm>
                <a:off x="5043872" y="4248362"/>
                <a:ext cx="91440" cy="91440"/>
              </a:xfrm>
              <a:prstGeom prst="flowChartConnector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>
                <a:off x="4897340" y="4594225"/>
                <a:ext cx="91440" cy="91440"/>
              </a:xfrm>
              <a:prstGeom prst="flowChartConnector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/>
              <p:cNvSpPr/>
              <p:nvPr/>
            </p:nvSpPr>
            <p:spPr>
              <a:xfrm>
                <a:off x="4744940" y="3681464"/>
                <a:ext cx="91440" cy="91440"/>
              </a:xfrm>
              <a:prstGeom prst="flowChartConnector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/>
              <p:cNvSpPr/>
              <p:nvPr/>
            </p:nvSpPr>
            <p:spPr>
              <a:xfrm>
                <a:off x="5211105" y="4008134"/>
                <a:ext cx="91440" cy="91440"/>
              </a:xfrm>
              <a:prstGeom prst="flowChartConnector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1" name="Straight Arrow Connector 130"/>
          <p:cNvCxnSpPr/>
          <p:nvPr/>
        </p:nvCxnSpPr>
        <p:spPr>
          <a:xfrm rot="10800000" flipV="1">
            <a:off x="5409276" y="2681411"/>
            <a:ext cx="2727035" cy="2"/>
          </a:xfrm>
          <a:prstGeom prst="straightConnector1">
            <a:avLst/>
          </a:prstGeom>
          <a:ln cap="rnd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H="1">
            <a:off x="7416084" y="3401655"/>
            <a:ext cx="1444305" cy="3834"/>
          </a:xfrm>
          <a:prstGeom prst="straightConnector1">
            <a:avLst/>
          </a:prstGeom>
          <a:ln cap="rnd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839355" y="4000569"/>
            <a:ext cx="750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high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ratio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(edge)</a:t>
            </a:r>
          </a:p>
          <a:p>
            <a:pPr algn="ctr"/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251955" y="3362324"/>
            <a:ext cx="821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medium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ratio (edge)</a:t>
            </a:r>
          </a:p>
        </p:txBody>
      </p:sp>
      <p:grpSp>
        <p:nvGrpSpPr>
          <p:cNvPr id="17" name="Group 68"/>
          <p:cNvGrpSpPr/>
          <p:nvPr/>
        </p:nvGrpSpPr>
        <p:grpSpPr>
          <a:xfrm>
            <a:off x="4217530" y="3738258"/>
            <a:ext cx="2156272" cy="1164507"/>
            <a:chOff x="4217530" y="3738258"/>
            <a:chExt cx="2156272" cy="1164507"/>
          </a:xfrm>
        </p:grpSpPr>
        <p:cxnSp>
          <p:nvCxnSpPr>
            <p:cNvPr id="63" name="Straight Connector 62"/>
            <p:cNvCxnSpPr/>
            <p:nvPr/>
          </p:nvCxnSpPr>
          <p:spPr>
            <a:xfrm rot="5400000" flipH="1" flipV="1">
              <a:off x="4640948" y="4393854"/>
              <a:ext cx="101782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16"/>
            <p:cNvGrpSpPr/>
            <p:nvPr/>
          </p:nvGrpSpPr>
          <p:grpSpPr>
            <a:xfrm>
              <a:off x="4217530" y="3738258"/>
              <a:ext cx="1191745" cy="1154982"/>
              <a:chOff x="1191303" y="3663234"/>
              <a:chExt cx="1191745" cy="1154982"/>
            </a:xfrm>
          </p:grpSpPr>
          <p:grpSp>
            <p:nvGrpSpPr>
              <p:cNvPr id="19" name="Group 35"/>
              <p:cNvGrpSpPr/>
              <p:nvPr/>
            </p:nvGrpSpPr>
            <p:grpSpPr>
              <a:xfrm>
                <a:off x="1191303" y="3708954"/>
                <a:ext cx="1191745" cy="1109262"/>
                <a:chOff x="5280212" y="3830295"/>
                <a:chExt cx="1191745" cy="1109262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5280212" y="3830296"/>
                  <a:ext cx="1191745" cy="914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27"/>
                <p:cNvGrpSpPr/>
                <p:nvPr/>
              </p:nvGrpSpPr>
              <p:grpSpPr>
                <a:xfrm>
                  <a:off x="5593976" y="3830295"/>
                  <a:ext cx="466165" cy="1109262"/>
                  <a:chOff x="5593976" y="3830295"/>
                  <a:chExt cx="466165" cy="110926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 rot="5400000" flipH="1" flipV="1">
                    <a:off x="5039346" y="4384925"/>
                    <a:ext cx="1109260" cy="0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rot="5400000" flipH="1" flipV="1">
                    <a:off x="5237466" y="4430645"/>
                    <a:ext cx="1017820" cy="0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rot="5400000" flipH="1" flipV="1">
                    <a:off x="5370270" y="4406561"/>
                    <a:ext cx="1057016" cy="2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rot="5400000" flipH="1" flipV="1">
                    <a:off x="5551230" y="4430646"/>
                    <a:ext cx="1017822" cy="0"/>
                  </a:xfrm>
                  <a:prstGeom prst="line">
                    <a:avLst/>
                  </a:prstGeom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113"/>
              <p:cNvGrpSpPr/>
              <p:nvPr/>
            </p:nvGrpSpPr>
            <p:grpSpPr>
              <a:xfrm>
                <a:off x="1191303" y="3663234"/>
                <a:ext cx="1191745" cy="1150495"/>
                <a:chOff x="1191303" y="3663234"/>
                <a:chExt cx="1191745" cy="1150495"/>
              </a:xfrm>
            </p:grpSpPr>
            <p:sp>
              <p:nvSpPr>
                <p:cNvPr id="83" name="Flowchart: Connector 82"/>
                <p:cNvSpPr/>
                <p:nvPr/>
              </p:nvSpPr>
              <p:spPr>
                <a:xfrm>
                  <a:off x="1925512" y="3756713"/>
                  <a:ext cx="91440" cy="9144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lowchart: Connector 83"/>
                <p:cNvSpPr/>
                <p:nvPr/>
              </p:nvSpPr>
              <p:spPr>
                <a:xfrm>
                  <a:off x="1459347" y="3663234"/>
                  <a:ext cx="91440" cy="9144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lowchart: Connector 84"/>
                <p:cNvSpPr/>
                <p:nvPr/>
              </p:nvSpPr>
              <p:spPr>
                <a:xfrm>
                  <a:off x="1611747" y="3756713"/>
                  <a:ext cx="91440" cy="9144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lowchart: Connector 85"/>
                <p:cNvSpPr/>
                <p:nvPr/>
              </p:nvSpPr>
              <p:spPr>
                <a:xfrm>
                  <a:off x="1764150" y="3754674"/>
                  <a:ext cx="91440" cy="91440"/>
                </a:xfrm>
                <a:prstGeom prst="flowChartConnector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191303" y="4813729"/>
                  <a:ext cx="119174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6" name="TextBox 135"/>
            <p:cNvSpPr txBox="1"/>
            <p:nvPr/>
          </p:nvSpPr>
          <p:spPr>
            <a:xfrm>
              <a:off x="5394047" y="3996621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low</a:t>
              </a:r>
            </a:p>
            <a:p>
              <a:pPr algn="ctr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ratio</a:t>
              </a:r>
            </a:p>
            <a:p>
              <a:pPr algn="ctr"/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(no edge)</a:t>
              </a:r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5104139" y="3839223"/>
              <a:ext cx="91440" cy="91440"/>
            </a:xfrm>
            <a:prstGeom prst="flowChartConnector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/>
          <p:cNvCxnSpPr/>
          <p:nvPr/>
        </p:nvCxnSpPr>
        <p:spPr>
          <a:xfrm rot="5400000" flipH="1" flipV="1">
            <a:off x="8234921" y="4659577"/>
            <a:ext cx="43030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Connector 76"/>
          <p:cNvSpPr/>
          <p:nvPr/>
        </p:nvSpPr>
        <p:spPr>
          <a:xfrm>
            <a:off x="8404355" y="4398703"/>
            <a:ext cx="91440" cy="9144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rot="5400000" flipH="1" flipV="1">
            <a:off x="961390" y="4398702"/>
            <a:ext cx="91706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/>
          <p:cNvSpPr/>
          <p:nvPr/>
        </p:nvSpPr>
        <p:spPr>
          <a:xfrm>
            <a:off x="1374204" y="3875418"/>
            <a:ext cx="91440" cy="9144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10"/>
          <p:cNvGrpSpPr/>
          <p:nvPr/>
        </p:nvGrpSpPr>
        <p:grpSpPr>
          <a:xfrm>
            <a:off x="7948650" y="1508126"/>
            <a:ext cx="911410" cy="914400"/>
            <a:chOff x="7927790" y="1139825"/>
            <a:chExt cx="911410" cy="914400"/>
          </a:xfrm>
        </p:grpSpPr>
        <p:grpSp>
          <p:nvGrpSpPr>
            <p:cNvPr id="23" name="Group 11"/>
            <p:cNvGrpSpPr/>
            <p:nvPr/>
          </p:nvGrpSpPr>
          <p:grpSpPr>
            <a:xfrm>
              <a:off x="7927790" y="1139825"/>
              <a:ext cx="911410" cy="914400"/>
              <a:chOff x="4800602" y="1748632"/>
              <a:chExt cx="726138" cy="78469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042648" y="1748632"/>
                <a:ext cx="242046" cy="26156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00602" y="2010196"/>
                <a:ext cx="242046" cy="26156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042648" y="2010196"/>
                <a:ext cx="242046" cy="26156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284694" y="2010196"/>
                <a:ext cx="242046" cy="26156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042648" y="2271760"/>
                <a:ext cx="242046" cy="26156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endParaRPr lang="en-US" dirty="0"/>
              </a:p>
            </p:txBody>
          </p:sp>
        </p:grpSp>
        <p:sp>
          <p:nvSpPr>
            <p:cNvPr id="70" name="Flowchart: Connector 69"/>
            <p:cNvSpPr/>
            <p:nvPr/>
          </p:nvSpPr>
          <p:spPr>
            <a:xfrm>
              <a:off x="8140153" y="1352548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8450079" y="1352548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8450079" y="1657348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8140153" y="1657348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/>
            <p:cNvSpPr/>
            <p:nvPr/>
          </p:nvSpPr>
          <p:spPr>
            <a:xfrm>
              <a:off x="8297676" y="1508126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>
            <a:off x="7353302" y="1905001"/>
            <a:ext cx="478208" cy="1"/>
          </a:xfrm>
          <a:prstGeom prst="straightConnector1">
            <a:avLst/>
          </a:prstGeom>
          <a:ln cap="rnd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7709647" cy="3394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pixels which do not exit get this 2 tap filter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 perpendicular to local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luma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gradient 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four 2x2 box filtered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luma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values</a:t>
            </a:r>
          </a:p>
          <a:p>
            <a:pPr lvl="3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dir.x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-((NW+NE)-(SW+SE))</a:t>
            </a:r>
          </a:p>
          <a:p>
            <a:pPr lvl="3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dir.y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((NW+SW)-(NE+SE))</a:t>
            </a:r>
          </a:p>
          <a:p>
            <a:pPr lvl="3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dir.xy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normalize(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dir.xy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* scale</a:t>
            </a:r>
          </a:p>
          <a:p>
            <a:r>
              <a:rPr lang="en-US" dirty="0" smtClean="0"/>
              <a:t>Optional extra 2 taps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dir.xy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by 1/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minDir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minDir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min(|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dir.x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|, |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dir.y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|) * sharpness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Then limit filter width to 8 pixels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Console Taps</a:t>
            </a:r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7670665" y="1144052"/>
            <a:ext cx="1147185" cy="1026434"/>
            <a:chOff x="4473387" y="1604908"/>
            <a:chExt cx="2021542" cy="1750116"/>
          </a:xfrm>
        </p:grpSpPr>
        <p:grpSp>
          <p:nvGrpSpPr>
            <p:cNvPr id="10" name="Group 18"/>
            <p:cNvGrpSpPr/>
            <p:nvPr/>
          </p:nvGrpSpPr>
          <p:grpSpPr>
            <a:xfrm>
              <a:off x="4800602" y="1748630"/>
              <a:ext cx="1367116" cy="1371600"/>
              <a:chOff x="4800602" y="1748631"/>
              <a:chExt cx="1367116" cy="136212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4800602" y="1748631"/>
                <a:ext cx="1367116" cy="1362121"/>
                <a:chOff x="4800602" y="1748632"/>
                <a:chExt cx="726138" cy="784692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042648" y="1748632"/>
                  <a:ext cx="242046" cy="26156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800602" y="2010196"/>
                  <a:ext cx="242046" cy="26156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042648" y="2010196"/>
                  <a:ext cx="242046" cy="26156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284694" y="2010196"/>
                  <a:ext cx="242046" cy="26156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5042648" y="2271760"/>
                  <a:ext cx="242046" cy="26156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</a:t>
                  </a:r>
                  <a:endParaRPr lang="en-US" dirty="0"/>
                </a:p>
              </p:txBody>
            </p:sp>
          </p:grpSp>
          <p:sp>
            <p:nvSpPr>
              <p:cNvPr id="14" name="Flowchart: Connector 13"/>
              <p:cNvSpPr/>
              <p:nvPr/>
            </p:nvSpPr>
            <p:spPr>
              <a:xfrm>
                <a:off x="5164867" y="2111231"/>
                <a:ext cx="182880" cy="18288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5620573" y="2111231"/>
                <a:ext cx="182880" cy="18288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5164867" y="2565272"/>
                <a:ext cx="182880" cy="18288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5620572" y="2565271"/>
                <a:ext cx="182880" cy="18288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28"/>
            <p:cNvGrpSpPr/>
            <p:nvPr/>
          </p:nvGrpSpPr>
          <p:grpSpPr>
            <a:xfrm>
              <a:off x="4473387" y="1604908"/>
              <a:ext cx="2021542" cy="1750116"/>
              <a:chOff x="4473387" y="1604908"/>
              <a:chExt cx="2021542" cy="1750116"/>
            </a:xfrm>
            <a:effectLst>
              <a:outerShdw blurRad="101600" algn="ctr" rotWithShape="0">
                <a:schemeClr val="bg1"/>
              </a:outerShdw>
            </a:effectLst>
          </p:grpSpPr>
          <p:sp>
            <p:nvSpPr>
              <p:cNvPr id="22" name="TextBox 21"/>
              <p:cNvSpPr txBox="1"/>
              <p:nvPr/>
            </p:nvSpPr>
            <p:spPr>
              <a:xfrm>
                <a:off x="4473391" y="1604908"/>
                <a:ext cx="782917" cy="47229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NW</a:t>
                </a:r>
                <a:endParaRPr 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12012" y="1604908"/>
                <a:ext cx="782917" cy="47229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NE</a:t>
                </a:r>
                <a:endParaRPr lang="en-US" sz="12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387" y="2882728"/>
                <a:ext cx="782919" cy="47229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SW</a:t>
                </a:r>
                <a:endParaRPr lang="en-US" sz="12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12012" y="2882728"/>
                <a:ext cx="782917" cy="47229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SE</a:t>
                </a:r>
              </a:p>
            </p:txBody>
          </p:sp>
        </p:grpSp>
      </p:grpSp>
      <p:grpSp>
        <p:nvGrpSpPr>
          <p:cNvPr id="13" name="Group 66"/>
          <p:cNvGrpSpPr/>
          <p:nvPr/>
        </p:nvGrpSpPr>
        <p:grpSpPr>
          <a:xfrm>
            <a:off x="510279" y="2078226"/>
            <a:ext cx="688541" cy="685219"/>
            <a:chOff x="7155846" y="3122598"/>
            <a:chExt cx="1367115" cy="1371600"/>
          </a:xfrm>
        </p:grpSpPr>
        <p:grpSp>
          <p:nvGrpSpPr>
            <p:cNvPr id="18" name="Group 36"/>
            <p:cNvGrpSpPr/>
            <p:nvPr/>
          </p:nvGrpSpPr>
          <p:grpSpPr>
            <a:xfrm>
              <a:off x="7155846" y="3122598"/>
              <a:ext cx="1367115" cy="1371600"/>
              <a:chOff x="6463255" y="3002927"/>
              <a:chExt cx="1367115" cy="13716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463255" y="3460127"/>
                <a:ext cx="455705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918960" y="3460127"/>
                <a:ext cx="455705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74665" y="3460127"/>
                <a:ext cx="455705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74665" y="3917327"/>
                <a:ext cx="455705" cy="457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918960" y="3917327"/>
                <a:ext cx="455705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63255" y="3917327"/>
                <a:ext cx="455705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463255" y="3002927"/>
                <a:ext cx="455705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18960" y="3002927"/>
                <a:ext cx="455705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374665" y="3002927"/>
                <a:ext cx="455705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 rot="16200000" flipV="1">
                <a:off x="6454426" y="3011758"/>
                <a:ext cx="1251929" cy="1234267"/>
              </a:xfrm>
              <a:prstGeom prst="straightConnector1">
                <a:avLst/>
              </a:prstGeom>
              <a:ln w="101600" cap="rnd">
                <a:solidFill>
                  <a:schemeClr val="accent2">
                    <a:lumMod val="75000"/>
                    <a:alpha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4" idx="3"/>
                <a:endCxn id="63" idx="7"/>
              </p:cNvCxnSpPr>
              <p:nvPr/>
            </p:nvCxnSpPr>
            <p:spPr>
              <a:xfrm rot="5400000">
                <a:off x="7048100" y="3596502"/>
                <a:ext cx="204248" cy="204925"/>
              </a:xfrm>
              <a:prstGeom prst="straightConnector1">
                <a:avLst/>
              </a:prstGeom>
              <a:ln w="635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Flowchart: Connector 62"/>
            <p:cNvSpPr/>
            <p:nvPr/>
          </p:nvSpPr>
          <p:spPr>
            <a:xfrm>
              <a:off x="7584254" y="3893790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7918495" y="3559327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98263" y="2763445"/>
            <a:ext cx="1939718" cy="1972247"/>
            <a:chOff x="7115829" y="2742628"/>
            <a:chExt cx="1939718" cy="1972247"/>
          </a:xfrm>
        </p:grpSpPr>
        <p:grpSp>
          <p:nvGrpSpPr>
            <p:cNvPr id="40" name="Group 3"/>
            <p:cNvGrpSpPr/>
            <p:nvPr/>
          </p:nvGrpSpPr>
          <p:grpSpPr>
            <a:xfrm>
              <a:off x="7610168" y="2742635"/>
              <a:ext cx="863888" cy="829021"/>
              <a:chOff x="374551" y="3522751"/>
              <a:chExt cx="1510724" cy="13716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368610" y="3979951"/>
                <a:ext cx="455705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grpSp>
            <p:nvGrpSpPr>
              <p:cNvPr id="75" name="Group 70"/>
              <p:cNvGrpSpPr/>
              <p:nvPr/>
            </p:nvGrpSpPr>
            <p:grpSpPr>
              <a:xfrm>
                <a:off x="374551" y="3522751"/>
                <a:ext cx="1510724" cy="1371600"/>
                <a:chOff x="374551" y="3522751"/>
                <a:chExt cx="1510724" cy="1371600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457200" y="3979951"/>
                  <a:ext cx="455705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912905" y="3979952"/>
                  <a:ext cx="455705" cy="4572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79" name="Rectangle 3"/>
                <p:cNvSpPr/>
                <p:nvPr/>
              </p:nvSpPr>
              <p:spPr>
                <a:xfrm>
                  <a:off x="912905" y="4437151"/>
                  <a:ext cx="455705" cy="457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</a:t>
                  </a:r>
                  <a:endParaRPr lang="en-US" dirty="0"/>
                </a:p>
              </p:txBody>
            </p:sp>
            <p:sp>
              <p:nvSpPr>
                <p:cNvPr id="80" name="Rectangle 8"/>
                <p:cNvSpPr/>
                <p:nvPr/>
              </p:nvSpPr>
              <p:spPr>
                <a:xfrm>
                  <a:off x="912905" y="3522751"/>
                  <a:ext cx="455705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374551" y="3752144"/>
                  <a:ext cx="1510724" cy="924501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15"/>
            <p:cNvGrpSpPr/>
            <p:nvPr/>
          </p:nvGrpSpPr>
          <p:grpSpPr>
            <a:xfrm>
              <a:off x="7208063" y="3885864"/>
              <a:ext cx="1684290" cy="829021"/>
              <a:chOff x="-389598" y="3522751"/>
              <a:chExt cx="2945413" cy="13716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368610" y="3979951"/>
                <a:ext cx="455705" cy="4572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grpSp>
            <p:nvGrpSpPr>
              <p:cNvPr id="67" name="Group 70"/>
              <p:cNvGrpSpPr/>
              <p:nvPr/>
            </p:nvGrpSpPr>
            <p:grpSpPr>
              <a:xfrm>
                <a:off x="-389598" y="3522751"/>
                <a:ext cx="2945413" cy="1371600"/>
                <a:chOff x="-389598" y="3522751"/>
                <a:chExt cx="2945413" cy="13716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457200" y="3979951"/>
                  <a:ext cx="455705" cy="4572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12905" y="3979952"/>
                  <a:ext cx="455705" cy="4572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70" name="Rectangle 3"/>
                <p:cNvSpPr/>
                <p:nvPr/>
              </p:nvSpPr>
              <p:spPr>
                <a:xfrm>
                  <a:off x="912905" y="4437151"/>
                  <a:ext cx="455705" cy="4572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</a:t>
                  </a:r>
                  <a:endParaRPr lang="en-US" dirty="0"/>
                </a:p>
              </p:txBody>
            </p:sp>
            <p:sp>
              <p:nvSpPr>
                <p:cNvPr id="71" name="Rectangle 8"/>
                <p:cNvSpPr/>
                <p:nvPr/>
              </p:nvSpPr>
              <p:spPr>
                <a:xfrm>
                  <a:off x="912905" y="3522751"/>
                  <a:ext cx="455705" cy="4572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-389598" y="3800541"/>
                  <a:ext cx="2945413" cy="832692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Flowchart: Connector 41"/>
            <p:cNvSpPr/>
            <p:nvPr/>
          </p:nvSpPr>
          <p:spPr>
            <a:xfrm>
              <a:off x="7116623" y="4464974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8817428" y="3943254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8382616" y="2789199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7518728" y="3347984"/>
              <a:ext cx="182880" cy="184153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7116623" y="2876550"/>
              <a:ext cx="1540948" cy="4726"/>
            </a:xfrm>
            <a:prstGeom prst="straightConnector1">
              <a:avLst/>
            </a:prstGeom>
            <a:ln cap="rnd">
              <a:solidFill>
                <a:schemeClr val="accent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115829" y="3153675"/>
              <a:ext cx="1541742" cy="1589"/>
            </a:xfrm>
            <a:prstGeom prst="straightConnector1">
              <a:avLst/>
            </a:prstGeom>
            <a:ln cap="rnd">
              <a:solidFill>
                <a:schemeClr val="accent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062861" y="2881276"/>
              <a:ext cx="411195" cy="272399"/>
            </a:xfrm>
            <a:prstGeom prst="straightConnector1">
              <a:avLst/>
            </a:prstGeom>
            <a:ln cap="rnd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7253021" y="4293509"/>
              <a:ext cx="1802526" cy="6362"/>
            </a:xfrm>
            <a:prstGeom prst="straightConnector1">
              <a:avLst/>
            </a:prstGeom>
            <a:ln cap="rnd">
              <a:solidFill>
                <a:schemeClr val="accent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251527" y="4030477"/>
              <a:ext cx="1804020" cy="1588"/>
            </a:xfrm>
            <a:prstGeom prst="straightConnector1">
              <a:avLst/>
            </a:prstGeom>
            <a:ln cap="rnd">
              <a:solidFill>
                <a:schemeClr val="accent6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16200000" flipH="1">
              <a:off x="7256125" y="4159815"/>
              <a:ext cx="233523" cy="4763"/>
            </a:xfrm>
            <a:prstGeom prst="straightConnector1">
              <a:avLst/>
            </a:prstGeom>
            <a:ln cap="rnd">
              <a:solidFill>
                <a:schemeClr val="accent5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243505" y="3005894"/>
              <a:ext cx="252411" cy="3176"/>
            </a:xfrm>
            <a:prstGeom prst="straightConnector1">
              <a:avLst/>
            </a:prstGeom>
            <a:ln cap="rnd">
              <a:solidFill>
                <a:schemeClr val="accent5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084983" y="4032065"/>
              <a:ext cx="830417" cy="266169"/>
            </a:xfrm>
            <a:prstGeom prst="straightConnector1">
              <a:avLst/>
            </a:prstGeom>
            <a:ln cap="rnd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FXAA 3.11 Console Extra Taps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511237"/>
          </a:xfrm>
        </p:spPr>
        <p:txBody>
          <a:bodyPr/>
          <a:lstStyle/>
          <a:p>
            <a:r>
              <a:rPr lang="en-US" dirty="0" smtClean="0"/>
              <a:t>Check if the full 4-tap filter is invalid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4-tap filter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luma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neighborhood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luma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min and max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luma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range of the original 4 samples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{NW, NE, SW, SE}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4-tap filter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luma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exceeds this range,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Assume invalid and use just the first 2 taps</a:t>
            </a:r>
          </a:p>
        </p:txBody>
      </p:sp>
      <p:grpSp>
        <p:nvGrpSpPr>
          <p:cNvPr id="4" name="Group 28"/>
          <p:cNvGrpSpPr/>
          <p:nvPr/>
        </p:nvGrpSpPr>
        <p:grpSpPr>
          <a:xfrm>
            <a:off x="3065930" y="3836886"/>
            <a:ext cx="3299012" cy="1004047"/>
            <a:chOff x="5280212" y="3935510"/>
            <a:chExt cx="3299012" cy="1004047"/>
          </a:xfrm>
        </p:grpSpPr>
        <p:sp>
          <p:nvSpPr>
            <p:cNvPr id="27" name="Rectangle 26"/>
            <p:cNvSpPr/>
            <p:nvPr/>
          </p:nvSpPr>
          <p:spPr>
            <a:xfrm>
              <a:off x="5280212" y="4392706"/>
              <a:ext cx="3299012" cy="268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luma</a:t>
              </a:r>
              <a:r>
                <a:rPr lang="en-US" sz="1400" dirty="0" smtClean="0">
                  <a:solidFill>
                    <a:schemeClr val="tx1"/>
                  </a:solidFill>
                </a:rPr>
                <a:t> range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27"/>
            <p:cNvGrpSpPr/>
            <p:nvPr/>
          </p:nvGrpSpPr>
          <p:grpSpPr>
            <a:xfrm>
              <a:off x="5280212" y="3935510"/>
              <a:ext cx="3299012" cy="1004047"/>
              <a:chOff x="5280212" y="3935510"/>
              <a:chExt cx="3299012" cy="1004047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5378823" y="4724402"/>
                <a:ext cx="430306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5607423" y="4800602"/>
                <a:ext cx="277906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5625353" y="4661646"/>
                <a:ext cx="546847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5844987" y="4724403"/>
                <a:ext cx="430308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7216589" y="4437534"/>
                <a:ext cx="1004047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5280212" y="4939553"/>
                <a:ext cx="32990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Arrow Connector 33"/>
          <p:cNvCxnSpPr/>
          <p:nvPr/>
        </p:nvCxnSpPr>
        <p:spPr>
          <a:xfrm>
            <a:off x="1013012" y="2338200"/>
            <a:ext cx="340659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-23200" y="3374412"/>
            <a:ext cx="20724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13013" y="4410625"/>
            <a:ext cx="1873622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6499412" y="3021108"/>
            <a:ext cx="1973030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965937" y="3527613"/>
            <a:ext cx="10130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5629836" y="4034118"/>
            <a:ext cx="2842607" cy="158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/>
          <p:nvPr/>
        </p:nvSpPr>
        <p:spPr>
          <a:xfrm>
            <a:off x="5458611" y="3745446"/>
            <a:ext cx="91440" cy="9144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38775" y="4243878"/>
            <a:ext cx="91440" cy="9144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800139" y="4364905"/>
            <a:ext cx="91440" cy="9144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3486374" y="4517303"/>
            <a:ext cx="91440" cy="9144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327150" y="4359669"/>
            <a:ext cx="91440" cy="9144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3783105" y="4616254"/>
            <a:ext cx="43030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3952539" y="4355380"/>
            <a:ext cx="91440" cy="91440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52929"/>
      </a:accent2>
      <a:accent3>
        <a:srgbClr val="9BBB59"/>
      </a:accent3>
      <a:accent4>
        <a:srgbClr val="8064A2"/>
      </a:accent4>
      <a:accent5>
        <a:srgbClr val="289BEA"/>
      </a:accent5>
      <a:accent6>
        <a:srgbClr val="FFB011"/>
      </a:accent6>
      <a:hlink>
        <a:srgbClr val="0000FF"/>
      </a:hlink>
      <a:folHlink>
        <a:srgbClr val="800080"/>
      </a:folHlink>
    </a:clrScheme>
    <a:fontScheme name="Personalizado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21173</TotalTime>
  <Words>5595</Words>
  <Application>Microsoft Office PowerPoint</Application>
  <PresentationFormat>Presentación en pantalla (16:9)</PresentationFormat>
  <Paragraphs>786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Office Theme</vt:lpstr>
      <vt:lpstr>2_Office Theme</vt:lpstr>
      <vt:lpstr> Filtering Approaches for  Real-Time Anti-Aliasing </vt:lpstr>
      <vt:lpstr>Filtering Approaches for Real-Time Anti-Aliasing  FXAA 3.11 in 15 Slides</vt:lpstr>
      <vt:lpstr>What Is FXAA 3.11?</vt:lpstr>
      <vt:lpstr>Why FXAA 3.11?</vt:lpstr>
      <vt:lpstr>What Does MSAA Cost?</vt:lpstr>
      <vt:lpstr>FXAA 3.11 Console</vt:lpstr>
      <vt:lpstr>FXAA 3.11 Console Early Exit</vt:lpstr>
      <vt:lpstr>FXAA 3.11 Console Taps</vt:lpstr>
      <vt:lpstr>FXAA 3.11 Console Extra Taps</vt:lpstr>
      <vt:lpstr>FXAA 3.11 Console on 360</vt:lpstr>
      <vt:lpstr>FXAA 3.11 Console on PS3</vt:lpstr>
      <vt:lpstr>FXAA 3.11 Console FSS</vt:lpstr>
      <vt:lpstr>FXAA 3.11 Quality Preset 13</vt:lpstr>
      <vt:lpstr>FXAA 3.11 Quality on PC</vt:lpstr>
      <vt:lpstr>FXAA 3.11 Quality FSS</vt:lpstr>
      <vt:lpstr>Teaser for FXAA TSSAA</vt:lpstr>
      <vt:lpstr>Thanks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FXAA 3.11 in 15 Slides</dc:title>
  <dc:creator>Timothy Lottes</dc:creator>
  <cp:lastModifiedBy>IRYOKU</cp:lastModifiedBy>
  <cp:revision>1653</cp:revision>
  <dcterms:created xsi:type="dcterms:W3CDTF">2010-04-07T23:52:34Z</dcterms:created>
  <dcterms:modified xsi:type="dcterms:W3CDTF">2011-08-18T00:10:15Z</dcterms:modified>
</cp:coreProperties>
</file>