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5" r:id="rId9"/>
    <p:sldId id="266" r:id="rId10"/>
    <p:sldId id="262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5" r:id="rId19"/>
    <p:sldId id="276" r:id="rId20"/>
    <p:sldId id="274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9195" autoAdjust="0"/>
  </p:normalViewPr>
  <p:slideViewPr>
    <p:cSldViewPr snapToGrid="0">
      <p:cViewPr>
        <p:scale>
          <a:sx n="108" d="100"/>
          <a:sy n="108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594B-1757-4D6E-ABA7-212A77F0562F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22005-9C22-4C50-AE52-9D90F118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 of project</a:t>
            </a:r>
            <a:r>
              <a:rPr lang="en-US" baseline="0" dirty="0" smtClean="0"/>
              <a:t> McNulty is to use supervised learning to perform classification.</a:t>
            </a:r>
          </a:p>
          <a:p>
            <a:r>
              <a:rPr lang="en-US" baseline="0" dirty="0" smtClean="0"/>
              <a:t>I always wanted to try </a:t>
            </a:r>
            <a:r>
              <a:rPr lang="en-US" baseline="0" dirty="0" err="1" smtClean="0"/>
              <a:t>Kaggle</a:t>
            </a:r>
            <a:r>
              <a:rPr lang="en-US" baseline="0" dirty="0" smtClean="0"/>
              <a:t> competition, and this challenge started around the same time.</a:t>
            </a:r>
          </a:p>
          <a:p>
            <a:r>
              <a:rPr lang="en-US" baseline="0" dirty="0" smtClean="0"/>
              <a:t>It’s a straightforward classification, and it’s relevant and has a potential business use case.</a:t>
            </a:r>
          </a:p>
          <a:p>
            <a:r>
              <a:rPr lang="en-US" baseline="0" dirty="0" smtClean="0"/>
              <a:t>Classification: claims that can be expedited or if it needs further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005-9C22-4C50-AE52-9D90F1182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1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OK.</a:t>
            </a:r>
            <a:r>
              <a:rPr lang="en-US" baseline="0" dirty="0" smtClean="0"/>
              <a:t> How hard can it get?</a:t>
            </a:r>
          </a:p>
          <a:p>
            <a:r>
              <a:rPr lang="en-US" baseline="0" dirty="0" smtClean="0"/>
              <a:t>Well when I started looking at the data, I thought I’m in over my head.</a:t>
            </a:r>
          </a:p>
          <a:p>
            <a:r>
              <a:rPr lang="en-US" baseline="0" dirty="0" smtClean="0"/>
              <a:t>The data are anonymized. As in there’s no indication of that the features provided are. Just column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005-9C22-4C50-AE52-9D90F1182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1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and blue indicate the target</a:t>
            </a:r>
            <a:r>
              <a:rPr lang="en-US" baseline="0" dirty="0" smtClean="0"/>
              <a:t> classes.</a:t>
            </a:r>
          </a:p>
          <a:p>
            <a:r>
              <a:rPr lang="en-US" baseline="0" dirty="0" smtClean="0"/>
              <a:t>Glance at 20 features. </a:t>
            </a:r>
          </a:p>
          <a:p>
            <a:r>
              <a:rPr lang="en-US" baseline="0" dirty="0" smtClean="0"/>
              <a:t>Some numerical, some categorical</a:t>
            </a:r>
          </a:p>
          <a:p>
            <a:r>
              <a:rPr lang="en-US" baseline="0" dirty="0" smtClean="0"/>
              <a:t>Various distributions. Normalized within 0-20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005-9C22-4C50-AE52-9D90F11828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3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payment protection insurance?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005-9C22-4C50-AE52-9D90F11828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Pandas, it</a:t>
            </a:r>
            <a:r>
              <a:rPr lang="en-US" baseline="0" dirty="0" smtClean="0"/>
              <a:t> was easy to look at the distribution of each feature.</a:t>
            </a:r>
          </a:p>
          <a:p>
            <a:r>
              <a:rPr lang="en-US" baseline="0" dirty="0" smtClean="0"/>
              <a:t>Here are some of the numerical features and their mean, median. </a:t>
            </a:r>
          </a:p>
          <a:p>
            <a:r>
              <a:rPr lang="en-US" baseline="0" dirty="0" smtClean="0"/>
              <a:t>And skewness and kurtosis telling me about their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005-9C22-4C50-AE52-9D90F11828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2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 </a:t>
            </a:r>
            <a:r>
              <a:rPr lang="en-US" dirty="0" err="1" smtClean="0"/>
              <a:t>heatmap</a:t>
            </a:r>
            <a:r>
              <a:rPr lang="en-US" baseline="0" dirty="0" smtClean="0"/>
              <a:t> of the Pearson’s correlation</a:t>
            </a:r>
          </a:p>
          <a:p>
            <a:r>
              <a:rPr lang="en-US" baseline="0" dirty="0" smtClean="0"/>
              <a:t>Recall: +1 (red) is positively correlated, -1 (blue) is negatively correlated. 0 is no correlation</a:t>
            </a:r>
          </a:p>
          <a:p>
            <a:r>
              <a:rPr lang="en-US" baseline="0" dirty="0" smtClean="0"/>
              <a:t>This is hard to see, so let me zoom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005-9C22-4C50-AE52-9D90F11828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8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v114. mostly uncorrelated. But stron</a:t>
            </a:r>
            <a:r>
              <a:rPr lang="en-US" baseline="0" dirty="0" smtClean="0"/>
              <a:t>g positive with v34. strong negative with v40.</a:t>
            </a:r>
          </a:p>
          <a:p>
            <a:r>
              <a:rPr lang="en-US" baseline="0" dirty="0" smtClean="0"/>
              <a:t>This could mean they’re linear dependent. And through LDA or PCA could give us a lower rank.</a:t>
            </a:r>
          </a:p>
          <a:p>
            <a:r>
              <a:rPr lang="en-US" baseline="0" dirty="0" smtClean="0"/>
              <a:t>Another way is to find Pearson’s correlation with the target. And 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005-9C22-4C50-AE52-9D90F11828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0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97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617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47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14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7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0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7969D93-F054-4512-BA1A-8155FA0E8E36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9EA4F41-81A9-49D3-B238-1177C085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09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972971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McNulty – </a:t>
            </a:r>
            <a:br>
              <a:rPr lang="en-US" dirty="0" smtClean="0"/>
            </a:br>
            <a:r>
              <a:rPr lang="en-US" dirty="0" smtClean="0"/>
              <a:t>Claim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2607742"/>
            <a:ext cx="9144000" cy="14173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BNP Paribas </a:t>
            </a:r>
            <a:r>
              <a:rPr lang="en-US" dirty="0" err="1" smtClean="0"/>
              <a:t>Cardif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r>
              <a:rPr lang="en-US" dirty="0" smtClean="0"/>
              <a:t> Challenge</a:t>
            </a:r>
          </a:p>
          <a:p>
            <a:r>
              <a:rPr lang="en-US" dirty="0"/>
              <a:t>Feature </a:t>
            </a:r>
            <a:r>
              <a:rPr lang="en-US" dirty="0" smtClean="0"/>
              <a:t>Selection or Random Forest?</a:t>
            </a:r>
          </a:p>
          <a:p>
            <a:r>
              <a:rPr lang="en-US" dirty="0" smtClean="0"/>
              <a:t>Ozzie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5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Statistics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6" y="2552700"/>
            <a:ext cx="11772808" cy="35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5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- Correlation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40" y="1295400"/>
            <a:ext cx="514651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3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- Correlation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4" y="1375716"/>
            <a:ext cx="10182270" cy="53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7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Selection –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Ranked attributes</a:t>
            </a:r>
            <a:r>
              <a:rPr lang="en-US" sz="3200" dirty="0" smtClean="0"/>
              <a:t>: 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73187"/>
              </p:ext>
            </p:extLst>
          </p:nvPr>
        </p:nvGraphicFramePr>
        <p:xfrm>
          <a:off x="2762850" y="2581148"/>
          <a:ext cx="6666300" cy="373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50">
                  <a:extLst>
                    <a:ext uri="{9D8B030D-6E8A-4147-A177-3AD203B41FA5}">
                      <a16:colId xmlns:a16="http://schemas.microsoft.com/office/drawing/2014/main" xmlns="" val="593136223"/>
                    </a:ext>
                  </a:extLst>
                </a:gridCol>
                <a:gridCol w="3333150">
                  <a:extLst>
                    <a:ext uri="{9D8B030D-6E8A-4147-A177-3AD203B41FA5}">
                      <a16:colId xmlns:a16="http://schemas.microsoft.com/office/drawing/2014/main" xmlns="" val="3425678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Feature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Information Gain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446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v22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0.1470715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345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v50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0.0593671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v56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0.0344891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322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v10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0.0340193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574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v79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0.0327785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474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v31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0.0260255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12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v129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0.0213580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649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27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10% of observations are </a:t>
            </a:r>
            <a:r>
              <a:rPr lang="en-US" dirty="0" smtClean="0"/>
              <a:t>complete</a:t>
            </a:r>
            <a:r>
              <a:rPr lang="en-US" dirty="0"/>
              <a:t> </a:t>
            </a:r>
            <a:r>
              <a:rPr lang="en-US" dirty="0" smtClean="0"/>
              <a:t>with no missing values</a:t>
            </a:r>
            <a:endParaRPr lang="en-US" dirty="0" smtClean="0"/>
          </a:p>
          <a:p>
            <a:r>
              <a:rPr lang="en-US" dirty="0" smtClean="0"/>
              <a:t>Create new </a:t>
            </a:r>
            <a:r>
              <a:rPr lang="en-US" dirty="0" smtClean="0"/>
              <a:t>observation sets </a:t>
            </a:r>
            <a:r>
              <a:rPr lang="en-US" dirty="0" smtClean="0"/>
              <a:t>with </a:t>
            </a:r>
            <a:r>
              <a:rPr lang="en-US" b="1" dirty="0" smtClean="0"/>
              <a:t>imputed mean </a:t>
            </a:r>
            <a:r>
              <a:rPr lang="en-US" dirty="0" smtClean="0"/>
              <a:t>for numerical and</a:t>
            </a:r>
            <a:r>
              <a:rPr lang="en-US" dirty="0"/>
              <a:t> </a:t>
            </a:r>
            <a:r>
              <a:rPr lang="en-US" b="1" dirty="0" smtClean="0"/>
              <a:t>imputed mode </a:t>
            </a:r>
            <a:r>
              <a:rPr lang="en-US" dirty="0" smtClean="0"/>
              <a:t>for categorical</a:t>
            </a:r>
          </a:p>
          <a:p>
            <a:r>
              <a:rPr lang="en-US" dirty="0" smtClean="0"/>
              <a:t>Another </a:t>
            </a:r>
            <a:r>
              <a:rPr lang="en-US" dirty="0" smtClean="0"/>
              <a:t>set </a:t>
            </a:r>
            <a:r>
              <a:rPr lang="en-US" dirty="0" smtClean="0"/>
              <a:t>with </a:t>
            </a:r>
            <a:r>
              <a:rPr lang="en-US" dirty="0" err="1" smtClean="0"/>
              <a:t>NaN</a:t>
            </a:r>
            <a:r>
              <a:rPr lang="en-US" dirty="0" smtClean="0"/>
              <a:t> set to </a:t>
            </a:r>
            <a:r>
              <a:rPr lang="en-US" b="1" dirty="0" smtClean="0"/>
              <a:t>negative number </a:t>
            </a:r>
            <a:r>
              <a:rPr lang="en-US" dirty="0" smtClean="0"/>
              <a:t>or </a:t>
            </a:r>
            <a:r>
              <a:rPr lang="en-US" b="1" dirty="0" smtClean="0"/>
              <a:t>new category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519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 of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Complete cases only</a:t>
            </a:r>
          </a:p>
          <a:p>
            <a:pPr marL="514350" indent="-514350">
              <a:buAutoNum type="arabicPeriod"/>
            </a:pPr>
            <a:r>
              <a:rPr lang="en-US" dirty="0" smtClean="0"/>
              <a:t>Numerical only with imputed mean</a:t>
            </a:r>
          </a:p>
          <a:p>
            <a:pPr marL="514350" indent="-514350">
              <a:buAutoNum type="arabicPeriod"/>
            </a:pPr>
            <a:r>
              <a:rPr lang="en-US" dirty="0" smtClean="0"/>
              <a:t>Categorical only with imputed mode</a:t>
            </a:r>
          </a:p>
          <a:p>
            <a:pPr marL="514350" indent="-514350">
              <a:buAutoNum type="arabicPeriod"/>
            </a:pPr>
            <a:r>
              <a:rPr lang="en-US" dirty="0" smtClean="0"/>
              <a:t>All of features from 2 + 3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All features with unique values imputed for </a:t>
            </a:r>
            <a:r>
              <a:rPr lang="en-US" b="1" dirty="0" err="1" smtClean="0">
                <a:solidFill>
                  <a:srgbClr val="FFFF00"/>
                </a:solidFill>
              </a:rPr>
              <a:t>NaN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Resistant to non-informative features</a:t>
            </a:r>
          </a:p>
          <a:p>
            <a:pPr lvl="1"/>
            <a:r>
              <a:rPr lang="en-US" dirty="0" smtClean="0"/>
              <a:t>Or built-in feature selection </a:t>
            </a:r>
          </a:p>
          <a:p>
            <a:r>
              <a:rPr lang="en-US" dirty="0" smtClean="0"/>
              <a:t>Good classification performance, scalability, and ease of use</a:t>
            </a:r>
          </a:p>
          <a:p>
            <a:r>
              <a:rPr lang="en-US" dirty="0" smtClean="0"/>
              <a:t>Uses weak learners </a:t>
            </a:r>
            <a:r>
              <a:rPr lang="en-US" dirty="0" smtClean="0"/>
              <a:t>(CART) combined </a:t>
            </a:r>
            <a:r>
              <a:rPr lang="en-US" dirty="0" smtClean="0"/>
              <a:t>to form strong 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7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Random Forest Classifier</a:t>
            </a:r>
          </a:p>
          <a:p>
            <a:pPr marL="514350" indent="-514350">
              <a:buAutoNum type="arabicPeriod"/>
            </a:pPr>
            <a:r>
              <a:rPr lang="en-US" dirty="0" smtClean="0"/>
              <a:t>Extra </a:t>
            </a:r>
            <a:r>
              <a:rPr lang="en-US" dirty="0" smtClean="0"/>
              <a:t>(Extremely Randomized) Tree </a:t>
            </a:r>
            <a:r>
              <a:rPr lang="en-US" dirty="0" smtClean="0"/>
              <a:t>Classifier</a:t>
            </a:r>
            <a:br>
              <a:rPr lang="en-US" dirty="0" smtClean="0"/>
            </a:br>
            <a:r>
              <a:rPr lang="en-US" sz="2400" dirty="0"/>
              <a:t>I</a:t>
            </a:r>
            <a:r>
              <a:rPr lang="en-US" sz="2400" dirty="0" smtClean="0"/>
              <a:t>nstead </a:t>
            </a:r>
            <a:r>
              <a:rPr lang="en-US" sz="2400" dirty="0"/>
              <a:t>of looking for the most discriminative thresholds, thresholds are drawn at random for each candidate feature and the best of these randomly-generated thresholds is picked as the splitting rule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dirty="0" smtClean="0"/>
              <a:t>Gradient Boosting Classifier</a:t>
            </a:r>
            <a:br>
              <a:rPr lang="en-US" dirty="0" smtClean="0"/>
            </a:br>
            <a:r>
              <a:rPr lang="en-US" sz="2400" dirty="0"/>
              <a:t>GB builds an additive model in a forward stage-wise fashion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- Accuracy</a:t>
            </a:r>
            <a:endParaRPr lang="en-US" dirty="0"/>
          </a:p>
        </p:txBody>
      </p:sp>
      <p:pic>
        <p:nvPicPr>
          <p:cNvPr id="4" name="Content Placeholder 3" descr="accurac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94" b="-190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115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99419" y="1293407"/>
            <a:ext cx="9125626" cy="55998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ROC Curve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66" y="1268988"/>
            <a:ext cx="8673818" cy="56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9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McNulty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with supervised learning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1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default settings</a:t>
            </a:r>
          </a:p>
          <a:p>
            <a:r>
              <a:rPr lang="en-US" dirty="0" smtClean="0"/>
              <a:t>Grid search </a:t>
            </a:r>
            <a:r>
              <a:rPr lang="en-US" dirty="0" smtClean="0"/>
              <a:t>when possible for best parameters</a:t>
            </a:r>
            <a:endParaRPr lang="en-US" dirty="0"/>
          </a:p>
          <a:p>
            <a:r>
              <a:rPr lang="en-US" dirty="0" smtClean="0"/>
              <a:t>Use all local processors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773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8" y="2405027"/>
            <a:ext cx="11982023" cy="29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1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trees!</a:t>
            </a:r>
          </a:p>
          <a:p>
            <a:r>
              <a:rPr lang="en-US" dirty="0" smtClean="0"/>
              <a:t>Actually select features and try different models</a:t>
            </a:r>
          </a:p>
          <a:p>
            <a:r>
              <a:rPr lang="en-US" dirty="0" smtClean="0"/>
              <a:t>Dimensionality Reduction – PCA/LDA</a:t>
            </a:r>
          </a:p>
          <a:p>
            <a:r>
              <a:rPr lang="en-US" dirty="0" smtClean="0"/>
              <a:t>More </a:t>
            </a:r>
            <a:r>
              <a:rPr lang="en-US" dirty="0" err="1" smtClean="0"/>
              <a:t>ensembling</a:t>
            </a:r>
            <a:r>
              <a:rPr lang="en-US" dirty="0" smtClean="0"/>
              <a:t> and bagging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4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4" name="Content Placeholder 3" descr="feature_importan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780" r="-1167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519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BNP Paribas </a:t>
            </a:r>
            <a:r>
              <a:rPr lang="en-US" dirty="0" err="1" smtClean="0"/>
              <a:t>Cardif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r>
              <a:rPr lang="en-US" dirty="0" smtClean="0"/>
              <a:t> Challenge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728201"/>
            <a:ext cx="6972300" cy="1676400"/>
          </a:xfrm>
        </p:spPr>
      </p:pic>
      <p:sp>
        <p:nvSpPr>
          <p:cNvPr id="5" name="Rectangle 4"/>
          <p:cNvSpPr/>
          <p:nvPr/>
        </p:nvSpPr>
        <p:spPr>
          <a:xfrm>
            <a:off x="889000" y="3890639"/>
            <a:ext cx="1041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Open Sans"/>
              </a:rPr>
              <a:t>Kagglers</a:t>
            </a:r>
            <a:r>
              <a:rPr lang="en-US" sz="2000" dirty="0">
                <a:latin typeface="Open Sans"/>
              </a:rPr>
              <a:t> are challenged to predict the category of a claim based on </a:t>
            </a:r>
            <a:r>
              <a:rPr lang="en-US" sz="2000" dirty="0" smtClean="0">
                <a:latin typeface="Open Sans"/>
              </a:rPr>
              <a:t>anonymized features </a:t>
            </a:r>
            <a:r>
              <a:rPr lang="en-US" sz="2000" dirty="0">
                <a:latin typeface="Open Sans"/>
              </a:rPr>
              <a:t>available early in the </a:t>
            </a:r>
            <a:r>
              <a:rPr lang="en-US" sz="2000" dirty="0" smtClean="0">
                <a:latin typeface="Open Sans"/>
              </a:rPr>
              <a:t>claim management process</a:t>
            </a:r>
            <a:r>
              <a:rPr lang="en-US" sz="2000" dirty="0">
                <a:latin typeface="Open Sans"/>
              </a:rPr>
              <a:t>, helping BNP Paribas </a:t>
            </a:r>
            <a:r>
              <a:rPr lang="en-US" sz="2000" dirty="0" err="1">
                <a:latin typeface="Open Sans"/>
              </a:rPr>
              <a:t>Cardif</a:t>
            </a:r>
            <a:r>
              <a:rPr lang="en-US" sz="2000" dirty="0">
                <a:latin typeface="Open Sans"/>
              </a:rPr>
              <a:t> accelerate its claims process and therefore provide a better service to its customers</a:t>
            </a:r>
            <a:r>
              <a:rPr lang="en-US" sz="2000" dirty="0" smtClean="0">
                <a:latin typeface="Open Sans"/>
              </a:rPr>
              <a:t>.</a:t>
            </a:r>
          </a:p>
          <a:p>
            <a:endParaRPr lang="en-US" sz="2000" dirty="0">
              <a:latin typeface="Open Sans"/>
            </a:endParaRPr>
          </a:p>
          <a:p>
            <a:r>
              <a:rPr lang="en-US" sz="2000" dirty="0" smtClean="0">
                <a:latin typeface="Open Sans"/>
              </a:rPr>
              <a:t>Classification</a:t>
            </a:r>
            <a:endParaRPr lang="en-US" sz="2000" dirty="0"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Open Sans"/>
              </a:rPr>
              <a:t>claims </a:t>
            </a:r>
            <a:r>
              <a:rPr lang="en-US" sz="2000" dirty="0">
                <a:latin typeface="Open Sans"/>
              </a:rPr>
              <a:t>for which approval could be accelerated leading to faster payments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Open Sans"/>
              </a:rPr>
              <a:t>claims for which additional information is required before </a:t>
            </a:r>
            <a:r>
              <a:rPr lang="en-US" sz="2000" dirty="0" smtClean="0">
                <a:latin typeface="Open Sans"/>
              </a:rPr>
              <a:t>approval</a:t>
            </a:r>
            <a:endParaRPr lang="en-US" sz="20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6286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131 numerical and categorical features</a:t>
            </a:r>
          </a:p>
          <a:p>
            <a:r>
              <a:rPr lang="en-US" dirty="0" smtClean="0"/>
              <a:t>Training set: 114,321 </a:t>
            </a:r>
            <a:r>
              <a:rPr lang="en-US" dirty="0" smtClean="0"/>
              <a:t>observations</a:t>
            </a:r>
          </a:p>
          <a:p>
            <a:r>
              <a:rPr lang="en-US" dirty="0" smtClean="0"/>
              <a:t>Test set: 114,393 observations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21" y="3547339"/>
            <a:ext cx="10816957" cy="27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8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Distribution and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3" y="1381919"/>
            <a:ext cx="11095673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6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38325"/>
            <a:ext cx="10233800" cy="879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What features could be relevant when reviewing Payment Protection Insurance claims?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0000" y="3068637"/>
            <a:ext cx="10652900" cy="310854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800" dirty="0"/>
              <a:t>Loan </a:t>
            </a:r>
            <a:r>
              <a:rPr lang="en-US" sz="2800" dirty="0" smtClean="0"/>
              <a:t>amount</a:t>
            </a:r>
            <a:endParaRPr lang="en-US" sz="2800" dirty="0">
              <a:solidFill>
                <a:srgbClr val="92D050"/>
              </a:solidFill>
            </a:endParaRPr>
          </a:p>
          <a:p>
            <a:r>
              <a:rPr lang="en-US" sz="2800" dirty="0"/>
              <a:t>Claim </a:t>
            </a:r>
            <a:r>
              <a:rPr lang="en-US" sz="2800" dirty="0" smtClean="0"/>
              <a:t>amount</a:t>
            </a:r>
            <a:endParaRPr lang="en-US" sz="2800" dirty="0"/>
          </a:p>
          <a:p>
            <a:r>
              <a:rPr lang="en-US" sz="2800" dirty="0"/>
              <a:t>Credit </a:t>
            </a:r>
            <a:r>
              <a:rPr lang="en-US" sz="2800" dirty="0" smtClean="0"/>
              <a:t>score</a:t>
            </a:r>
            <a:endParaRPr lang="en-US" sz="2800" dirty="0"/>
          </a:p>
          <a:p>
            <a:r>
              <a:rPr lang="en-US" sz="2800" dirty="0" smtClean="0"/>
              <a:t>Income/salary</a:t>
            </a:r>
          </a:p>
          <a:p>
            <a:r>
              <a:rPr lang="en-US" sz="2800" dirty="0" smtClean="0"/>
              <a:t>Premium paid</a:t>
            </a:r>
            <a:endParaRPr lang="en-US" sz="2800" dirty="0"/>
          </a:p>
          <a:p>
            <a:r>
              <a:rPr lang="en-US" sz="2800" dirty="0" smtClean="0"/>
              <a:t>Savings/assets</a:t>
            </a:r>
          </a:p>
          <a:p>
            <a:r>
              <a:rPr lang="en-US" sz="2800" dirty="0" smtClean="0"/>
              <a:t>Loan interest rate</a:t>
            </a:r>
          </a:p>
          <a:p>
            <a:r>
              <a:rPr lang="en-US" sz="2800" dirty="0" smtClean="0"/>
              <a:t>Gender of insure</a:t>
            </a:r>
          </a:p>
          <a:p>
            <a:r>
              <a:rPr lang="en-US" sz="2800" dirty="0" smtClean="0"/>
              <a:t>Age of insure</a:t>
            </a:r>
          </a:p>
          <a:p>
            <a:r>
              <a:rPr lang="en-US" sz="2800" dirty="0" smtClean="0"/>
              <a:t>Type of PPI (credit card, mortgage,   	auto, business)</a:t>
            </a:r>
          </a:p>
          <a:p>
            <a:r>
              <a:rPr lang="en-US" sz="2800" dirty="0" smtClean="0"/>
              <a:t>History of fraud</a:t>
            </a:r>
          </a:p>
          <a:p>
            <a:r>
              <a:rPr lang="en-US" sz="2800" dirty="0" smtClean="0"/>
              <a:t>Missed payments</a:t>
            </a:r>
          </a:p>
          <a:p>
            <a:r>
              <a:rPr lang="en-US" sz="2800" dirty="0" smtClean="0"/>
              <a:t># of other accounts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259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38325"/>
            <a:ext cx="10233800" cy="879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What features could be relevant when reviewing Payment Protection Insurance claims?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0000" y="3068637"/>
            <a:ext cx="10652900" cy="310854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800" dirty="0"/>
              <a:t>Loan </a:t>
            </a:r>
            <a:r>
              <a:rPr lang="en-US" sz="2800" dirty="0" smtClean="0"/>
              <a:t>amount - </a:t>
            </a:r>
            <a:r>
              <a:rPr lang="en-US" sz="2800" dirty="0" smtClean="0">
                <a:solidFill>
                  <a:srgbClr val="92D050"/>
                </a:solidFill>
              </a:rPr>
              <a:t>Numerical</a:t>
            </a:r>
            <a:endParaRPr lang="en-US" sz="2800" dirty="0">
              <a:solidFill>
                <a:srgbClr val="92D050"/>
              </a:solidFill>
            </a:endParaRPr>
          </a:p>
          <a:p>
            <a:r>
              <a:rPr lang="en-US" sz="2800" dirty="0"/>
              <a:t>Claim </a:t>
            </a:r>
            <a:r>
              <a:rPr lang="en-US" sz="2800" dirty="0" smtClean="0"/>
              <a:t>amount - </a:t>
            </a:r>
            <a:r>
              <a:rPr lang="en-US" sz="2800" dirty="0">
                <a:solidFill>
                  <a:srgbClr val="92D050"/>
                </a:solidFill>
              </a:rPr>
              <a:t>Numerical</a:t>
            </a:r>
            <a:endParaRPr lang="en-US" sz="2800" dirty="0"/>
          </a:p>
          <a:p>
            <a:r>
              <a:rPr lang="en-US" sz="2800" dirty="0"/>
              <a:t>Credit </a:t>
            </a:r>
            <a:r>
              <a:rPr lang="en-US" sz="2800" dirty="0" smtClean="0"/>
              <a:t>score - </a:t>
            </a:r>
            <a:r>
              <a:rPr lang="en-US" sz="2800" dirty="0">
                <a:solidFill>
                  <a:srgbClr val="92D050"/>
                </a:solidFill>
              </a:rPr>
              <a:t>Numerical</a:t>
            </a:r>
            <a:endParaRPr lang="en-US" sz="2800" dirty="0"/>
          </a:p>
          <a:p>
            <a:r>
              <a:rPr lang="en-US" sz="2800" dirty="0" smtClean="0"/>
              <a:t>Income/salary - </a:t>
            </a:r>
            <a:r>
              <a:rPr lang="en-US" sz="2800" dirty="0">
                <a:solidFill>
                  <a:srgbClr val="92D050"/>
                </a:solidFill>
              </a:rPr>
              <a:t>Numerical</a:t>
            </a:r>
            <a:endParaRPr lang="en-US" sz="2800" dirty="0" smtClean="0"/>
          </a:p>
          <a:p>
            <a:r>
              <a:rPr lang="en-US" sz="2800" dirty="0" smtClean="0"/>
              <a:t>Premium paid - </a:t>
            </a:r>
            <a:r>
              <a:rPr lang="en-US" sz="2800" dirty="0">
                <a:solidFill>
                  <a:srgbClr val="92D050"/>
                </a:solidFill>
              </a:rPr>
              <a:t>Numerical</a:t>
            </a:r>
            <a:endParaRPr lang="en-US" sz="2800" dirty="0"/>
          </a:p>
          <a:p>
            <a:r>
              <a:rPr lang="en-US" sz="2800" dirty="0" smtClean="0"/>
              <a:t>Savings/assets - </a:t>
            </a:r>
            <a:r>
              <a:rPr lang="en-US" sz="2800" dirty="0">
                <a:solidFill>
                  <a:srgbClr val="92D050"/>
                </a:solidFill>
              </a:rPr>
              <a:t>Numerical</a:t>
            </a:r>
            <a:endParaRPr lang="en-US" sz="2800" dirty="0" smtClean="0"/>
          </a:p>
          <a:p>
            <a:r>
              <a:rPr lang="en-US" sz="2800" dirty="0" smtClean="0"/>
              <a:t>Loan interest rate - </a:t>
            </a:r>
            <a:r>
              <a:rPr lang="en-US" sz="2800" dirty="0">
                <a:solidFill>
                  <a:srgbClr val="92D050"/>
                </a:solidFill>
              </a:rPr>
              <a:t>Numerical</a:t>
            </a:r>
            <a:endParaRPr lang="en-US" sz="2800" dirty="0" smtClean="0"/>
          </a:p>
          <a:p>
            <a:r>
              <a:rPr lang="en-US" sz="2800" dirty="0" smtClean="0"/>
              <a:t>Gender of insure - </a:t>
            </a:r>
            <a:r>
              <a:rPr lang="en-US" sz="2800" dirty="0" smtClean="0">
                <a:solidFill>
                  <a:srgbClr val="92D050"/>
                </a:solidFill>
              </a:rPr>
              <a:t>Categorical</a:t>
            </a:r>
            <a:endParaRPr lang="en-US" sz="2800" dirty="0" smtClean="0"/>
          </a:p>
          <a:p>
            <a:r>
              <a:rPr lang="en-US" sz="2800" dirty="0" smtClean="0"/>
              <a:t>Age of insure - </a:t>
            </a:r>
            <a:r>
              <a:rPr lang="en-US" sz="2800" dirty="0">
                <a:solidFill>
                  <a:srgbClr val="92D050"/>
                </a:solidFill>
              </a:rPr>
              <a:t>Numerical</a:t>
            </a:r>
            <a:endParaRPr lang="en-US" sz="2800" dirty="0" smtClean="0"/>
          </a:p>
          <a:p>
            <a:r>
              <a:rPr lang="en-US" sz="2800" dirty="0" smtClean="0"/>
              <a:t>Type of PPI (credit card, mortgage,   	auto, business) - </a:t>
            </a:r>
            <a:r>
              <a:rPr lang="en-US" sz="2800" dirty="0" smtClean="0">
                <a:solidFill>
                  <a:srgbClr val="92D050"/>
                </a:solidFill>
              </a:rPr>
              <a:t>Categorical</a:t>
            </a:r>
            <a:endParaRPr lang="en-US" sz="2800" dirty="0" smtClean="0"/>
          </a:p>
          <a:p>
            <a:r>
              <a:rPr lang="en-US" sz="2800" dirty="0" smtClean="0"/>
              <a:t>History of fraud - </a:t>
            </a:r>
            <a:r>
              <a:rPr lang="en-US" sz="2800" dirty="0" smtClean="0">
                <a:solidFill>
                  <a:srgbClr val="92D050"/>
                </a:solidFill>
              </a:rPr>
              <a:t>Binary</a:t>
            </a:r>
            <a:endParaRPr lang="en-US" sz="2800" dirty="0" smtClean="0"/>
          </a:p>
          <a:p>
            <a:r>
              <a:rPr lang="en-US" sz="2800" dirty="0" smtClean="0"/>
              <a:t>Missed payments - </a:t>
            </a:r>
            <a:r>
              <a:rPr lang="en-US" sz="2800" dirty="0" smtClean="0">
                <a:solidFill>
                  <a:srgbClr val="92D050"/>
                </a:solidFill>
              </a:rPr>
              <a:t>Poisson</a:t>
            </a:r>
            <a:endParaRPr lang="en-US" sz="2800" dirty="0" smtClean="0"/>
          </a:p>
          <a:p>
            <a:r>
              <a:rPr lang="en-US" sz="2800" dirty="0" smtClean="0"/>
              <a:t># of other accounts - </a:t>
            </a:r>
            <a:r>
              <a:rPr lang="en-US" sz="2800" dirty="0" smtClean="0">
                <a:solidFill>
                  <a:srgbClr val="92D050"/>
                </a:solidFill>
              </a:rPr>
              <a:t>Poisson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34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– Credit Score</a:t>
            </a:r>
            <a:endParaRPr lang="en-US" dirty="0"/>
          </a:p>
        </p:txBody>
      </p:sp>
      <p:pic>
        <p:nvPicPr>
          <p:cNvPr id="2050" name="Picture 2" descr="https://g.foolcdn.com/editorial/images/170957/fico-score-distribution-highest-credit-score_lar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44" y="1690688"/>
            <a:ext cx="6665912" cy="501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45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– Income</a:t>
            </a:r>
            <a:endParaRPr lang="en-US" dirty="0"/>
          </a:p>
        </p:txBody>
      </p:sp>
      <p:pic>
        <p:nvPicPr>
          <p:cNvPr id="3076" name="Picture 4" descr="http://theglitteringeye.com/images/us-income-distributio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17" y="1549400"/>
            <a:ext cx="8118365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9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644</TotalTime>
  <Words>706</Words>
  <Application>Microsoft Macintosh PowerPoint</Application>
  <PresentationFormat>Custom</PresentationFormat>
  <Paragraphs>130</Paragraphs>
  <Slides>23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Depth</vt:lpstr>
      <vt:lpstr>Project McNulty –  Claim Classification</vt:lpstr>
      <vt:lpstr>Project McNulty</vt:lpstr>
      <vt:lpstr>BNP Paribas Cardif Kaggle Challenge</vt:lpstr>
      <vt:lpstr>Data </vt:lpstr>
      <vt:lpstr>Data - Distribution and Histogram</vt:lpstr>
      <vt:lpstr>Feature Engineering</vt:lpstr>
      <vt:lpstr>Feature Engineering</vt:lpstr>
      <vt:lpstr>Feature Engineering – Credit Score</vt:lpstr>
      <vt:lpstr>Feature Engineering – Income</vt:lpstr>
      <vt:lpstr>Feature Statistics</vt:lpstr>
      <vt:lpstr>Feature Selection - Correlation</vt:lpstr>
      <vt:lpstr>Feature Selection - Correlation</vt:lpstr>
      <vt:lpstr>Feature Selection – Information Gain</vt:lpstr>
      <vt:lpstr>Missing Values</vt:lpstr>
      <vt:lpstr>Subsets of Observations</vt:lpstr>
      <vt:lpstr>Model – Random Forest</vt:lpstr>
      <vt:lpstr>Models</vt:lpstr>
      <vt:lpstr>Model - Accuracy</vt:lpstr>
      <vt:lpstr>Model – ROC Curve</vt:lpstr>
      <vt:lpstr>Model – Parameter Tuning</vt:lpstr>
      <vt:lpstr>Current Progress</vt:lpstr>
      <vt:lpstr>Next Steps</vt:lpstr>
      <vt:lpstr>Feature Importance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Classification</dc:title>
  <dc:creator>Oz</dc:creator>
  <cp:lastModifiedBy>Ozzie Liu</cp:lastModifiedBy>
  <cp:revision>29</cp:revision>
  <dcterms:created xsi:type="dcterms:W3CDTF">2016-02-19T04:34:15Z</dcterms:created>
  <dcterms:modified xsi:type="dcterms:W3CDTF">2016-02-19T19:48:42Z</dcterms:modified>
</cp:coreProperties>
</file>