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63" r:id="rId3"/>
    <p:sldId id="264" r:id="rId4"/>
    <p:sldId id="257" r:id="rId5"/>
    <p:sldId id="262" r:id="rId6"/>
    <p:sldId id="266" r:id="rId7"/>
    <p:sldId id="267" r:id="rId8"/>
    <p:sldId id="265" r:id="rId9"/>
    <p:sldId id="268" r:id="rId10"/>
    <p:sldId id="269" r:id="rId11"/>
    <p:sldId id="270" r:id="rId12"/>
    <p:sldId id="271" r:id="rId13"/>
  </p:sldIdLst>
  <p:sldSz cx="12192000" cy="6858000"/>
  <p:notesSz cx="6858000" cy="9144000"/>
  <p:embeddedFontLst>
    <p:embeddedFont>
      <p:font typeface="Arial Rounded MT Bold" panose="020F0704030504030204" pitchFamily="34" charset="0"/>
      <p:regular r:id="rId15"/>
    </p:embeddedFont>
    <p:embeddedFont>
      <p:font typeface="Rubrik" panose="020B0604020202020204" charset="0"/>
      <p:regular r:id="rId16"/>
    </p:embeddedFont>
    <p:embeddedFont>
      <p:font typeface="Rubrik Medium" panose="020005030000000200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7"/>
    <a:srgbClr val="41B6E6"/>
    <a:srgbClr val="786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787" autoAdjust="0"/>
  </p:normalViewPr>
  <p:slideViewPr>
    <p:cSldViewPr snapToGrid="0" snapToObjects="1">
      <p:cViewPr varScale="1">
        <p:scale>
          <a:sx n="90" d="100"/>
          <a:sy n="90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CF85-C17D-4E27-94CC-BC2897EDE6D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7066F-0E25-4925-BE7C-EDF12203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93D3B1-5335-48C7-A4E9-E04CB182E3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12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A3A6-536D-BC49-B7AB-91A13E1E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8C4EB-9C74-8F42-B94A-35DFC777E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FA4C-4DC8-0749-A142-BEF74B02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2DB6-AEB1-B647-94F6-6EF58D1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A9F8-7E57-4E46-892B-96B31A8E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F3ED-3910-1F47-95DB-618E962C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F56C5-190D-4943-B982-F2FB42E96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A61F-FF5C-4A4D-955A-2DE11F1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E806-FB60-0147-81E4-C5574EBB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E069-DBF2-154E-85E1-D89D7453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63E14-111C-F84B-97A7-6404B3214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FFE30-E0D9-C44E-8A93-99087C51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02A0-A4F9-2243-BCD5-0187BD2F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9A40-E155-164A-AAA4-0543AAC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DC25-C703-8C40-8F20-214E7D64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4590-8971-6941-8716-0E1DEA32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77" y="365126"/>
            <a:ext cx="11371385" cy="117059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41B6E6"/>
                </a:solidFill>
                <a:latin typeface="Rubri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85AC-459B-794A-A0B8-E0A52EAA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7" y="1825625"/>
            <a:ext cx="11371385" cy="4117975"/>
          </a:xfrm>
        </p:spPr>
        <p:txBody>
          <a:bodyPr/>
          <a:lstStyle>
            <a:lvl1pPr>
              <a:defRPr>
                <a:solidFill>
                  <a:srgbClr val="786452"/>
                </a:solidFill>
              </a:defRPr>
            </a:lvl1pPr>
            <a:lvl2pPr>
              <a:defRPr>
                <a:solidFill>
                  <a:srgbClr val="786452"/>
                </a:solidFill>
              </a:defRPr>
            </a:lvl2pPr>
            <a:lvl3pPr>
              <a:defRPr>
                <a:solidFill>
                  <a:srgbClr val="786452"/>
                </a:solidFill>
              </a:defRPr>
            </a:lvl3pPr>
            <a:lvl4pPr>
              <a:defRPr>
                <a:solidFill>
                  <a:srgbClr val="786452"/>
                </a:solidFill>
              </a:defRPr>
            </a:lvl4pPr>
            <a:lvl5pPr>
              <a:defRPr>
                <a:solidFill>
                  <a:srgbClr val="7864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5F81-EA80-DC4A-B509-151EA4B3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F7CA-2406-8A4E-AFA5-D2B3304D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FB06-D699-824F-B191-7BAD2D43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380D-CE06-3243-B141-B05C4A0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57FA-A43F-3F4F-812B-8A7A14C4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C2FB-C4AF-0348-BAB8-D45C369D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AB50D-7855-EC42-B865-35EB631A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1365-2E8E-BB43-902A-BA4F122D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0B14-B656-894F-9A21-86652C19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F7C5-5826-C241-A33C-EE84C7A3F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808CA-84EB-0144-B10F-0B36DDAB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A643D-3713-BE40-B41F-9EAF0D6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160F-9ABD-044D-80F9-3E43D971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ADB10-BA75-844E-A511-49FD9212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2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4B0D-E20D-D644-83CA-9B5F02FC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96D1-C785-9943-93F6-6484E51D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86E8-7D4C-9B4E-9C6A-D063FDED2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DC8CD-6E04-3341-BD6C-BD714B736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B03DD-0ED0-1649-8A5F-2DF274F4E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4EB59-D2D6-EB49-B34E-1DFD3694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A6D70-BE05-8143-AED3-7253125E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286AD-1FAC-A941-8156-A0B614E9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2EF-F508-B743-863C-F087C2B5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49F7D-4E19-9F4E-AD73-11E72129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4022D-A77E-6742-A261-C29C50DF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EEB03-8726-2445-88E2-A1C24BF0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EE9E4-1590-D54D-B299-5DD210B2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FACE3-0B8A-704F-AFAE-D95CE4A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9A42-CEEB-F848-88CC-434D65CD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4A9C-86E4-1B42-A738-81E11454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DC7B-1D9B-1A46-B7B8-8C35573F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5388D-8379-194C-BB5D-C6192842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34520-2CBA-8042-9916-2F56FFD3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77A5D-C34B-1146-9968-679F0E2D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2EF9-D418-1E44-A2CA-8F4773F9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3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97A7-622D-2644-AD9E-C529384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507B4-B52F-1447-A2F0-0CF74D8D3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741A4-D673-9246-A8B5-0D91DD9B7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ACDC1-A403-F744-B7E5-06C08C7B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CEC6D-427A-BA4B-AAA8-1DC3F43C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BB6F1-CFD0-A846-A544-1396DB6D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1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2CCFC-4E5B-5940-94E4-70F2BF0D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DFF43-04C3-D847-80FD-EE3DB9EB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0CBD-01DA-2544-AF11-8B18EF8E7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C8637-00D0-8342-A20E-7B76CABAF6E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BE28-5436-754E-919F-46DAF05A1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F26A-E558-C344-9003-79E1D5EAB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B526-7332-874B-BFA1-26C4DB6E2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8BAEA-6DBB-6F42-A3BB-50FB768F9A16}"/>
              </a:ext>
            </a:extLst>
          </p:cNvPr>
          <p:cNvSpPr txBox="1"/>
          <p:nvPr/>
        </p:nvSpPr>
        <p:spPr>
          <a:xfrm>
            <a:off x="518984" y="2273644"/>
            <a:ext cx="4819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587"/>
                </a:solidFill>
                <a:latin typeface="Rubrik Medium" panose="02000503000000020004" pitchFamily="2" charset="0"/>
              </a:rPr>
              <a:t>Optimizing Neonatal Intensive Care Unit Patient Flow: Leveraging Expert</a:t>
            </a:r>
          </a:p>
          <a:p>
            <a:r>
              <a:rPr lang="en-US" sz="2000" dirty="0">
                <a:solidFill>
                  <a:srgbClr val="005587"/>
                </a:solidFill>
                <a:latin typeface="Rubrik Medium" panose="02000503000000020004" pitchFamily="2" charset="0"/>
              </a:rPr>
              <a:t>Systems for Efficient Bed Allocation and Real-Time Decision Support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142C6-F9D5-F440-96C1-466D8492BB75}"/>
              </a:ext>
            </a:extLst>
          </p:cNvPr>
          <p:cNvSpPr txBox="1"/>
          <p:nvPr/>
        </p:nvSpPr>
        <p:spPr>
          <a:xfrm>
            <a:off x="132485" y="4442870"/>
            <a:ext cx="624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86452"/>
                </a:solidFill>
              </a:rPr>
              <a:t>Osvaldo Mercado</a:t>
            </a:r>
          </a:p>
          <a:p>
            <a:r>
              <a:rPr lang="en-US" dirty="0">
                <a:solidFill>
                  <a:srgbClr val="786452"/>
                </a:solidFill>
              </a:rPr>
              <a:t>BMIN 5200</a:t>
            </a:r>
          </a:p>
          <a:p>
            <a:r>
              <a:rPr lang="en-US" dirty="0">
                <a:solidFill>
                  <a:srgbClr val="786452"/>
                </a:solidFill>
              </a:rPr>
              <a:t>https://github.com/ozziemercado/BMIN5200_Final_Project</a:t>
            </a:r>
          </a:p>
        </p:txBody>
      </p:sp>
    </p:spTree>
    <p:extLst>
      <p:ext uri="{BB962C8B-B14F-4D97-AF65-F5344CB8AC3E}">
        <p14:creationId xmlns:p14="http://schemas.microsoft.com/office/powerpoint/2010/main" val="85301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5959-2F47-6EAD-0EE1-064AC1EE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and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46C9-29B6-F877-4528-1FB33FFA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08" y="2374899"/>
            <a:ext cx="5968970" cy="4117975"/>
          </a:xfrm>
        </p:spPr>
        <p:txBody>
          <a:bodyPr>
            <a:normAutofit/>
          </a:bodyPr>
          <a:lstStyle/>
          <a:p>
            <a:r>
              <a:rPr lang="en-US" sz="2400" dirty="0"/>
              <a:t>Chaining rules is challenging</a:t>
            </a:r>
          </a:p>
          <a:p>
            <a:pPr lvl="1"/>
            <a:r>
              <a:rPr lang="en-US" sz="2000" dirty="0"/>
              <a:t>Use discrete, well-defined values.</a:t>
            </a:r>
          </a:p>
          <a:p>
            <a:pPr lvl="1"/>
            <a:endParaRPr lang="en-US" sz="2000" dirty="0"/>
          </a:p>
          <a:p>
            <a:r>
              <a:rPr lang="en-US" sz="2400" dirty="0"/>
              <a:t>Capitalization errors caused issues</a:t>
            </a:r>
          </a:p>
          <a:p>
            <a:endParaRPr lang="en-US" sz="2400" dirty="0"/>
          </a:p>
          <a:p>
            <a:r>
              <a:rPr lang="en-US" sz="2400" dirty="0"/>
              <a:t>Renaming rules/templates risked breaking the system </a:t>
            </a:r>
          </a:p>
          <a:p>
            <a:pPr lvl="1"/>
            <a:r>
              <a:rPr lang="en-US" sz="2000" dirty="0"/>
              <a:t>Missed updates often broke functionality.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C7E9E-5073-E535-82B8-1C9ED787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55" y="1657266"/>
            <a:ext cx="6240607" cy="22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7E70-56D7-EE70-9571-13E86E81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C6C1-1730-0F69-C29F-6AF03657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7" y="1702335"/>
            <a:ext cx="7650559" cy="4117975"/>
          </a:xfrm>
        </p:spPr>
        <p:txBody>
          <a:bodyPr/>
          <a:lstStyle/>
          <a:p>
            <a:r>
              <a:rPr lang="en-US" dirty="0"/>
              <a:t>Expert systems can be utilized to create robust clinical decision support systems to guide users</a:t>
            </a:r>
          </a:p>
          <a:p>
            <a:endParaRPr lang="en-US" dirty="0"/>
          </a:p>
          <a:p>
            <a:r>
              <a:rPr lang="en-US" dirty="0"/>
              <a:t>Future goals:</a:t>
            </a:r>
          </a:p>
          <a:p>
            <a:pPr lvl="1"/>
            <a:r>
              <a:rPr lang="en-US" dirty="0"/>
              <a:t>Integration of real-time patient and census data and advanced algorithms (e.g. Breadth-first, A*) could have the potential to drastically help bed management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61BB-A074-8F3D-2E6A-7C5C6A3F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496" y="1978746"/>
            <a:ext cx="3091207" cy="2716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1D023-FF1F-FC9A-AB50-5BB6E972477D}"/>
              </a:ext>
            </a:extLst>
          </p:cNvPr>
          <p:cNvSpPr txBox="1"/>
          <p:nvPr/>
        </p:nvSpPr>
        <p:spPr>
          <a:xfrm>
            <a:off x="9443828" y="5450978"/>
            <a:ext cx="4605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78956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C342-8A5C-BD33-CACA-332C5BEB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148E-AC58-31CA-1E91-53F6B954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7" y="1535725"/>
            <a:ext cx="11371385" cy="44078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Bruce G Buchanan and Reid G Smith. “Fundamentals of expert systems”. In: Annual review of computer science3.1 (1988), pp. 23–58.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Shan Carter and Michael Nielsen. “Using artificial intelligence to augment human intelligence”. In: Distill 2.12(2017), e9.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NEJM Catalyst. “What Is Patient Flow?” In: Catalyst Carryover 4.1 (2018). DOI: 10.1056/CAT.18.0289.eprint: https : / / catalyst . </a:t>
            </a:r>
            <a:r>
              <a:rPr lang="en-US" dirty="0" err="1"/>
              <a:t>nejm</a:t>
            </a:r>
            <a:r>
              <a:rPr lang="en-US" dirty="0"/>
              <a:t> . org / </a:t>
            </a:r>
            <a:r>
              <a:rPr lang="en-US" dirty="0" err="1"/>
              <a:t>doi</a:t>
            </a:r>
            <a:r>
              <a:rPr lang="en-US" dirty="0"/>
              <a:t> / pdf / 10 . 1056 / CAT . 18 . 0289. URL: https ://catalyst.nejm.org/</a:t>
            </a:r>
            <a:r>
              <a:rPr lang="en-US" dirty="0" err="1"/>
              <a:t>doi</a:t>
            </a:r>
            <a:r>
              <a:rPr lang="en-US" dirty="0"/>
              <a:t>/full/10.1056/CAT.18.0289.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Won Chul Cha et al. “The association between crowding and mortality in admitted pediatric patients from </a:t>
            </a:r>
            <a:r>
              <a:rPr lang="en-US" dirty="0" err="1"/>
              <a:t>mixedadult</a:t>
            </a:r>
            <a:r>
              <a:rPr lang="en-US" dirty="0"/>
              <a:t>-pediatric emergency departments in Korea”. In: Pediatric emergency care 27.12 (2011), pp. 1136–1141.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Melissa Chan, Garth Meckler, and Quynh Doan. “</a:t>
            </a:r>
            <a:r>
              <a:rPr lang="en-US" dirty="0" err="1"/>
              <a:t>Paediatric</a:t>
            </a:r>
            <a:r>
              <a:rPr lang="en-US" dirty="0"/>
              <a:t> emergency department overcrowding and </a:t>
            </a:r>
            <a:r>
              <a:rPr lang="en-US" dirty="0" err="1"/>
              <a:t>adversepatient</a:t>
            </a:r>
            <a:r>
              <a:rPr lang="en-US" dirty="0"/>
              <a:t> outcomes”. In: </a:t>
            </a:r>
            <a:r>
              <a:rPr lang="en-US" dirty="0" err="1"/>
              <a:t>Paediatrics</a:t>
            </a:r>
            <a:r>
              <a:rPr lang="en-US" dirty="0"/>
              <a:t> &amp; child health 22.7 (2017), pp. 377–381.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Fatema Mustansir </a:t>
            </a:r>
            <a:r>
              <a:rPr lang="en-US" dirty="0" err="1"/>
              <a:t>Dawoodbhoy</a:t>
            </a:r>
            <a:r>
              <a:rPr lang="en-US" dirty="0"/>
              <a:t> et al. “AI in patient flow: applications of artificial intelligence to improve patient flow in NHS acute mental health inpatient units”. In: </a:t>
            </a:r>
            <a:r>
              <a:rPr lang="en-US" dirty="0" err="1"/>
              <a:t>Heliyon</a:t>
            </a:r>
            <a:r>
              <a:rPr lang="en-US" dirty="0"/>
              <a:t> 7.5 (2021).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Candadian</a:t>
            </a:r>
            <a:r>
              <a:rPr lang="en-US" dirty="0"/>
              <a:t> Agency for Drugs and Technologies in Health. Artificial Intelligence for Patient Flow: </a:t>
            </a:r>
            <a:r>
              <a:rPr lang="en-US" dirty="0" err="1"/>
              <a:t>EmergingHealth</a:t>
            </a:r>
            <a:r>
              <a:rPr lang="en-US" dirty="0"/>
              <a:t> Technologies. </a:t>
            </a:r>
            <a:r>
              <a:rPr lang="en-US" dirty="0" err="1"/>
              <a:t>Ottowa</a:t>
            </a:r>
            <a:r>
              <a:rPr lang="en-US" dirty="0"/>
              <a:t>: </a:t>
            </a:r>
            <a:r>
              <a:rPr lang="en-US" dirty="0" err="1"/>
              <a:t>Candadian</a:t>
            </a:r>
            <a:r>
              <a:rPr lang="en-US" dirty="0"/>
              <a:t> Agency for Drugs and Technologies in Health, 2024. URL: https://www.ncbi.nlm.nih.gov/books/NBK604824/.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Humber River Health Foundation. “The Future of Emergency Medicine at HRH: How Virtual Queuing </a:t>
            </a:r>
            <a:r>
              <a:rPr lang="en-US" dirty="0" err="1"/>
              <a:t>WillImprove</a:t>
            </a:r>
            <a:r>
              <a:rPr lang="en-US" dirty="0"/>
              <a:t> Care”. In: (2024). URL: https://www.hrhfoundation.ca/blog/apotex-emergency-department-at-hrh/.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Scott D Halpern. “ICU capacity strain and the quality and allocation of critical care”. In: Current opinion </a:t>
            </a:r>
            <a:r>
              <a:rPr lang="en-US" dirty="0" err="1"/>
              <a:t>incritical</a:t>
            </a:r>
            <a:r>
              <a:rPr lang="en-US" dirty="0"/>
              <a:t> care 17.6 (2011), pp. 648–657.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Manasvini</a:t>
            </a:r>
            <a:r>
              <a:rPr lang="en-US" dirty="0"/>
              <a:t> Singh and </a:t>
            </a:r>
            <a:r>
              <a:rPr lang="en-US" dirty="0" err="1"/>
              <a:t>Atheendar</a:t>
            </a:r>
            <a:r>
              <a:rPr lang="en-US" dirty="0"/>
              <a:t> </a:t>
            </a:r>
            <a:r>
              <a:rPr lang="en-US" dirty="0" err="1"/>
              <a:t>Venkataramani</a:t>
            </a:r>
            <a:r>
              <a:rPr lang="en-US" dirty="0"/>
              <a:t>. Capacity strain and racial disparities in hospital </a:t>
            </a:r>
            <a:r>
              <a:rPr lang="en-US" dirty="0" err="1"/>
              <a:t>mortality.National</a:t>
            </a:r>
            <a:r>
              <a:rPr lang="en-US" dirty="0"/>
              <a:t> Bureau of Economic Research, 2022.</a:t>
            </a:r>
          </a:p>
        </p:txBody>
      </p:sp>
    </p:spTree>
    <p:extLst>
      <p:ext uri="{BB962C8B-B14F-4D97-AF65-F5344CB8AC3E}">
        <p14:creationId xmlns:p14="http://schemas.microsoft.com/office/powerpoint/2010/main" val="23438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06C8-5AE5-4792-9163-58EBE419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5587"/>
                </a:solidFill>
                <a:latin typeface="Arial Rounded MT Bold" panose="020F0704030504030204" pitchFamily="34" charset="0"/>
              </a:rPr>
              <a:t>Background</a:t>
            </a:r>
            <a:endParaRPr lang="en-US" dirty="0">
              <a:solidFill>
                <a:srgbClr val="00558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4DAA-A23B-4B5E-8C8C-4B01E64B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90" y="1781335"/>
            <a:ext cx="7362722" cy="3555242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Allocation of pediatric beds within a hospital is a complex process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Patient flow is crucial in allocating the movement of patients through a facility from admission to discharge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Poor bed management and high census times causes ICU strain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Increased mortality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Increased patient disparities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High infection rates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FE77E-1C95-D13E-D807-95674DAD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128" y="1904625"/>
            <a:ext cx="3308162" cy="25823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4157E7-026D-49F6-AA14-19D875C5F0EE}"/>
              </a:ext>
            </a:extLst>
          </p:cNvPr>
          <p:cNvSpPr txBox="1"/>
          <p:nvPr/>
        </p:nvSpPr>
        <p:spPr>
          <a:xfrm>
            <a:off x="2609638" y="5785691"/>
            <a:ext cx="9791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Manasvini</a:t>
            </a:r>
            <a:r>
              <a:rPr lang="en-US" sz="1200" dirty="0"/>
              <a:t> Singh and </a:t>
            </a:r>
            <a:r>
              <a:rPr lang="en-US" sz="1200" dirty="0" err="1"/>
              <a:t>Atheendar</a:t>
            </a:r>
            <a:r>
              <a:rPr lang="en-US" sz="1200" dirty="0"/>
              <a:t> </a:t>
            </a:r>
            <a:r>
              <a:rPr lang="en-US" sz="1200" dirty="0" err="1"/>
              <a:t>Venkataramani</a:t>
            </a:r>
            <a:r>
              <a:rPr lang="en-US" sz="1200" dirty="0"/>
              <a:t>. Capacity strain and racial disparities in hospital </a:t>
            </a:r>
            <a:r>
              <a:rPr lang="en-US" sz="1200" dirty="0" err="1"/>
              <a:t>mortality.National</a:t>
            </a:r>
            <a:r>
              <a:rPr lang="en-US" sz="1200" dirty="0"/>
              <a:t> Bureau of Economic Research, 2022.</a:t>
            </a:r>
          </a:p>
        </p:txBody>
      </p:sp>
    </p:spTree>
    <p:extLst>
      <p:ext uri="{BB962C8B-B14F-4D97-AF65-F5344CB8AC3E}">
        <p14:creationId xmlns:p14="http://schemas.microsoft.com/office/powerpoint/2010/main" val="7036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06C8-5AE5-4792-9163-58EBE419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77" y="365126"/>
            <a:ext cx="11371385" cy="11705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5587"/>
                </a:solidFill>
                <a:latin typeface="Arial Rounded MT Bold" panose="020F0704030504030204" pitchFamily="34" charset="0"/>
              </a:rPr>
              <a:t>NICU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4DAA-A23B-4B5E-8C8C-4B01E64B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7" y="1404595"/>
            <a:ext cx="7053357" cy="43274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000" dirty="0">
                <a:solidFill>
                  <a:schemeClr val="accent1">
                    <a:lumMod val="50000"/>
                  </a:schemeClr>
                </a:solidFill>
              </a:rPr>
              <a:t>CHOP is a level IV NICU</a:t>
            </a:r>
          </a:p>
          <a:p>
            <a:pPr lvl="1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Surgical, subspecialty and ECMO available</a:t>
            </a:r>
          </a:p>
          <a:p>
            <a:pPr lvl="1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104 bed unit</a:t>
            </a:r>
          </a:p>
          <a:p>
            <a:pPr lvl="2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Average census ~100 patients</a:t>
            </a:r>
          </a:p>
          <a:p>
            <a:pPr lvl="2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Turnover 5-10 beds a day</a:t>
            </a:r>
          </a:p>
          <a:p>
            <a:pPr lvl="2"/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</a:rPr>
              <a:t>NICU Medical Command responsible for bed flow</a:t>
            </a:r>
          </a:p>
          <a:p>
            <a:pPr lvl="0"/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n-US" sz="3000" dirty="0">
                <a:solidFill>
                  <a:schemeClr val="accent1">
                    <a:lumMod val="50000"/>
                  </a:schemeClr>
                </a:solidFill>
              </a:rPr>
              <a:t>NICU continues to use pen and paper with an Excel sheet for bed flow communication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CCC69-B9B2-AB81-41C9-A74FE8D5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834" y="0"/>
            <a:ext cx="4591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5252-2EF1-E64E-B489-021ACBFC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5587"/>
                </a:solidFill>
                <a:latin typeface="Arial Rounded MT Bold" panose="020F0704030504030204" pitchFamily="34" charset="0"/>
              </a:rPr>
              <a:t>Expert System</a:t>
            </a:r>
          </a:p>
        </p:txBody>
      </p:sp>
      <p:pic>
        <p:nvPicPr>
          <p:cNvPr id="5" name="Content Placeholder 4" descr="A diagram of rules engine&#10;&#10;Description automatically generated">
            <a:extLst>
              <a:ext uri="{FF2B5EF4-FFF2-40B4-BE49-F238E27FC236}">
                <a16:creationId xmlns:a16="http://schemas.microsoft.com/office/drawing/2014/main" id="{1A49BDBC-CB9E-0480-5088-3DF80B6CB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334" y="1415145"/>
            <a:ext cx="8430802" cy="27721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9E4DB-6E34-56FE-04D5-F54FAD63067C}"/>
              </a:ext>
            </a:extLst>
          </p:cNvPr>
          <p:cNvSpPr txBox="1"/>
          <p:nvPr/>
        </p:nvSpPr>
        <p:spPr>
          <a:xfrm>
            <a:off x="706349" y="4637161"/>
            <a:ext cx="6680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Propose a rule-based expert system tailored toward NICU patient flow management</a:t>
            </a:r>
          </a:p>
          <a:p>
            <a:endParaRPr lang="en-US" dirty="0"/>
          </a:p>
          <a:p>
            <a:r>
              <a:rPr lang="en-US" dirty="0"/>
              <a:t>Ideal goal: EHR, </a:t>
            </a:r>
            <a:r>
              <a:rPr lang="en-US" dirty="0" err="1"/>
              <a:t>Qgenda</a:t>
            </a:r>
            <a:r>
              <a:rPr lang="en-US" dirty="0"/>
              <a:t>, and the expert system real-time integration</a:t>
            </a:r>
          </a:p>
        </p:txBody>
      </p:sp>
    </p:spTree>
    <p:extLst>
      <p:ext uri="{BB962C8B-B14F-4D97-AF65-F5344CB8AC3E}">
        <p14:creationId xmlns:p14="http://schemas.microsoft.com/office/powerpoint/2010/main" val="34446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238B6F0E-94BE-53EF-8AB7-3DF5AECB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70" y="288485"/>
            <a:ext cx="8384890" cy="62886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DB7C-9DED-BA03-4919-910F8FC4C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90E8-4323-228C-BED4-4488EF42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CLIPSPY 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B780-4B51-B2F6-61B5-5B5ECD2A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19" y="1264104"/>
            <a:ext cx="9034818" cy="44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0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98BA7-276B-AA01-1E37-2C32DDBF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7A7A-A4E2-D7C2-0FE8-1E2CBCD6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CLIPSPY 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FC320-BC94-DD99-3682-07DFDAB9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1412041"/>
            <a:ext cx="8059275" cy="108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91E56-23A8-8283-212A-3CEE0DB0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36" y="2549174"/>
            <a:ext cx="8068801" cy="495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777177-93BB-17E7-ABC4-E6EFDB702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362" y="3738394"/>
            <a:ext cx="8078327" cy="485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C99FF-0D60-98B4-D5C3-985430800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309" y="3062810"/>
            <a:ext cx="8078327" cy="657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CACEBC-D6B4-6BF5-7A7A-10DD72059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309" y="4284894"/>
            <a:ext cx="8068801" cy="466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BDF58A-3CDD-36EC-821D-52CD7A669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1599" y="4812341"/>
            <a:ext cx="806880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0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607F-1871-6644-D418-64091FA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CLIPSPY Demonstration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3E6AF5-F8AC-1053-22FF-65A1664A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36" y="1643411"/>
            <a:ext cx="9612066" cy="1114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C2FE70-7F44-0C2A-145D-007B7D4E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40" y="2905052"/>
            <a:ext cx="9631119" cy="523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335ECB-7372-A7C7-99D4-BD7B5ED3D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493" y="3511233"/>
            <a:ext cx="9612066" cy="638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1249B9-8F3F-7DD0-7B66-73221FB46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03" y="4287664"/>
            <a:ext cx="962159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0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88B24-DE92-1730-2F1C-B165ED4E9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35F8-1E48-B233-5950-31ED9007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CLIPSPY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4634C-5088-330F-EE50-0B95158C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46" y="2748380"/>
            <a:ext cx="9640645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4A8DE-2A5E-98C0-B0B7-9381DCC4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846" y="3383487"/>
            <a:ext cx="9650172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ED9AF-B30A-31CB-11A3-5E155B699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99" y="4274306"/>
            <a:ext cx="9631119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4456B-DB8D-1B5A-15F6-2F8F6D464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899" y="1503451"/>
            <a:ext cx="963111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641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 Light</vt:lpstr>
      <vt:lpstr>Rubrik</vt:lpstr>
      <vt:lpstr>Calibri</vt:lpstr>
      <vt:lpstr>Arial</vt:lpstr>
      <vt:lpstr>Rubrik Medium</vt:lpstr>
      <vt:lpstr>Arial Rounded MT Bold</vt:lpstr>
      <vt:lpstr>Wingdings</vt:lpstr>
      <vt:lpstr>Office Theme</vt:lpstr>
      <vt:lpstr>PowerPoint Presentation</vt:lpstr>
      <vt:lpstr>Background</vt:lpstr>
      <vt:lpstr>NICU Characteristics</vt:lpstr>
      <vt:lpstr>Expert System</vt:lpstr>
      <vt:lpstr>PowerPoint Presentation</vt:lpstr>
      <vt:lpstr>CLIPSPY Demonstration</vt:lpstr>
      <vt:lpstr>CLIPSPY Demonstration</vt:lpstr>
      <vt:lpstr>CLIPSPY Demonstration</vt:lpstr>
      <vt:lpstr>CLIPSPY Demonstration</vt:lpstr>
      <vt:lpstr>Lessons Learned and Troubleshooting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Batten, Tim D</dc:creator>
  <cp:lastModifiedBy>Osvaldo Mercado</cp:lastModifiedBy>
  <cp:revision>7</cp:revision>
  <dcterms:created xsi:type="dcterms:W3CDTF">2022-04-12T19:13:07Z</dcterms:created>
  <dcterms:modified xsi:type="dcterms:W3CDTF">2024-12-12T04:42:05Z</dcterms:modified>
</cp:coreProperties>
</file>