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  <p:embeddedFont>
      <p:font typeface="Alfa Slab One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AlfaSlabOne-regular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e3545d41a_9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e3545d41a_9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e3545d41a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e3545d41a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3545d41a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e3545d41a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e3545d41a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e3545d41a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e4db3b1f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e4db3b1f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d0b68125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d0b68125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d0b6812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d0b6812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d0b68125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d0b68125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e3545d41a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e3545d41a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e4db3b1f1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e4db3b1f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e3545d4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e3545d4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e3545d41a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e3545d41a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d0b68125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d0b68125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d0b681259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d0b68125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e3545d41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e3545d41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3545d41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e3545d41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e3545d41a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e3545d41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insideairbnb.com/get-the-data.html" TargetMode="External"/><Relationship Id="rId4" Type="http://schemas.openxmlformats.org/officeDocument/2006/relationships/hyperlink" Target="https://data.lacity.org/A-Safe-City/Crime-Data-from-2010-to-Present/63jg-8b9z" TargetMode="External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surveymonkey.com/mp/sample-size-calculator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245183" y="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AirBnB’s in Los Angeles, CA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96200" y="3260225"/>
            <a:ext cx="8520600" cy="12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affects price and availability in Los Angeles area AirBnB’s?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2469600" y="2558425"/>
            <a:ext cx="12081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0" y="209825"/>
            <a:ext cx="57552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Price Heat Map With Points of Interest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 rotWithShape="1">
          <a:blip r:embed="rId3">
            <a:alphaModFix/>
          </a:blip>
          <a:srcRect b="-2910" l="1000" r="-999" t="2910"/>
          <a:stretch/>
        </p:blipFill>
        <p:spPr>
          <a:xfrm>
            <a:off x="215550" y="1241500"/>
            <a:ext cx="8712901" cy="334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0" y="246650"/>
            <a:ext cx="8423400" cy="4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Housing Types between Superhosts and Non Superhosts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00" y="1086650"/>
            <a:ext cx="3685126" cy="323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8550" y="1022625"/>
            <a:ext cx="3839800" cy="293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341000" y="4407775"/>
            <a:ext cx="74736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529650" y="4432675"/>
            <a:ext cx="80847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Initial thoughts: Higher prices leading to more variety among Superhost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accommodations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0" y="215900"/>
            <a:ext cx="7753500" cy="7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Days of Availability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056550" y="1615550"/>
            <a:ext cx="3030900" cy="6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Superhost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800" y="2195225"/>
            <a:ext cx="2279300" cy="213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9725" y="2223650"/>
            <a:ext cx="2214882" cy="213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5593463" y="1556900"/>
            <a:ext cx="3527400" cy="7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Non </a:t>
            </a:r>
            <a:r>
              <a:rPr lang="en" sz="1400">
                <a:solidFill>
                  <a:srgbClr val="000000"/>
                </a:solidFill>
              </a:rPr>
              <a:t>Superhost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312550" y="1117388"/>
            <a:ext cx="3527400" cy="3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Initial thoughts: More days of availability with Superhost accommodations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30 days, 60 days, 90 days, 365 days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Results: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Identical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0" y="236525"/>
            <a:ext cx="3043800" cy="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Reviews and Ratings 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75" y="1048200"/>
            <a:ext cx="3969150" cy="2772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1560" y="990425"/>
            <a:ext cx="3928477" cy="27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795150" y="3905500"/>
            <a:ext cx="2728200" cy="53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Review Ratings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5504238" y="3820300"/>
            <a:ext cx="29631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Number of Reviews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313050" y="4493325"/>
            <a:ext cx="85179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Identical review ratings, significant margin in # of reviews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407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Identical numbers in Room Types, Days of Availability, and Review Ratings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Difference: Superhost owners had more diverse </a:t>
            </a:r>
            <a:r>
              <a:rPr lang="en"/>
              <a:t>accommodations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Difference: Superhost accomodations had 2x the amount of reviews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Pricing was identical among all Superhost vs Non Superhost listings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Pricing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Superhost: $119.24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 Superhost: $117.77</a:t>
            </a:r>
            <a:endParaRPr/>
          </a:p>
        </p:txBody>
      </p:sp>
      <p:sp>
        <p:nvSpPr>
          <p:cNvPr id="158" name="Google Shape;158;p26"/>
          <p:cNvSpPr txBox="1"/>
          <p:nvPr>
            <p:ph type="title"/>
          </p:nvPr>
        </p:nvSpPr>
        <p:spPr>
          <a:xfrm>
            <a:off x="0" y="411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Superhost and Non Superhost versus Pricing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0" y="25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Zip Code Heat Map Superhost Airbnb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52475"/>
            <a:ext cx="8520600" cy="3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90046: </a:t>
            </a:r>
            <a:r>
              <a:rPr lang="en" sz="1600">
                <a:highlight>
                  <a:srgbClr val="FFFFFF"/>
                </a:highlight>
              </a:rPr>
              <a:t>West Hollywood, Hollywood, Hollywood Hills, Bel Air/Beverly Crest, Cahuenga Pass</a:t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</a:rPr>
              <a:t>90291: </a:t>
            </a:r>
            <a:r>
              <a:rPr lang="en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Venice , Marina Del Rey</a:t>
            </a:r>
            <a:endParaRPr sz="16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00" y="949225"/>
            <a:ext cx="7704500" cy="30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0" y="30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Price vs Point of interests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152475"/>
            <a:ext cx="8520600" cy="3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more expensive AirBnb’s are closer to the attractions?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 a strong correlation between price and point of interests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875" y="1551250"/>
            <a:ext cx="3875800" cy="258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/>
        </p:nvSpPr>
        <p:spPr>
          <a:xfrm>
            <a:off x="6090675" y="2509300"/>
            <a:ext cx="28191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</a:rPr>
              <a:t>The r-squared is: 0.15245219487906508</a:t>
            </a:r>
            <a:endParaRPr sz="105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0" y="358400"/>
            <a:ext cx="306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Price vs square feet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152475"/>
            <a:ext cx="8520600" cy="3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more expensive AirBnb’s have larger square feet?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might be a correlation between price and size but we didn’t have </a:t>
            </a:r>
            <a:r>
              <a:rPr lang="en"/>
              <a:t>sufficient</a:t>
            </a:r>
            <a:r>
              <a:rPr lang="en"/>
              <a:t> data to prove that.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9"/>
          <p:cNvSpPr txBox="1"/>
          <p:nvPr/>
        </p:nvSpPr>
        <p:spPr>
          <a:xfrm>
            <a:off x="6090675" y="2509300"/>
            <a:ext cx="28191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</a:rPr>
              <a:t>The r-squared is: 0.6178283400221946</a:t>
            </a:r>
            <a:endParaRPr sz="105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925" y="154317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11700" y="619700"/>
            <a:ext cx="8520600" cy="44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Most studies showed there was little to no correlation to the factors we studied like crime, accomodations, and availability. 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Superhost status did not affect how busy a property is. 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Possible correlation between price and square footage exists but factors such as: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○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Location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○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Seasonality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○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Type of clients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○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Large events within the area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Play a larger role. 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Ideas for further analysis: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next step in analysis would be to see real estate market values to see if we could find a solid correlation with a more direct factor, however, we wanted to explore factors that may come off as more indirect. </a:t>
            </a:r>
            <a:endParaRPr/>
          </a:p>
        </p:txBody>
      </p:sp>
      <p:sp>
        <p:nvSpPr>
          <p:cNvPr id="187" name="Google Shape;187;p30"/>
          <p:cNvSpPr txBox="1"/>
          <p:nvPr>
            <p:ph type="title"/>
          </p:nvPr>
        </p:nvSpPr>
        <p:spPr>
          <a:xfrm>
            <a:off x="0" y="112475"/>
            <a:ext cx="169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Conclusion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0" y="40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Hypothesis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263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show that certain indirect factors go into affecting the price of an airbnb rental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Crime rate within the vicinity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points of interest in the vicinity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Square footage of the property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show that factors like superhost status and places of interest affect availability and pricing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Accomodations available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Superhost housing and reviews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0" y="22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How did we determine our sample data?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792925"/>
            <a:ext cx="8520600" cy="3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from: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AirBnB data of Los Angeles: “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http://insideairbnb.com/get-the-data.html</a:t>
            </a:r>
            <a:r>
              <a:rPr lang="en" sz="1100"/>
              <a:t>”</a:t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Crime data of Los Angeles: “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https://data.lacity.org/A-Safe-City/Crime-Data-from-2010-to-Present/63jg-8b9z</a:t>
            </a:r>
            <a:r>
              <a:rPr lang="en" sz="1100"/>
              <a:t>”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Combine AirBnB and  crime information (2019):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Calculate interquartile range of price: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675" y="3085775"/>
            <a:ext cx="344990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0" y="256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How did we determine our sample data?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00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 potential outliers: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Randomly select 1,000 samples from top 10 cities, </a:t>
            </a:r>
            <a:r>
              <a:rPr lang="en"/>
              <a:t>add point of interest (google)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['Los Angeles', 'Long Beach', 'Santa Monica','West Hollywood','Pasadena', 'Glendale', ’Inglewood', 'Beverly Hills', 'Burbank', 'Alhambra']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r>
              <a:rPr lang="en" sz="1400"/>
              <a:t>Sample size (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https://www.surveymonkey.com/mp/sample-size-calculator/</a:t>
            </a:r>
            <a:r>
              <a:rPr lang="en" sz="1400"/>
              <a:t>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8275" y="1629950"/>
            <a:ext cx="2902400" cy="19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7300" y="1629913"/>
            <a:ext cx="2825475" cy="188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0" y="166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Price vs Crime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738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expensive AirBnB’s have low crime rate?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-&gt; No significant correlation between price and crime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400" y="1699775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980150" y="4541025"/>
            <a:ext cx="29313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The r-squared is 0.03882833549308283</a:t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0" y="40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Price vs Crime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234100" y="1340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Reasons why we could not find a significant correlation between price and crime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-&gt; Crime type (property/violent)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-&gt; Tourism intense areas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3150" y="232225"/>
            <a:ext cx="9077700" cy="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Price of Airbnb’s in correlation with number of </a:t>
            </a: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accommodations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2208978" y="4809600"/>
            <a:ext cx="1427100" cy="2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lang="en" sz="1100">
                <a:latin typeface="Cambria"/>
                <a:ea typeface="Cambria"/>
                <a:cs typeface="Cambria"/>
                <a:sym typeface="Cambria"/>
              </a:rPr>
              <a:t>-square: 0.55</a:t>
            </a:r>
            <a:endParaRPr sz="11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6017350" y="619475"/>
            <a:ext cx="320700" cy="3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t/>
            </a:r>
            <a:endParaRPr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00" y="1231425"/>
            <a:ext cx="4869834" cy="365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5497025" y="2038225"/>
            <a:ext cx="2602800" cy="16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Accommodations can vary from additional benefits such as: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Place is pet friendly 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GYM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Parking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Coffee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1075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>
            <p:ph type="title"/>
          </p:nvPr>
        </p:nvSpPr>
        <p:spPr>
          <a:xfrm>
            <a:off x="2044125" y="4592050"/>
            <a:ext cx="1480800" cy="2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R</a:t>
            </a:r>
            <a:r>
              <a:rPr b="1" lang="en" sz="1100"/>
              <a:t>-square: 0.39</a:t>
            </a:r>
            <a:endParaRPr b="1" sz="1100"/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0" y="152375"/>
            <a:ext cx="85941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Price of Airbnb’s in correlation with number of beds available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5450025" y="1739950"/>
            <a:ext cx="2919300" cy="2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Other factors seem to play a much bigger role such as: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Location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Seasonality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Days of the week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Type of clients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Is the area touristy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Large events within the area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0" y="222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Price vs 30 Day Availability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more expensive AirBnb’s have less occupancy within 30 days?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Most Airbnbs are under 200.00 but little correlation between price and how many properties are available within 30 days.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1679875"/>
            <a:ext cx="410527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