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D616-AA1E-44FB-B606-F36C3444C850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02AF-E0CE-4329-936D-D5948DD0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8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D616-AA1E-44FB-B606-F36C3444C850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02AF-E0CE-4329-936D-D5948DD0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D616-AA1E-44FB-B606-F36C3444C850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02AF-E0CE-4329-936D-D5948DD0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2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D616-AA1E-44FB-B606-F36C3444C850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02AF-E0CE-4329-936D-D5948DD0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7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D616-AA1E-44FB-B606-F36C3444C850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02AF-E0CE-4329-936D-D5948DD0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2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D616-AA1E-44FB-B606-F36C3444C850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02AF-E0CE-4329-936D-D5948DD0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3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D616-AA1E-44FB-B606-F36C3444C850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02AF-E0CE-4329-936D-D5948DD0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5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D616-AA1E-44FB-B606-F36C3444C850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02AF-E0CE-4329-936D-D5948DD0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8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D616-AA1E-44FB-B606-F36C3444C850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02AF-E0CE-4329-936D-D5948DD0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2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D616-AA1E-44FB-B606-F36C3444C850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02AF-E0CE-4329-936D-D5948DD0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1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D616-AA1E-44FB-B606-F36C3444C850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02AF-E0CE-4329-936D-D5948DD0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3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2D616-AA1E-44FB-B606-F36C3444C850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02AF-E0CE-4329-936D-D5948DD0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0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Pore</a:t>
            </a:r>
            <a:r>
              <a:rPr lang="sr-Latn-RS" dirty="0" smtClean="0"/>
              <a:t>đenje sekvenci velikih razmera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38400"/>
          </a:xfrm>
        </p:spPr>
        <p:txBody>
          <a:bodyPr>
            <a:normAutofit lnSpcReduction="10000"/>
          </a:bodyPr>
          <a:lstStyle/>
          <a:p>
            <a:r>
              <a:rPr lang="sr-Latn-RS" sz="2000" dirty="0" smtClean="0"/>
              <a:t>Seminarski rad u okviru kursa </a:t>
            </a:r>
          </a:p>
          <a:p>
            <a:r>
              <a:rPr lang="sr-Latn-RS" sz="2000" dirty="0" smtClean="0"/>
              <a:t>Uvod u bioinformatiku</a:t>
            </a:r>
            <a:br>
              <a:rPr lang="sr-Latn-RS" sz="2000" dirty="0" smtClean="0"/>
            </a:br>
            <a:endParaRPr lang="sr-Latn-RS" sz="2000" dirty="0" smtClean="0"/>
          </a:p>
          <a:p>
            <a:r>
              <a:rPr lang="sr-Latn-RS" sz="2000" dirty="0" smtClean="0"/>
              <a:t>Anamaria Piri, Ozren Demonja</a:t>
            </a:r>
          </a:p>
          <a:p>
            <a:endParaRPr lang="sr-Latn-RS" sz="2000" dirty="0"/>
          </a:p>
          <a:p>
            <a:r>
              <a:rPr lang="sr-Latn-RS" sz="2000" dirty="0" smtClean="0"/>
              <a:t>Matematički fakultet</a:t>
            </a:r>
          </a:p>
          <a:p>
            <a:r>
              <a:rPr lang="sr-Latn-RS" sz="2000" dirty="0" smtClean="0"/>
              <a:t>Univerzitet u Beogradu</a:t>
            </a:r>
          </a:p>
        </p:txBody>
      </p:sp>
    </p:spTree>
    <p:extLst>
      <p:ext uri="{BB962C8B-B14F-4D97-AF65-F5344CB8AC3E}">
        <p14:creationId xmlns:p14="http://schemas.microsoft.com/office/powerpoint/2010/main" val="57116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BLOSUM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Pristup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zasnovan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korišćenju</a:t>
            </a:r>
            <a:r>
              <a:rPr lang="en-US" dirty="0"/>
              <a:t> BLOCKS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endParaRPr lang="sr-Latn-RS" dirty="0" smtClean="0"/>
          </a:p>
          <a:p>
            <a:r>
              <a:rPr lang="en-US" dirty="0" err="1" smtClean="0"/>
              <a:t>Glavni</a:t>
            </a:r>
            <a:r>
              <a:rPr lang="en-US" dirty="0" smtClean="0"/>
              <a:t> </a:t>
            </a:r>
            <a:r>
              <a:rPr lang="en-US" dirty="0" err="1"/>
              <a:t>cilj</a:t>
            </a:r>
            <a:r>
              <a:rPr lang="en-US" dirty="0"/>
              <a:t> je bio da se </a:t>
            </a:r>
            <a:r>
              <a:rPr lang="en-US" dirty="0" err="1"/>
              <a:t>zameni</a:t>
            </a:r>
            <a:r>
              <a:rPr lang="en-US" dirty="0"/>
              <a:t> PAM </a:t>
            </a:r>
            <a:r>
              <a:rPr lang="en-US" dirty="0" err="1"/>
              <a:t>matrica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mnogo</a:t>
            </a:r>
            <a:r>
              <a:rPr lang="en-US" dirty="0"/>
              <a:t> </a:t>
            </a:r>
            <a:r>
              <a:rPr lang="en-US" dirty="0" err="1"/>
              <a:t>većeg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err="1" smtClean="0"/>
              <a:t>Blokovi</a:t>
            </a:r>
            <a:r>
              <a:rPr lang="en-US" dirty="0" smtClean="0"/>
              <a:t>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poravnanja</a:t>
            </a:r>
            <a:r>
              <a:rPr lang="en-US" dirty="0"/>
              <a:t> </a:t>
            </a:r>
            <a:r>
              <a:rPr lang="en-US" dirty="0" err="1"/>
              <a:t>bez</a:t>
            </a:r>
            <a:r>
              <a:rPr lang="en-US" dirty="0"/>
              <a:t> </a:t>
            </a:r>
            <a:r>
              <a:rPr lang="en-US" dirty="0" err="1"/>
              <a:t>praznina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err="1" smtClean="0"/>
              <a:t>Prag</a:t>
            </a:r>
            <a:r>
              <a:rPr lang="en-US" dirty="0" smtClean="0"/>
              <a:t> </a:t>
            </a:r>
            <a:r>
              <a:rPr lang="en-US" dirty="0"/>
              <a:t>do 62% (BLOSUM62) se </a:t>
            </a:r>
            <a:r>
              <a:rPr lang="en-US" dirty="0" err="1"/>
              <a:t>najčešće</a:t>
            </a:r>
            <a:r>
              <a:rPr lang="en-US" dirty="0"/>
              <a:t> </a:t>
            </a:r>
            <a:r>
              <a:rPr lang="en-US" dirty="0" err="1"/>
              <a:t>korisit</a:t>
            </a:r>
            <a:r>
              <a:rPr lang="en-US" dirty="0"/>
              <a:t> i on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podrazumevanu</a:t>
            </a:r>
            <a:r>
              <a:rPr lang="en-US" dirty="0"/>
              <a:t> </a:t>
            </a:r>
            <a:r>
              <a:rPr lang="en-US" dirty="0" err="1"/>
              <a:t>matricu</a:t>
            </a:r>
            <a:r>
              <a:rPr lang="en-US" dirty="0"/>
              <a:t> </a:t>
            </a:r>
            <a:r>
              <a:rPr lang="en-US" dirty="0" err="1"/>
              <a:t>skora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BLAST </a:t>
            </a:r>
            <a:r>
              <a:rPr lang="en-US" dirty="0" err="1"/>
              <a:t>pretragu</a:t>
            </a:r>
            <a:r>
              <a:rPr lang="en-US" dirty="0"/>
              <a:t>.</a:t>
            </a:r>
          </a:p>
          <a:p>
            <a:r>
              <a:rPr lang="en-US" dirty="0"/>
              <a:t>U BLOSUM </a:t>
            </a:r>
            <a:r>
              <a:rPr lang="en-US" dirty="0" err="1"/>
              <a:t>matrice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time </a:t>
            </a:r>
            <a:r>
              <a:rPr lang="en-US" dirty="0" err="1"/>
              <a:t>direktno</a:t>
            </a:r>
            <a:r>
              <a:rPr lang="en-US" dirty="0"/>
              <a:t> </a:t>
            </a:r>
            <a:r>
              <a:rPr lang="en-US" dirty="0" err="1"/>
              <a:t>izračunate</a:t>
            </a:r>
            <a:r>
              <a:rPr lang="en-US" dirty="0"/>
              <a:t> </a:t>
            </a:r>
            <a:r>
              <a:rPr lang="en-US" dirty="0" err="1"/>
              <a:t>evolucione</a:t>
            </a:r>
            <a:r>
              <a:rPr lang="en-US" dirty="0"/>
              <a:t> </a:t>
            </a:r>
            <a:r>
              <a:rPr lang="en-US" dirty="0" err="1"/>
              <a:t>razdaljine</a:t>
            </a:r>
            <a:r>
              <a:rPr lang="en-US" dirty="0"/>
              <a:t> i </a:t>
            </a:r>
            <a:r>
              <a:rPr lang="en-US" dirty="0" err="1"/>
              <a:t>bazirane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očuvanju</a:t>
            </a:r>
            <a:r>
              <a:rPr lang="en-US" dirty="0"/>
              <a:t> </a:t>
            </a:r>
            <a:r>
              <a:rPr lang="en-US" dirty="0" err="1"/>
              <a:t>regije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smtClean="0"/>
              <a:t>BLOSUM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označava</a:t>
            </a:r>
            <a:r>
              <a:rPr lang="en-US" dirty="0"/>
              <a:t> </a:t>
            </a:r>
            <a:r>
              <a:rPr lang="en-US" dirty="0" err="1"/>
              <a:t>stepen</a:t>
            </a:r>
            <a:r>
              <a:rPr lang="en-US" dirty="0"/>
              <a:t> </a:t>
            </a:r>
            <a:r>
              <a:rPr lang="en-US" dirty="0" err="1"/>
              <a:t>konzervacije</a:t>
            </a:r>
            <a:r>
              <a:rPr lang="en-US" dirty="0"/>
              <a:t> </a:t>
            </a:r>
            <a:r>
              <a:rPr lang="en-US" dirty="0" err="1"/>
              <a:t>proteina</a:t>
            </a:r>
            <a:r>
              <a:rPr lang="en-US" dirty="0"/>
              <a:t> </a:t>
            </a:r>
            <a:r>
              <a:rPr lang="en-US" dirty="0" err="1"/>
              <a:t>sekvence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korišćenje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izvođenje</a:t>
            </a:r>
            <a:r>
              <a:rPr lang="en-US" dirty="0"/>
              <a:t> tog </a:t>
            </a:r>
            <a:r>
              <a:rPr lang="en-US" dirty="0" err="1"/>
              <a:t>konkretnog</a:t>
            </a:r>
            <a:r>
              <a:rPr lang="en-US" dirty="0"/>
              <a:t> BLOSUM-a.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3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Globalno</a:t>
            </a:r>
            <a:r>
              <a:rPr lang="en-US" dirty="0"/>
              <a:t> I </a:t>
            </a:r>
            <a:r>
              <a:rPr lang="en-US" dirty="0" err="1"/>
              <a:t>Lokalno</a:t>
            </a:r>
            <a:r>
              <a:rPr lang="en-US" dirty="0"/>
              <a:t> </a:t>
            </a:r>
            <a:r>
              <a:rPr lang="en-US" dirty="0" err="1"/>
              <a:t>poravnanje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Globalna</a:t>
            </a:r>
            <a:r>
              <a:rPr lang="en-US" dirty="0"/>
              <a:t> </a:t>
            </a:r>
            <a:r>
              <a:rPr lang="en-US" dirty="0" err="1"/>
              <a:t>poravnanja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poravnanja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poravnavaju</a:t>
            </a:r>
            <a:r>
              <a:rPr lang="en-US" dirty="0"/>
              <a:t> </a:t>
            </a:r>
            <a:r>
              <a:rPr lang="en-US" dirty="0" err="1"/>
              <a:t>celom</a:t>
            </a:r>
            <a:r>
              <a:rPr lang="en-US" dirty="0"/>
              <a:t> </a:t>
            </a:r>
            <a:r>
              <a:rPr lang="en-US" dirty="0" err="1"/>
              <a:t>svojom</a:t>
            </a:r>
            <a:r>
              <a:rPr lang="en-US" dirty="0"/>
              <a:t> </a:t>
            </a:r>
            <a:r>
              <a:rPr lang="en-US" dirty="0" err="1" smtClean="0"/>
              <a:t>dužinom</a:t>
            </a:r>
            <a:endParaRPr lang="sr-Latn-RS" dirty="0" smtClean="0"/>
          </a:p>
          <a:p>
            <a:r>
              <a:rPr lang="en-US" dirty="0" err="1"/>
              <a:t>Lokalno</a:t>
            </a:r>
            <a:r>
              <a:rPr lang="en-US" dirty="0"/>
              <a:t> </a:t>
            </a:r>
            <a:r>
              <a:rPr lang="en-US" dirty="0" err="1"/>
              <a:t>poravnanje</a:t>
            </a:r>
            <a:r>
              <a:rPr lang="en-US" dirty="0"/>
              <a:t> </a:t>
            </a:r>
            <a:r>
              <a:rPr lang="en-US" dirty="0" err="1"/>
              <a:t>pretraga</a:t>
            </a:r>
            <a:r>
              <a:rPr lang="en-US" dirty="0"/>
              <a:t> </a:t>
            </a:r>
            <a:r>
              <a:rPr lang="en-US" dirty="0" err="1"/>
              <a:t>traži</a:t>
            </a:r>
            <a:r>
              <a:rPr lang="en-US" dirty="0"/>
              <a:t> </a:t>
            </a:r>
            <a:r>
              <a:rPr lang="en-US" dirty="0" err="1"/>
              <a:t>regione</a:t>
            </a:r>
            <a:r>
              <a:rPr lang="en-US" dirty="0"/>
              <a:t> </a:t>
            </a:r>
            <a:r>
              <a:rPr lang="en-US" dirty="0" err="1"/>
              <a:t>visoke</a:t>
            </a:r>
            <a:r>
              <a:rPr lang="en-US" dirty="0"/>
              <a:t> </a:t>
            </a:r>
            <a:r>
              <a:rPr lang="en-US" dirty="0" err="1"/>
              <a:t>sličnosti</a:t>
            </a:r>
            <a:r>
              <a:rPr lang="en-US" dirty="0"/>
              <a:t> </a:t>
            </a:r>
            <a:r>
              <a:rPr lang="en-US" dirty="0" err="1"/>
              <a:t>bez</a:t>
            </a:r>
            <a:r>
              <a:rPr lang="en-US" dirty="0"/>
              <a:t> </a:t>
            </a:r>
            <a:r>
              <a:rPr lang="en-US" dirty="0" err="1"/>
              <a:t>obzira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dužinu</a:t>
            </a:r>
            <a:r>
              <a:rPr lang="en-US" dirty="0"/>
              <a:t> </a:t>
            </a:r>
            <a:r>
              <a:rPr lang="en-US" dirty="0" err="1" smtClean="0"/>
              <a:t>sekvence</a:t>
            </a:r>
            <a:endParaRPr lang="sr-Latn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2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Needleman I </a:t>
            </a:r>
            <a:r>
              <a:rPr lang="en-US" dirty="0" err="1"/>
              <a:t>Wunsch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: </a:t>
            </a:r>
            <a:r>
              <a:rPr lang="en-US" dirty="0" err="1"/>
              <a:t>Globalno</a:t>
            </a:r>
            <a:r>
              <a:rPr lang="en-US" dirty="0"/>
              <a:t> </a:t>
            </a:r>
            <a:r>
              <a:rPr lang="en-US" dirty="0" err="1"/>
              <a:t>poravnanje</a:t>
            </a:r>
            <a:r>
              <a:rPr lang="en-US" dirty="0"/>
              <a:t> </a:t>
            </a:r>
            <a:r>
              <a:rPr lang="en-US" dirty="0" err="1"/>
              <a:t>sekvenci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Algoritam</a:t>
            </a:r>
            <a:r>
              <a:rPr lang="en-US" dirty="0"/>
              <a:t> se </a:t>
            </a:r>
            <a:r>
              <a:rPr lang="en-US" dirty="0" err="1"/>
              <a:t>sastoji</a:t>
            </a:r>
            <a:r>
              <a:rPr lang="en-US" dirty="0"/>
              <a:t> od 3 </a:t>
            </a:r>
            <a:r>
              <a:rPr lang="en-US" dirty="0" err="1" smtClean="0"/>
              <a:t>koraka</a:t>
            </a:r>
            <a:endParaRPr lang="sr-Latn-RS" dirty="0" smtClean="0"/>
          </a:p>
          <a:p>
            <a:pPr lvl="1"/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dirty="0" err="1" smtClean="0"/>
              <a:t>matrice</a:t>
            </a:r>
            <a:endParaRPr lang="sr-Latn-RS" dirty="0" smtClean="0"/>
          </a:p>
          <a:p>
            <a:pPr lvl="1"/>
            <a:r>
              <a:rPr lang="en-US" dirty="0" err="1"/>
              <a:t>Ocenjivanje</a:t>
            </a:r>
            <a:r>
              <a:rPr lang="en-US" dirty="0"/>
              <a:t> </a:t>
            </a:r>
            <a:r>
              <a:rPr lang="en-US" dirty="0" err="1" smtClean="0"/>
              <a:t>matrice</a:t>
            </a:r>
            <a:endParaRPr lang="sr-Latn-RS" dirty="0" smtClean="0"/>
          </a:p>
          <a:p>
            <a:pPr lvl="1"/>
            <a:r>
              <a:rPr lang="en-US" dirty="0" err="1"/>
              <a:t>Identifikovanje</a:t>
            </a:r>
            <a:r>
              <a:rPr lang="en-US" dirty="0"/>
              <a:t> </a:t>
            </a:r>
            <a:r>
              <a:rPr lang="en-US" dirty="0" err="1"/>
              <a:t>optimalnog</a:t>
            </a:r>
            <a:r>
              <a:rPr lang="en-US" dirty="0"/>
              <a:t> </a:t>
            </a:r>
            <a:r>
              <a:rPr lang="en-US" dirty="0" err="1" smtClean="0"/>
              <a:t>poravnanja</a:t>
            </a:r>
            <a:endParaRPr lang="sr-Latn-RS" dirty="0" smtClean="0"/>
          </a:p>
          <a:p>
            <a:pPr marL="457200" lvl="1" indent="0">
              <a:buNone/>
            </a:pP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sekvence</a:t>
            </a:r>
            <a:r>
              <a:rPr lang="en-US" dirty="0"/>
              <a:t> </a:t>
            </a:r>
            <a:r>
              <a:rPr lang="en-US" dirty="0" err="1"/>
              <a:t>dužine</a:t>
            </a:r>
            <a:r>
              <a:rPr lang="en-US" dirty="0"/>
              <a:t> a i b </a:t>
            </a:r>
            <a:r>
              <a:rPr lang="en-US" dirty="0" err="1"/>
              <a:t>složenost</a:t>
            </a:r>
            <a:r>
              <a:rPr lang="en-US" dirty="0"/>
              <a:t> je O(</a:t>
            </a:r>
            <a:r>
              <a:rPr lang="en-US" dirty="0" err="1"/>
              <a:t>axb</a:t>
            </a:r>
            <a:r>
              <a:rPr lang="en-US" dirty="0"/>
              <a:t>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09707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Smith i Waterman </a:t>
            </a:r>
            <a:r>
              <a:rPr lang="en-US" dirty="0" err="1"/>
              <a:t>Algoritam</a:t>
            </a:r>
            <a:r>
              <a:rPr lang="en-US" dirty="0"/>
              <a:t>: </a:t>
            </a:r>
            <a:r>
              <a:rPr lang="en-US" dirty="0" err="1"/>
              <a:t>Lokalno</a:t>
            </a:r>
            <a:r>
              <a:rPr lang="en-US" dirty="0"/>
              <a:t> </a:t>
            </a:r>
            <a:r>
              <a:rPr lang="en-US" dirty="0" err="1"/>
              <a:t>poravnanje</a:t>
            </a:r>
            <a:r>
              <a:rPr lang="en-US" dirty="0"/>
              <a:t> </a:t>
            </a:r>
            <a:r>
              <a:rPr lang="en-US" dirty="0" err="1"/>
              <a:t>sekvenci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Smith i Waterman </a:t>
            </a:r>
            <a:r>
              <a:rPr lang="en-US" dirty="0" err="1" smtClean="0"/>
              <a:t>algoritam</a:t>
            </a:r>
            <a:r>
              <a:rPr lang="sr-Latn-RS" dirty="0" smtClean="0"/>
              <a:t> </a:t>
            </a:r>
          </a:p>
          <a:p>
            <a:r>
              <a:rPr lang="en-US" dirty="0" err="1"/>
              <a:t>Konstrukcija</a:t>
            </a:r>
            <a:r>
              <a:rPr lang="en-US" dirty="0"/>
              <a:t> </a:t>
            </a:r>
            <a:r>
              <a:rPr lang="en-US" dirty="0" err="1"/>
              <a:t>matrice</a:t>
            </a:r>
            <a:r>
              <a:rPr lang="en-US" dirty="0"/>
              <a:t> je </a:t>
            </a:r>
            <a:r>
              <a:rPr lang="en-US" dirty="0" err="1"/>
              <a:t>slična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i </a:t>
            </a:r>
            <a:r>
              <a:rPr lang="en-US" dirty="0" err="1"/>
              <a:t>kod</a:t>
            </a:r>
            <a:r>
              <a:rPr lang="en-US" dirty="0"/>
              <a:t> Needleman i </a:t>
            </a:r>
            <a:r>
              <a:rPr lang="en-US" dirty="0" err="1"/>
              <a:t>Wunsch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se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ocenjivanje</a:t>
            </a:r>
            <a:r>
              <a:rPr lang="en-US" dirty="0"/>
              <a:t> </a:t>
            </a:r>
            <a:r>
              <a:rPr lang="en-US" dirty="0" err="1"/>
              <a:t>matrice</a:t>
            </a:r>
            <a:r>
              <a:rPr lang="en-US" dirty="0"/>
              <a:t> </a:t>
            </a:r>
            <a:r>
              <a:rPr lang="en-US" dirty="0" err="1"/>
              <a:t>malo</a:t>
            </a:r>
            <a:r>
              <a:rPr lang="en-US" dirty="0"/>
              <a:t> </a:t>
            </a:r>
            <a:r>
              <a:rPr lang="en-US"/>
              <a:t>razlikuju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2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/>
              <a:t>B</a:t>
            </a:r>
            <a:r>
              <a:rPr lang="en-US" dirty="0" err="1" smtClean="0"/>
              <a:t>roj</a:t>
            </a:r>
            <a:r>
              <a:rPr lang="en-US" dirty="0" smtClean="0"/>
              <a:t> </a:t>
            </a:r>
            <a:r>
              <a:rPr lang="en-US" dirty="0" err="1"/>
              <a:t>sekvenci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dodaju</a:t>
            </a:r>
            <a:r>
              <a:rPr lang="en-US" dirty="0"/>
              <a:t> u </a:t>
            </a:r>
            <a:r>
              <a:rPr lang="en-US" dirty="0" err="1"/>
              <a:t>biološke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raste</a:t>
            </a:r>
            <a:r>
              <a:rPr lang="en-US" dirty="0"/>
              <a:t> </a:t>
            </a:r>
            <a:r>
              <a:rPr lang="en-US" dirty="0" err="1" smtClean="0"/>
              <a:t>eksponencijalno</a:t>
            </a:r>
            <a:r>
              <a:rPr lang="en-US" dirty="0" smtClean="0"/>
              <a:t>  </a:t>
            </a:r>
            <a:endParaRPr lang="sr-Latn-RS" dirty="0" smtClean="0"/>
          </a:p>
          <a:p>
            <a:pPr marL="0" indent="0">
              <a:buNone/>
            </a:pPr>
            <a:r>
              <a:rPr lang="en-US" dirty="0" err="1" smtClean="0"/>
              <a:t>Poređenje</a:t>
            </a:r>
            <a:r>
              <a:rPr lang="en-US" dirty="0" smtClean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sekvenci</a:t>
            </a:r>
            <a:r>
              <a:rPr lang="en-US" dirty="0"/>
              <a:t> se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sr-Latn-RS" dirty="0" smtClean="0"/>
              <a:t> </a:t>
            </a:r>
            <a:r>
              <a:rPr lang="en-US" dirty="0" err="1" smtClean="0"/>
              <a:t>poravnanj</a:t>
            </a:r>
            <a:r>
              <a:rPr lang="sr-Latn-RS" dirty="0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sekvenci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 smtClean="0"/>
              <a:t>Poravnanje predstavlja </a:t>
            </a:r>
            <a:r>
              <a:rPr lang="en-US" dirty="0" err="1" smtClean="0"/>
              <a:t>stepena</a:t>
            </a:r>
            <a:r>
              <a:rPr lang="en-US" dirty="0" smtClean="0"/>
              <a:t> </a:t>
            </a:r>
            <a:r>
              <a:rPr lang="en-US" dirty="0" err="1"/>
              <a:t>sličnosti</a:t>
            </a:r>
            <a:r>
              <a:rPr lang="en-US" dirty="0"/>
              <a:t> </a:t>
            </a:r>
            <a:r>
              <a:rPr lang="en-US" dirty="0" err="1"/>
              <a:t>sekvenci</a:t>
            </a:r>
            <a:r>
              <a:rPr lang="en-US" dirty="0"/>
              <a:t>, </a:t>
            </a:r>
            <a:r>
              <a:rPr lang="en-US" dirty="0" err="1"/>
              <a:t>njihovih</a:t>
            </a:r>
            <a:r>
              <a:rPr lang="en-US" dirty="0"/>
              <a:t> </a:t>
            </a:r>
            <a:r>
              <a:rPr lang="en-US" dirty="0" err="1"/>
              <a:t>obrazaca</a:t>
            </a:r>
            <a:r>
              <a:rPr lang="en-US" dirty="0"/>
              <a:t> </a:t>
            </a:r>
            <a:r>
              <a:rPr lang="en-US" dirty="0" err="1"/>
              <a:t>konzervacije</a:t>
            </a:r>
            <a:r>
              <a:rPr lang="en-US" dirty="0"/>
              <a:t> i </a:t>
            </a:r>
            <a:r>
              <a:rPr lang="en-US" dirty="0" err="1"/>
              <a:t>evolucione</a:t>
            </a:r>
            <a:r>
              <a:rPr lang="en-US" dirty="0"/>
              <a:t> </a:t>
            </a:r>
            <a:r>
              <a:rPr lang="en-US" dirty="0" err="1"/>
              <a:t>veze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smtClean="0"/>
              <a:t>dele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0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Homologija</a:t>
            </a:r>
            <a:r>
              <a:rPr lang="en-US" dirty="0"/>
              <a:t>, </a:t>
            </a:r>
            <a:r>
              <a:rPr lang="en-US" dirty="0" err="1"/>
              <a:t>sličnost</a:t>
            </a:r>
            <a:r>
              <a:rPr lang="en-US" dirty="0"/>
              <a:t> 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en-US" dirty="0" err="1"/>
              <a:t>identitet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err="1" smtClean="0">
                <a:solidFill>
                  <a:srgbClr val="FF0000"/>
                </a:solidFill>
              </a:rPr>
              <a:t>H</a:t>
            </a:r>
            <a:r>
              <a:rPr lang="en-US" dirty="0" err="1" smtClean="0">
                <a:solidFill>
                  <a:srgbClr val="FF0000"/>
                </a:solidFill>
              </a:rPr>
              <a:t>omologija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 </a:t>
            </a:r>
            <a:r>
              <a:rPr lang="en-US" dirty="0" err="1">
                <a:solidFill>
                  <a:srgbClr val="FF0000"/>
                </a:solidFill>
              </a:rPr>
              <a:t>sličnost</a:t>
            </a:r>
            <a:r>
              <a:rPr lang="en-US" dirty="0">
                <a:solidFill>
                  <a:srgbClr val="FF0000"/>
                </a:solidFill>
              </a:rPr>
              <a:t> se </a:t>
            </a:r>
            <a:r>
              <a:rPr lang="en-US" dirty="0" err="1">
                <a:solidFill>
                  <a:srgbClr val="FF0000"/>
                </a:solidFill>
              </a:rPr>
              <a:t>često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koriste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sinonimi</a:t>
            </a:r>
            <a:r>
              <a:rPr lang="sr-Latn-RS" dirty="0" smtClean="0">
                <a:solidFill>
                  <a:srgbClr val="FF0000"/>
                </a:solidFill>
              </a:rPr>
              <a:t> iako </a:t>
            </a:r>
            <a:r>
              <a:rPr lang="en-US" dirty="0" err="1" smtClean="0">
                <a:solidFill>
                  <a:srgbClr val="FF0000"/>
                </a:solidFill>
              </a:rPr>
              <a:t>predstavljaju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različite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odnose</a:t>
            </a:r>
            <a:endParaRPr lang="sr-Latn-RS" dirty="0" smtClean="0">
              <a:solidFill>
                <a:srgbClr val="FF0000"/>
              </a:solidFill>
            </a:endParaRPr>
          </a:p>
          <a:p>
            <a:r>
              <a:rPr lang="en-US" dirty="0" err="1"/>
              <a:t>Homologija</a:t>
            </a:r>
            <a:r>
              <a:rPr lang="en-US" dirty="0"/>
              <a:t> je </a:t>
            </a:r>
            <a:r>
              <a:rPr lang="en-US" dirty="0" err="1"/>
              <a:t>kvalitativni</a:t>
            </a:r>
            <a:r>
              <a:rPr lang="en-US" dirty="0"/>
              <a:t> </a:t>
            </a:r>
            <a:r>
              <a:rPr lang="en-US" dirty="0" err="1"/>
              <a:t>termin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 smtClean="0"/>
              <a:t>opi</a:t>
            </a:r>
            <a:r>
              <a:rPr lang="sr-Latn-RS" dirty="0" smtClean="0"/>
              <a:t>suj</a:t>
            </a:r>
            <a:r>
              <a:rPr lang="en-US" dirty="0" smtClean="0"/>
              <a:t>e </a:t>
            </a:r>
            <a:r>
              <a:rPr lang="en-US" dirty="0" err="1"/>
              <a:t>zajedničko</a:t>
            </a:r>
            <a:r>
              <a:rPr lang="en-US" dirty="0"/>
              <a:t> </a:t>
            </a:r>
            <a:r>
              <a:rPr lang="en-US" dirty="0" err="1"/>
              <a:t>evoluciono</a:t>
            </a:r>
            <a:r>
              <a:rPr lang="en-US" dirty="0"/>
              <a:t> </a:t>
            </a:r>
            <a:r>
              <a:rPr lang="en-US" dirty="0" err="1"/>
              <a:t>poreklo</a:t>
            </a:r>
            <a:r>
              <a:rPr lang="en-US" dirty="0"/>
              <a:t> </a:t>
            </a:r>
            <a:r>
              <a:rPr lang="en-US" dirty="0" smtClean="0"/>
              <a:t>ne </a:t>
            </a:r>
            <a:r>
              <a:rPr lang="en-US" dirty="0" err="1"/>
              <a:t>navodeći</a:t>
            </a:r>
            <a:r>
              <a:rPr lang="en-US" dirty="0"/>
              <a:t> </a:t>
            </a:r>
            <a:r>
              <a:rPr lang="en-US" dirty="0" err="1"/>
              <a:t>koliki</a:t>
            </a:r>
            <a:r>
              <a:rPr lang="en-US" dirty="0"/>
              <a:t> je </a:t>
            </a:r>
            <a:r>
              <a:rPr lang="en-US" dirty="0" err="1" smtClean="0"/>
              <a:t>nivo</a:t>
            </a:r>
            <a:r>
              <a:rPr lang="en-US" dirty="0" smtClean="0"/>
              <a:t> </a:t>
            </a:r>
            <a:r>
              <a:rPr lang="en-US" dirty="0" err="1" smtClean="0"/>
              <a:t>srodnosti</a:t>
            </a:r>
            <a:endParaRPr lang="sr-Latn-RS" dirty="0" smtClean="0"/>
          </a:p>
          <a:p>
            <a:r>
              <a:rPr lang="en-US" dirty="0" err="1"/>
              <a:t>Homologne</a:t>
            </a:r>
            <a:r>
              <a:rPr lang="en-US" dirty="0"/>
              <a:t> </a:t>
            </a:r>
            <a:r>
              <a:rPr lang="en-US" dirty="0" err="1"/>
              <a:t>sekvence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se </a:t>
            </a:r>
            <a:r>
              <a:rPr lang="en-US" dirty="0" err="1"/>
              <a:t>opisati</a:t>
            </a:r>
            <a:r>
              <a:rPr lang="en-US" dirty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/>
              <a:t>ortologe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 smtClean="0"/>
              <a:t>paraloge</a:t>
            </a:r>
            <a:endParaRPr lang="sr-Latn-RS" dirty="0" smtClean="0"/>
          </a:p>
          <a:p>
            <a:r>
              <a:rPr lang="en-US" dirty="0" err="1"/>
              <a:t>Ortologi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 smtClean="0"/>
              <a:t>sekvence</a:t>
            </a:r>
            <a:r>
              <a:rPr lang="en-US" dirty="0" smtClean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prisutne</a:t>
            </a:r>
            <a:r>
              <a:rPr lang="en-US" dirty="0"/>
              <a:t> u </a:t>
            </a:r>
            <a:r>
              <a:rPr lang="en-US" dirty="0" err="1"/>
              <a:t>različitim</a:t>
            </a:r>
            <a:r>
              <a:rPr lang="en-US" dirty="0"/>
              <a:t> </a:t>
            </a:r>
            <a:r>
              <a:rPr lang="en-US" dirty="0" err="1"/>
              <a:t>vrstama</a:t>
            </a:r>
            <a:r>
              <a:rPr lang="en-US" dirty="0"/>
              <a:t> i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poreklo</a:t>
            </a:r>
            <a:r>
              <a:rPr lang="en-US" dirty="0"/>
              <a:t> </a:t>
            </a:r>
            <a:endParaRPr lang="sr-Latn-RS" dirty="0" smtClean="0"/>
          </a:p>
          <a:p>
            <a:r>
              <a:rPr lang="sr-Latn-RS" dirty="0" smtClean="0"/>
              <a:t>P</a:t>
            </a:r>
            <a:r>
              <a:rPr lang="en-US" dirty="0" err="1" smtClean="0"/>
              <a:t>araloge</a:t>
            </a:r>
            <a:r>
              <a:rPr lang="en-US" dirty="0" smtClean="0"/>
              <a:t> </a:t>
            </a:r>
            <a:r>
              <a:rPr lang="en-US" dirty="0" err="1"/>
              <a:t>sekvence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prisutne</a:t>
            </a:r>
            <a:r>
              <a:rPr lang="en-US" dirty="0"/>
              <a:t> u </a:t>
            </a:r>
            <a:r>
              <a:rPr lang="en-US" dirty="0" err="1"/>
              <a:t>isim</a:t>
            </a:r>
            <a:r>
              <a:rPr lang="en-US" dirty="0"/>
              <a:t> </a:t>
            </a:r>
            <a:r>
              <a:rPr lang="en-US" dirty="0" err="1"/>
              <a:t>vrstama</a:t>
            </a:r>
            <a:r>
              <a:rPr lang="en-US" dirty="0"/>
              <a:t> i </a:t>
            </a:r>
            <a:r>
              <a:rPr lang="en-US" dirty="0" err="1"/>
              <a:t>pojavile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se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dupliranja</a:t>
            </a:r>
            <a:r>
              <a:rPr lang="en-US" dirty="0"/>
              <a:t> </a:t>
            </a:r>
            <a:r>
              <a:rPr lang="en-US" dirty="0" err="1"/>
              <a:t>gena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4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I</a:t>
            </a:r>
            <a:r>
              <a:rPr lang="en-US" dirty="0" err="1" smtClean="0"/>
              <a:t>dentifikacij</a:t>
            </a:r>
            <a:r>
              <a:rPr lang="sr-Latn-RS" dirty="0" smtClean="0"/>
              <a:t>a</a:t>
            </a:r>
            <a:r>
              <a:rPr lang="en-US" dirty="0" smtClean="0"/>
              <a:t> i </a:t>
            </a:r>
            <a:r>
              <a:rPr lang="en-US" dirty="0" err="1" smtClean="0"/>
              <a:t>sličnost</a:t>
            </a:r>
            <a:r>
              <a:rPr lang="en-US" dirty="0" smtClean="0"/>
              <a:t> </a:t>
            </a:r>
            <a:r>
              <a:rPr lang="en-US" dirty="0" err="1" smtClean="0"/>
              <a:t>opis</a:t>
            </a:r>
            <a:r>
              <a:rPr lang="sr-Latn-RS" dirty="0" smtClean="0"/>
              <a:t>uju</a:t>
            </a:r>
            <a:r>
              <a:rPr lang="en-US" dirty="0" smtClean="0"/>
              <a:t> </a:t>
            </a:r>
            <a:r>
              <a:rPr lang="en-US" dirty="0" err="1"/>
              <a:t>povezanost</a:t>
            </a:r>
            <a:r>
              <a:rPr lang="en-US" dirty="0"/>
              <a:t> </a:t>
            </a:r>
            <a:r>
              <a:rPr lang="en-US" dirty="0" err="1"/>
              <a:t>kvantitativno</a:t>
            </a:r>
            <a:r>
              <a:rPr lang="en-US" dirty="0"/>
              <a:t> </a:t>
            </a:r>
            <a:endParaRPr lang="sr-Latn-RS" dirty="0" smtClean="0"/>
          </a:p>
          <a:p>
            <a:r>
              <a:rPr lang="en-US" dirty="0" err="1" smtClean="0"/>
              <a:t>Identifikacija</a:t>
            </a:r>
            <a:r>
              <a:rPr lang="en-US" dirty="0" smtClean="0"/>
              <a:t> </a:t>
            </a:r>
            <a:r>
              <a:rPr lang="sr-Latn-RS" dirty="0" smtClean="0"/>
              <a:t>pokazuje</a:t>
            </a:r>
            <a:r>
              <a:rPr lang="en-US" dirty="0" smtClean="0"/>
              <a:t> </a:t>
            </a:r>
            <a:r>
              <a:rPr lang="en-US" dirty="0"/>
              <a:t>da li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sekvence</a:t>
            </a:r>
            <a:r>
              <a:rPr lang="en-US" dirty="0"/>
              <a:t> </a:t>
            </a:r>
            <a:r>
              <a:rPr lang="en-US" dirty="0" err="1" smtClean="0"/>
              <a:t>evolucione</a:t>
            </a:r>
            <a:r>
              <a:rPr lang="en-US" dirty="0" smtClean="0"/>
              <a:t> </a:t>
            </a:r>
            <a:r>
              <a:rPr lang="en-US" dirty="0" err="1" smtClean="0"/>
              <a:t>invarijante</a:t>
            </a:r>
            <a:endParaRPr lang="sr-Latn-RS" dirty="0" smtClean="0"/>
          </a:p>
          <a:p>
            <a:r>
              <a:rPr lang="sr-Latn-RS" dirty="0"/>
              <a:t>S</a:t>
            </a:r>
            <a:r>
              <a:rPr lang="en-US" dirty="0" err="1" smtClean="0"/>
              <a:t>ličnost</a:t>
            </a:r>
            <a:r>
              <a:rPr lang="en-US" dirty="0" smtClean="0"/>
              <a:t> je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odražava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identitet</a:t>
            </a:r>
            <a:r>
              <a:rPr lang="en-US" dirty="0"/>
              <a:t> i </a:t>
            </a:r>
            <a:r>
              <a:rPr lang="en-US" dirty="0" err="1"/>
              <a:t>supsitucija</a:t>
            </a:r>
            <a:r>
              <a:rPr lang="en-US" dirty="0"/>
              <a:t> </a:t>
            </a:r>
            <a:r>
              <a:rPr lang="en-US" dirty="0" err="1"/>
              <a:t>uključuju</a:t>
            </a:r>
            <a:r>
              <a:rPr lang="en-US" dirty="0"/>
              <a:t> </a:t>
            </a:r>
            <a:r>
              <a:rPr lang="en-US" dirty="0" err="1"/>
              <a:t>slične</a:t>
            </a:r>
            <a:r>
              <a:rPr lang="en-US" dirty="0"/>
              <a:t> </a:t>
            </a:r>
            <a:r>
              <a:rPr lang="en-US" dirty="0" err="1"/>
              <a:t>bazne</a:t>
            </a:r>
            <a:r>
              <a:rPr lang="en-US" dirty="0"/>
              <a:t>/amino </a:t>
            </a:r>
            <a:r>
              <a:rPr lang="en-US" dirty="0" err="1"/>
              <a:t>kiseline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Zamena</a:t>
            </a:r>
            <a:r>
              <a:rPr lang="en-US" dirty="0"/>
              <a:t> i </a:t>
            </a:r>
            <a:r>
              <a:rPr lang="en-US" dirty="0" err="1"/>
              <a:t>Homologe</a:t>
            </a:r>
            <a:r>
              <a:rPr lang="en-US" dirty="0"/>
              <a:t> </a:t>
            </a:r>
            <a:r>
              <a:rPr lang="en-US" dirty="0" err="1"/>
              <a:t>sekvence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 bi </a:t>
            </a:r>
            <a:r>
              <a:rPr lang="en-US" dirty="0" err="1"/>
              <a:t>procenili</a:t>
            </a:r>
            <a:r>
              <a:rPr lang="en-US" dirty="0"/>
              <a:t> </a:t>
            </a:r>
            <a:r>
              <a:rPr lang="en-US" dirty="0" err="1"/>
              <a:t>sličnosti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identičnosti</a:t>
            </a:r>
            <a:r>
              <a:rPr lang="en-US" dirty="0"/>
              <a:t> </a:t>
            </a:r>
            <a:r>
              <a:rPr lang="en-US" dirty="0" err="1" smtClean="0"/>
              <a:t>potrebno</a:t>
            </a:r>
            <a:r>
              <a:rPr lang="en-US" dirty="0" smtClean="0"/>
              <a:t> </a:t>
            </a:r>
            <a:r>
              <a:rPr lang="en-US" dirty="0"/>
              <a:t>je da </a:t>
            </a:r>
            <a:r>
              <a:rPr lang="en-US" dirty="0" err="1"/>
              <a:t>sekvence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 smtClean="0"/>
              <a:t>poravnate</a:t>
            </a:r>
            <a:r>
              <a:rPr lang="en-US" dirty="0" smtClean="0"/>
              <a:t> </a:t>
            </a:r>
            <a:endParaRPr lang="sr-Latn-RS" dirty="0" smtClean="0"/>
          </a:p>
          <a:p>
            <a:r>
              <a:rPr lang="en-US" dirty="0" err="1" smtClean="0"/>
              <a:t>Poravnanje</a:t>
            </a:r>
            <a:r>
              <a:rPr lang="en-US" dirty="0" smtClean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sekvence</a:t>
            </a:r>
            <a:r>
              <a:rPr lang="en-US" dirty="0"/>
              <a:t> se </a:t>
            </a:r>
            <a:r>
              <a:rPr lang="en-US" dirty="0" err="1"/>
              <a:t>naziva</a:t>
            </a:r>
            <a:r>
              <a:rPr lang="en-US" dirty="0"/>
              <a:t> </a:t>
            </a:r>
            <a:r>
              <a:rPr lang="en-US" dirty="0" err="1"/>
              <a:t>parovi</a:t>
            </a:r>
            <a:r>
              <a:rPr lang="en-US" dirty="0"/>
              <a:t> </a:t>
            </a:r>
            <a:r>
              <a:rPr lang="en-US" dirty="0" err="1"/>
              <a:t>poravnanja</a:t>
            </a:r>
            <a:r>
              <a:rPr lang="en-US" dirty="0"/>
              <a:t> </a:t>
            </a:r>
            <a:endParaRPr lang="sr-Latn-RS" dirty="0" smtClean="0"/>
          </a:p>
          <a:p>
            <a:r>
              <a:rPr lang="en-US" dirty="0" err="1" smtClean="0"/>
              <a:t>Mutacije</a:t>
            </a:r>
            <a:r>
              <a:rPr lang="en-US" dirty="0" smtClean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akumuliraju</a:t>
            </a:r>
            <a:r>
              <a:rPr lang="en-US" dirty="0"/>
              <a:t> u </a:t>
            </a:r>
            <a:r>
              <a:rPr lang="en-US" dirty="0" err="1"/>
              <a:t>nizu</a:t>
            </a:r>
            <a:r>
              <a:rPr lang="en-US" dirty="0"/>
              <a:t> </a:t>
            </a:r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evolucije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supstitucija</a:t>
            </a:r>
            <a:r>
              <a:rPr lang="en-US" dirty="0"/>
              <a:t>, </a:t>
            </a:r>
            <a:r>
              <a:rPr lang="en-US" dirty="0" err="1"/>
              <a:t>insercija</a:t>
            </a:r>
            <a:r>
              <a:rPr lang="en-US" dirty="0"/>
              <a:t> i </a:t>
            </a:r>
            <a:r>
              <a:rPr lang="en-US" dirty="0" err="1" smtClean="0"/>
              <a:t>delecija</a:t>
            </a:r>
            <a:r>
              <a:rPr lang="en-US" dirty="0" smtClean="0"/>
              <a:t> </a:t>
            </a:r>
            <a:endParaRPr lang="sr-Latn-RS" dirty="0" smtClean="0"/>
          </a:p>
          <a:p>
            <a:r>
              <a:rPr lang="en-US" dirty="0" err="1" smtClean="0"/>
              <a:t>Supstitucija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promene</a:t>
            </a:r>
            <a:r>
              <a:rPr lang="en-US" dirty="0"/>
              <a:t> u </a:t>
            </a:r>
            <a:r>
              <a:rPr lang="en-US" dirty="0" err="1"/>
              <a:t>nukleotidu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amino </a:t>
            </a:r>
            <a:r>
              <a:rPr lang="en-US" dirty="0" err="1"/>
              <a:t>kiselini</a:t>
            </a:r>
            <a:r>
              <a:rPr lang="en-US" dirty="0"/>
              <a:t>. </a:t>
            </a:r>
            <a:r>
              <a:rPr lang="en-US" dirty="0" err="1"/>
              <a:t>Insercija</a:t>
            </a:r>
            <a:r>
              <a:rPr lang="en-US" dirty="0"/>
              <a:t> i </a:t>
            </a:r>
            <a:r>
              <a:rPr lang="en-US" dirty="0" err="1"/>
              <a:t>delecija</a:t>
            </a:r>
            <a:r>
              <a:rPr lang="en-US" dirty="0"/>
              <a:t> </a:t>
            </a:r>
            <a:r>
              <a:rPr lang="en-US" dirty="0" err="1" smtClean="0"/>
              <a:t>označavaju</a:t>
            </a:r>
            <a:r>
              <a:rPr lang="en-US" dirty="0" smtClean="0"/>
              <a:t> </a:t>
            </a:r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uklanjanje</a:t>
            </a:r>
            <a:r>
              <a:rPr lang="en-US" dirty="0"/>
              <a:t> </a:t>
            </a:r>
            <a:r>
              <a:rPr lang="en-US" dirty="0" err="1" smtClean="0"/>
              <a:t>ostataka</a:t>
            </a:r>
            <a:endParaRPr lang="sr-Latn-RS" dirty="0" smtClean="0"/>
          </a:p>
          <a:p>
            <a:r>
              <a:rPr lang="en-US" dirty="0" err="1" smtClean="0"/>
              <a:t>Niz</a:t>
            </a:r>
            <a:r>
              <a:rPr lang="en-US" dirty="0" smtClean="0"/>
              <a:t> </a:t>
            </a:r>
            <a:r>
              <a:rPr lang="en-US" dirty="0"/>
              <a:t>od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homologe</a:t>
            </a:r>
            <a:r>
              <a:rPr lang="en-US" dirty="0"/>
              <a:t> </a:t>
            </a:r>
            <a:r>
              <a:rPr lang="en-US" dirty="0" err="1"/>
              <a:t>sekvence</a:t>
            </a:r>
            <a:r>
              <a:rPr lang="en-US" dirty="0"/>
              <a:t> je </a:t>
            </a:r>
            <a:r>
              <a:rPr lang="en-US" dirty="0" err="1"/>
              <a:t>poznatiji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 smtClean="0"/>
              <a:t>praznina</a:t>
            </a:r>
            <a:endParaRPr lang="sr-Latn-RS" dirty="0" smtClean="0"/>
          </a:p>
          <a:p>
            <a:r>
              <a:rPr lang="en-US" dirty="0" err="1" smtClean="0"/>
              <a:t>Najkorišćeniji</a:t>
            </a:r>
            <a:r>
              <a:rPr lang="en-US" dirty="0" smtClean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računanje</a:t>
            </a:r>
            <a:r>
              <a:rPr lang="en-US" dirty="0"/>
              <a:t> </a:t>
            </a:r>
            <a:r>
              <a:rPr lang="en-US" dirty="0" err="1"/>
              <a:t>kazni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praznina</a:t>
            </a:r>
            <a:r>
              <a:rPr lang="en-US" dirty="0"/>
              <a:t> je </a:t>
            </a:r>
            <a:r>
              <a:rPr lang="en-US" dirty="0" err="1"/>
              <a:t>kazna</a:t>
            </a:r>
            <a:r>
              <a:rPr lang="en-US" dirty="0"/>
              <a:t> </a:t>
            </a:r>
            <a:r>
              <a:rPr lang="en-US" dirty="0" err="1"/>
              <a:t>afine</a:t>
            </a:r>
            <a:r>
              <a:rPr lang="en-US" dirty="0"/>
              <a:t> </a:t>
            </a:r>
            <a:r>
              <a:rPr lang="en-US" dirty="0" err="1" smtClean="0"/>
              <a:t>praznine</a:t>
            </a:r>
            <a:r>
              <a:rPr lang="en-US" dirty="0" smtClean="0"/>
              <a:t>  </a:t>
            </a:r>
            <a:endParaRPr lang="sr-Latn-RS" dirty="0" smtClean="0"/>
          </a:p>
          <a:p>
            <a:r>
              <a:rPr lang="en-US" dirty="0" smtClean="0"/>
              <a:t>G </a:t>
            </a:r>
            <a:r>
              <a:rPr lang="en-US" dirty="0"/>
              <a:t>+ </a:t>
            </a:r>
            <a:r>
              <a:rPr lang="en-US" dirty="0" smtClean="0"/>
              <a:t>L*n</a:t>
            </a:r>
            <a:r>
              <a:rPr lang="sr-Latn-RS" dirty="0" smtClean="0"/>
              <a:t>    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5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računanje</a:t>
            </a:r>
            <a:r>
              <a:rPr lang="en-US" dirty="0" smtClean="0"/>
              <a:t> </a:t>
            </a:r>
            <a:r>
              <a:rPr lang="en-US" dirty="0" err="1"/>
              <a:t>kazni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praznina</a:t>
            </a:r>
            <a:r>
              <a:rPr lang="en-US" dirty="0"/>
              <a:t> je </a:t>
            </a:r>
            <a:r>
              <a:rPr lang="en-US" dirty="0" err="1"/>
              <a:t>linearna</a:t>
            </a:r>
            <a:r>
              <a:rPr lang="en-US" dirty="0"/>
              <a:t> </a:t>
            </a:r>
            <a:r>
              <a:rPr lang="en-US" dirty="0" err="1"/>
              <a:t>kazna</a:t>
            </a:r>
            <a:r>
              <a:rPr lang="en-US" dirty="0"/>
              <a:t> </a:t>
            </a:r>
            <a:r>
              <a:rPr lang="en-US" dirty="0" err="1"/>
              <a:t>praznine</a:t>
            </a:r>
            <a:r>
              <a:rPr lang="en-US" dirty="0"/>
              <a:t>. </a:t>
            </a:r>
            <a:endParaRPr lang="sr-Latn-RS" dirty="0"/>
          </a:p>
          <a:p>
            <a:r>
              <a:rPr lang="sr-Latn-RS" dirty="0" smtClean="0"/>
              <a:t>S</a:t>
            </a:r>
            <a:r>
              <a:rPr lang="en-US" dirty="0" err="1" smtClean="0"/>
              <a:t>ličan</a:t>
            </a:r>
            <a:r>
              <a:rPr lang="en-US" dirty="0" smtClean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 smtClean="0"/>
              <a:t>prethodni</a:t>
            </a:r>
            <a:r>
              <a:rPr lang="sr-Latn-R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 smtClean="0"/>
              <a:t>cenu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8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Biranje</a:t>
            </a:r>
            <a:r>
              <a:rPr lang="en-US" dirty="0"/>
              <a:t> </a:t>
            </a:r>
            <a:r>
              <a:rPr lang="en-US" dirty="0" err="1"/>
              <a:t>sekvenci</a:t>
            </a:r>
            <a:r>
              <a:rPr lang="en-US" dirty="0"/>
              <a:t>: </a:t>
            </a:r>
            <a:r>
              <a:rPr lang="en-US" dirty="0" err="1"/>
              <a:t>Dnk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Poređenje</a:t>
            </a:r>
            <a:r>
              <a:rPr lang="en-US" dirty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/>
              <a:t>nivou</a:t>
            </a:r>
            <a:r>
              <a:rPr lang="en-US" dirty="0"/>
              <a:t> </a:t>
            </a:r>
            <a:r>
              <a:rPr lang="en-US" dirty="0" err="1"/>
              <a:t>nukleotida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nivou</a:t>
            </a:r>
            <a:r>
              <a:rPr lang="en-US" dirty="0"/>
              <a:t> </a:t>
            </a:r>
            <a:r>
              <a:rPr lang="en-US" dirty="0" err="1" smtClean="0"/>
              <a:t>proteina</a:t>
            </a:r>
            <a:r>
              <a:rPr lang="en-US" dirty="0" smtClean="0"/>
              <a:t> </a:t>
            </a:r>
            <a:endParaRPr lang="sr-Latn-RS" dirty="0" smtClean="0"/>
          </a:p>
          <a:p>
            <a:r>
              <a:rPr lang="en-US" dirty="0" err="1" smtClean="0"/>
              <a:t>Poređenje</a:t>
            </a:r>
            <a:r>
              <a:rPr lang="en-US" dirty="0" smtClean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nivou</a:t>
            </a:r>
            <a:r>
              <a:rPr lang="en-US" dirty="0"/>
              <a:t> </a:t>
            </a:r>
            <a:r>
              <a:rPr lang="en-US" dirty="0" err="1"/>
              <a:t>proteina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pomoći</a:t>
            </a:r>
            <a:r>
              <a:rPr lang="en-US" dirty="0"/>
              <a:t> u </a:t>
            </a:r>
            <a:r>
              <a:rPr lang="en-US" dirty="0" err="1"/>
              <a:t>otkrivanju</a:t>
            </a:r>
            <a:r>
              <a:rPr lang="en-US" dirty="0"/>
              <a:t> </a:t>
            </a:r>
            <a:r>
              <a:rPr lang="en-US" dirty="0" err="1"/>
              <a:t>važnih</a:t>
            </a:r>
            <a:r>
              <a:rPr lang="en-US" dirty="0"/>
              <a:t> </a:t>
            </a:r>
            <a:r>
              <a:rPr lang="en-US" dirty="0" err="1"/>
              <a:t>bioloških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sr-Latn-RS" dirty="0" smtClean="0"/>
              <a:t>M</a:t>
            </a:r>
            <a:r>
              <a:rPr lang="en-US" dirty="0" err="1" smtClean="0"/>
              <a:t>noge</a:t>
            </a:r>
            <a:r>
              <a:rPr lang="en-US" dirty="0" smtClean="0"/>
              <a:t> </a:t>
            </a:r>
            <a:r>
              <a:rPr lang="en-US" dirty="0" err="1"/>
              <a:t>mutacije</a:t>
            </a:r>
            <a:r>
              <a:rPr lang="en-US" dirty="0"/>
              <a:t> u DNK se ne </a:t>
            </a:r>
            <a:r>
              <a:rPr lang="en-US" dirty="0" err="1"/>
              <a:t>odražavaju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nivou</a:t>
            </a:r>
            <a:r>
              <a:rPr lang="en-US" dirty="0"/>
              <a:t> </a:t>
            </a:r>
            <a:r>
              <a:rPr lang="en-US" dirty="0" err="1"/>
              <a:t>proteina</a:t>
            </a:r>
            <a:r>
              <a:rPr lang="en-US" dirty="0"/>
              <a:t> </a:t>
            </a:r>
            <a:endParaRPr lang="sr-Latn-RS" dirty="0" smtClean="0"/>
          </a:p>
          <a:p>
            <a:r>
              <a:rPr lang="sr-Latn-RS" dirty="0" smtClean="0"/>
              <a:t>Z</a:t>
            </a:r>
            <a:r>
              <a:rPr lang="en-US" dirty="0" smtClean="0"/>
              <a:t>a </a:t>
            </a:r>
            <a:r>
              <a:rPr lang="en-US" dirty="0" err="1"/>
              <a:t>daleke</a:t>
            </a:r>
            <a:r>
              <a:rPr lang="en-US" dirty="0"/>
              <a:t> </a:t>
            </a:r>
            <a:r>
              <a:rPr lang="en-US" dirty="0" err="1"/>
              <a:t>odnose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organizama</a:t>
            </a:r>
            <a:r>
              <a:rPr lang="en-US" dirty="0"/>
              <a:t> </a:t>
            </a:r>
            <a:r>
              <a:rPr lang="en-US" dirty="0" err="1" smtClean="0"/>
              <a:t>poređenje</a:t>
            </a:r>
            <a:r>
              <a:rPr lang="en-US" dirty="0" smtClean="0"/>
              <a:t> </a:t>
            </a:r>
            <a:r>
              <a:rPr lang="en-US" dirty="0" err="1"/>
              <a:t>proteina</a:t>
            </a:r>
            <a:r>
              <a:rPr lang="en-US" dirty="0"/>
              <a:t> je </a:t>
            </a:r>
            <a:r>
              <a:rPr lang="en-US" dirty="0" err="1" smtClean="0"/>
              <a:t>bolje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5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Poređenje</a:t>
            </a:r>
            <a:r>
              <a:rPr lang="en-US" dirty="0"/>
              <a:t> </a:t>
            </a:r>
            <a:r>
              <a:rPr lang="en-US" dirty="0" err="1"/>
              <a:t>parova</a:t>
            </a:r>
            <a:r>
              <a:rPr lang="en-US" dirty="0"/>
              <a:t> i </a:t>
            </a:r>
            <a:r>
              <a:rPr lang="en-US" dirty="0" err="1"/>
              <a:t>matrica</a:t>
            </a:r>
            <a:r>
              <a:rPr lang="en-US" dirty="0"/>
              <a:t> </a:t>
            </a:r>
            <a:r>
              <a:rPr lang="en-US" dirty="0" err="1"/>
              <a:t>skora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RS" dirty="0" smtClean="0"/>
              <a:t>M</a:t>
            </a:r>
            <a:r>
              <a:rPr lang="en-US" dirty="0" err="1" smtClean="0"/>
              <a:t>etodi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poravnanje</a:t>
            </a:r>
            <a:r>
              <a:rPr lang="en-US" dirty="0" smtClean="0"/>
              <a:t> </a:t>
            </a:r>
            <a:r>
              <a:rPr lang="en-US" dirty="0" err="1"/>
              <a:t>uključuju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dot </a:t>
            </a:r>
            <a:r>
              <a:rPr lang="en-US" dirty="0" err="1"/>
              <a:t>matrica</a:t>
            </a:r>
            <a:r>
              <a:rPr lang="en-US" dirty="0"/>
              <a:t>, </a:t>
            </a:r>
            <a:r>
              <a:rPr lang="en-US" dirty="0" err="1"/>
              <a:t>korišćenje</a:t>
            </a:r>
            <a:r>
              <a:rPr lang="en-US" dirty="0"/>
              <a:t> </a:t>
            </a:r>
            <a:r>
              <a:rPr lang="en-US" dirty="0" err="1"/>
              <a:t>dinamičkog</a:t>
            </a:r>
            <a:r>
              <a:rPr lang="en-US" dirty="0"/>
              <a:t> </a:t>
            </a:r>
            <a:r>
              <a:rPr lang="en-US" dirty="0" err="1"/>
              <a:t>programiranja</a:t>
            </a:r>
            <a:r>
              <a:rPr lang="en-US" dirty="0"/>
              <a:t> i </a:t>
            </a:r>
            <a:r>
              <a:rPr lang="en-US" dirty="0" err="1"/>
              <a:t>heruistički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Analiza</a:t>
            </a:r>
            <a:r>
              <a:rPr lang="en-US" dirty="0"/>
              <a:t> dot </a:t>
            </a:r>
            <a:r>
              <a:rPr lang="en-US" dirty="0" err="1" smtClean="0"/>
              <a:t>matrice</a:t>
            </a:r>
            <a:r>
              <a:rPr lang="sr-Latn-RS" dirty="0" smtClean="0"/>
              <a:t> </a:t>
            </a:r>
            <a:r>
              <a:rPr lang="en-US" dirty="0" err="1" smtClean="0"/>
              <a:t>jedan</a:t>
            </a:r>
            <a:r>
              <a:rPr lang="en-US" dirty="0" smtClean="0"/>
              <a:t> </a:t>
            </a:r>
            <a:r>
              <a:rPr lang="en-US" dirty="0"/>
              <a:t>od </a:t>
            </a:r>
            <a:r>
              <a:rPr lang="en-US" dirty="0" err="1"/>
              <a:t>najpopularnijih</a:t>
            </a:r>
            <a:r>
              <a:rPr lang="en-US" dirty="0"/>
              <a:t> </a:t>
            </a:r>
            <a:r>
              <a:rPr lang="en-US" dirty="0" err="1"/>
              <a:t>grafičkih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poravnanje</a:t>
            </a:r>
            <a:r>
              <a:rPr lang="en-US" dirty="0"/>
              <a:t> </a:t>
            </a:r>
            <a:r>
              <a:rPr lang="en-US" dirty="0" err="1"/>
              <a:t>sekvenci</a:t>
            </a:r>
            <a:r>
              <a:rPr lang="en-US" dirty="0"/>
              <a:t>. </a:t>
            </a:r>
            <a:endParaRPr lang="sr-Latn-RS" dirty="0" smtClean="0"/>
          </a:p>
          <a:p>
            <a:pPr lvl="0"/>
            <a:r>
              <a:rPr lang="en-US" dirty="0" err="1" smtClean="0"/>
              <a:t>Sekvence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stavljaju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X I Y </a:t>
            </a:r>
            <a:r>
              <a:rPr lang="en-US" dirty="0" err="1"/>
              <a:t>osu</a:t>
            </a:r>
            <a:r>
              <a:rPr lang="en-US" dirty="0"/>
              <a:t> </a:t>
            </a:r>
            <a:r>
              <a:rPr lang="en-US" dirty="0" err="1"/>
              <a:t>matrice</a:t>
            </a:r>
            <a:r>
              <a:rPr lang="en-US" dirty="0"/>
              <a:t>, a </a:t>
            </a:r>
            <a:r>
              <a:rPr lang="en-US" dirty="0" err="1"/>
              <a:t>zatim</a:t>
            </a:r>
            <a:r>
              <a:rPr lang="en-US" dirty="0"/>
              <a:t> se </a:t>
            </a:r>
            <a:r>
              <a:rPr lang="en-US" dirty="0" err="1"/>
              <a:t>prolazi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matricu</a:t>
            </a:r>
            <a:r>
              <a:rPr lang="en-US" dirty="0"/>
              <a:t> i </a:t>
            </a:r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tačka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put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naiđe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podudaranje</a:t>
            </a:r>
            <a:r>
              <a:rPr lang="en-US" dirty="0" smtClean="0"/>
              <a:t> </a:t>
            </a:r>
            <a:endParaRPr lang="sr-Latn-RS" dirty="0"/>
          </a:p>
          <a:p>
            <a:pPr lvl="0"/>
            <a:r>
              <a:rPr lang="sr-Latn-RS" dirty="0" smtClean="0"/>
              <a:t>T</a:t>
            </a:r>
            <a:r>
              <a:rPr lang="en-US" dirty="0" err="1" smtClean="0"/>
              <a:t>ačke</a:t>
            </a:r>
            <a:r>
              <a:rPr lang="en-US" dirty="0" smtClean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nalaze</a:t>
            </a:r>
            <a:r>
              <a:rPr lang="en-US" dirty="0"/>
              <a:t> </a:t>
            </a:r>
            <a:r>
              <a:rPr lang="en-US" dirty="0" err="1"/>
              <a:t>grupisane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dijagonali</a:t>
            </a:r>
            <a:r>
              <a:rPr lang="en-US" dirty="0"/>
              <a:t> </a:t>
            </a:r>
            <a:r>
              <a:rPr lang="en-US" dirty="0" err="1"/>
              <a:t>signaliziraju</a:t>
            </a:r>
            <a:r>
              <a:rPr lang="en-US" dirty="0"/>
              <a:t> </a:t>
            </a:r>
            <a:r>
              <a:rPr lang="en-US" dirty="0" err="1"/>
              <a:t>poravnanje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one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izolovane</a:t>
            </a:r>
            <a:r>
              <a:rPr lang="en-US" dirty="0"/>
              <a:t> </a:t>
            </a:r>
            <a:r>
              <a:rPr lang="en-US" dirty="0" err="1"/>
              <a:t>ukazuju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slučajna</a:t>
            </a:r>
            <a:r>
              <a:rPr lang="en-US" dirty="0"/>
              <a:t> </a:t>
            </a:r>
            <a:r>
              <a:rPr lang="en-US" dirty="0" err="1" smtClean="0"/>
              <a:t>poklapanja</a:t>
            </a:r>
            <a:endParaRPr lang="sr-Latn-RS" dirty="0" smtClean="0"/>
          </a:p>
          <a:p>
            <a:pPr lvl="0"/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/>
              <a:t>dot </a:t>
            </a:r>
            <a:r>
              <a:rPr lang="en-US" dirty="0" err="1"/>
              <a:t>matrica</a:t>
            </a:r>
            <a:r>
              <a:rPr lang="en-US" dirty="0"/>
              <a:t> je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 smtClean="0"/>
              <a:t>daju</a:t>
            </a:r>
            <a:r>
              <a:rPr lang="en-US" dirty="0" smtClean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grafičku</a:t>
            </a:r>
            <a:r>
              <a:rPr lang="en-US" dirty="0"/>
              <a:t> </a:t>
            </a:r>
            <a:r>
              <a:rPr lang="en-US" dirty="0" err="1"/>
              <a:t>reprezentaciju</a:t>
            </a:r>
            <a:r>
              <a:rPr lang="en-US" dirty="0"/>
              <a:t> i ne </a:t>
            </a:r>
            <a:r>
              <a:rPr lang="en-US" dirty="0" err="1"/>
              <a:t>otkrivaju</a:t>
            </a:r>
            <a:r>
              <a:rPr lang="en-US" dirty="0"/>
              <a:t> </a:t>
            </a:r>
            <a:r>
              <a:rPr lang="en-US" dirty="0" err="1" smtClean="0"/>
              <a:t>sličn</a:t>
            </a:r>
            <a:r>
              <a:rPr lang="sr-Latn-RS" dirty="0" smtClean="0"/>
              <a:t>ost</a:t>
            </a:r>
            <a:r>
              <a:rPr lang="en-US" dirty="0" smtClean="0"/>
              <a:t> </a:t>
            </a:r>
            <a:r>
              <a:rPr lang="en-US" dirty="0" err="1" smtClean="0"/>
              <a:t>sekvenc</a:t>
            </a:r>
            <a:r>
              <a:rPr lang="sr-Latn-RS" dirty="0" smtClean="0"/>
              <a:t>i</a:t>
            </a:r>
            <a:endParaRPr lang="en-US" dirty="0"/>
          </a:p>
          <a:p>
            <a:r>
              <a:rPr lang="sr-Latn-RS" dirty="0" smtClean="0"/>
              <a:t>M</a:t>
            </a:r>
            <a:r>
              <a:rPr lang="en-US" dirty="0" err="1" smtClean="0"/>
              <a:t>etoda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zasnovan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dinamičkom</a:t>
            </a:r>
            <a:r>
              <a:rPr lang="en-US" dirty="0"/>
              <a:t> </a:t>
            </a:r>
            <a:r>
              <a:rPr lang="en-US" dirty="0" err="1" smtClean="0"/>
              <a:t>programiranju</a:t>
            </a:r>
            <a:endParaRPr lang="sr-Latn-RS" dirty="0" smtClean="0"/>
          </a:p>
          <a:p>
            <a:r>
              <a:rPr lang="sr-Latn-RS" dirty="0" smtClean="0"/>
              <a:t>R</a:t>
            </a:r>
            <a:r>
              <a:rPr lang="en-US" dirty="0" err="1" smtClean="0"/>
              <a:t>azbijanje</a:t>
            </a:r>
            <a:r>
              <a:rPr lang="en-US" dirty="0" smtClean="0"/>
              <a:t> </a:t>
            </a:r>
            <a:r>
              <a:rPr lang="en-US" dirty="0" err="1"/>
              <a:t>poravnanja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</a:t>
            </a:r>
            <a:r>
              <a:rPr lang="en-US" dirty="0" err="1"/>
              <a:t>delove</a:t>
            </a:r>
            <a:r>
              <a:rPr lang="en-US" dirty="0"/>
              <a:t> i </a:t>
            </a:r>
            <a:r>
              <a:rPr lang="en-US" dirty="0" err="1"/>
              <a:t>onda</a:t>
            </a:r>
            <a:r>
              <a:rPr lang="en-US" dirty="0"/>
              <a:t> </a:t>
            </a:r>
            <a:r>
              <a:rPr lang="en-US" dirty="0" err="1"/>
              <a:t>spajanje</a:t>
            </a:r>
            <a:r>
              <a:rPr lang="en-US" dirty="0"/>
              <a:t> </a:t>
            </a:r>
            <a:r>
              <a:rPr lang="en-US" dirty="0" err="1"/>
              <a:t>ovih</a:t>
            </a:r>
            <a:r>
              <a:rPr lang="en-US" dirty="0"/>
              <a:t> </a:t>
            </a:r>
            <a:r>
              <a:rPr lang="en-US" dirty="0" err="1"/>
              <a:t>malih</a:t>
            </a:r>
            <a:r>
              <a:rPr lang="en-US" dirty="0"/>
              <a:t> </a:t>
            </a:r>
            <a:r>
              <a:rPr lang="en-US" dirty="0" err="1"/>
              <a:t>poravnanja</a:t>
            </a:r>
            <a:r>
              <a:rPr lang="en-US" dirty="0"/>
              <a:t> u </a:t>
            </a:r>
            <a:r>
              <a:rPr lang="en-US" dirty="0" err="1"/>
              <a:t>maniru</a:t>
            </a:r>
            <a:r>
              <a:rPr lang="en-US" dirty="0"/>
              <a:t> </a:t>
            </a:r>
            <a:r>
              <a:rPr lang="en-US" dirty="0" err="1" smtClean="0"/>
              <a:t>sekvence</a:t>
            </a:r>
            <a:r>
              <a:rPr lang="en-US" dirty="0" smtClean="0"/>
              <a:t> </a:t>
            </a:r>
            <a:endParaRPr lang="sr-Latn-RS" dirty="0" smtClean="0"/>
          </a:p>
          <a:p>
            <a:r>
              <a:rPr lang="en-US" dirty="0" err="1" smtClean="0"/>
              <a:t>Dinamičko</a:t>
            </a:r>
            <a:r>
              <a:rPr lang="en-US" dirty="0" smtClean="0"/>
              <a:t> </a:t>
            </a:r>
            <a:r>
              <a:rPr lang="en-US" dirty="0" err="1"/>
              <a:t>programiranje</a:t>
            </a:r>
            <a:r>
              <a:rPr lang="en-US" dirty="0"/>
              <a:t> </a:t>
            </a:r>
            <a:r>
              <a:rPr lang="en-US" dirty="0" err="1"/>
              <a:t>identifikuje</a:t>
            </a:r>
            <a:r>
              <a:rPr lang="en-US" dirty="0"/>
              <a:t> </a:t>
            </a:r>
            <a:r>
              <a:rPr lang="en-US" dirty="0" err="1"/>
              <a:t>poravnanje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najvećim</a:t>
            </a:r>
            <a:r>
              <a:rPr lang="en-US" dirty="0"/>
              <a:t> </a:t>
            </a:r>
            <a:r>
              <a:rPr lang="en-US" dirty="0" err="1"/>
              <a:t>skorom</a:t>
            </a:r>
            <a:r>
              <a:rPr lang="en-US" dirty="0"/>
              <a:t>. </a:t>
            </a:r>
            <a:r>
              <a:rPr lang="en-US" dirty="0" err="1"/>
              <a:t>Podatci</a:t>
            </a:r>
            <a:r>
              <a:rPr lang="en-US" dirty="0"/>
              <a:t> se </a:t>
            </a:r>
            <a:r>
              <a:rPr lang="en-US" dirty="0" err="1"/>
              <a:t>čuvaju</a:t>
            </a:r>
            <a:r>
              <a:rPr lang="en-US" dirty="0"/>
              <a:t> u </a:t>
            </a:r>
            <a:r>
              <a:rPr lang="en-US" dirty="0" err="1"/>
              <a:t>matricama</a:t>
            </a:r>
            <a:r>
              <a:rPr lang="en-US" dirty="0"/>
              <a:t> </a:t>
            </a:r>
            <a:r>
              <a:rPr lang="sr-Latn-RS" dirty="0" smtClean="0"/>
              <a:t>koje</a:t>
            </a:r>
            <a:r>
              <a:rPr lang="en-US" dirty="0" smtClean="0"/>
              <a:t> </a:t>
            </a:r>
            <a:r>
              <a:rPr lang="en-US" dirty="0" err="1"/>
              <a:t>služe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evolutivni</a:t>
            </a:r>
            <a:r>
              <a:rPr lang="en-US" dirty="0"/>
              <a:t> model i </a:t>
            </a:r>
            <a:r>
              <a:rPr lang="en-US" dirty="0" err="1"/>
              <a:t>koriste</a:t>
            </a:r>
            <a:r>
              <a:rPr lang="en-US" dirty="0"/>
              <a:t> se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računanje</a:t>
            </a:r>
            <a:r>
              <a:rPr lang="en-US" dirty="0"/>
              <a:t> </a:t>
            </a:r>
            <a:r>
              <a:rPr lang="en-US" dirty="0" err="1" smtClean="0"/>
              <a:t>zamene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7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PAM MATRICA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Matrice</a:t>
            </a:r>
            <a:r>
              <a:rPr lang="en-US" dirty="0" smtClean="0"/>
              <a:t> </a:t>
            </a:r>
            <a:r>
              <a:rPr lang="en-US" dirty="0" err="1"/>
              <a:t>zasnovane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zameni</a:t>
            </a:r>
            <a:r>
              <a:rPr lang="en-US" dirty="0"/>
              <a:t> </a:t>
            </a:r>
            <a:r>
              <a:rPr lang="en-US" dirty="0" err="1"/>
              <a:t>obrazca</a:t>
            </a:r>
            <a:r>
              <a:rPr lang="en-US" dirty="0"/>
              <a:t> u </a:t>
            </a:r>
            <a:r>
              <a:rPr lang="en-US" dirty="0" err="1"/>
              <a:t>grupi</a:t>
            </a:r>
            <a:r>
              <a:rPr lang="en-US" dirty="0"/>
              <a:t> </a:t>
            </a:r>
            <a:r>
              <a:rPr lang="en-US" dirty="0" err="1" smtClean="0"/>
              <a:t>proteina</a:t>
            </a:r>
            <a:endParaRPr lang="sr-Latn-RS" dirty="0" smtClean="0"/>
          </a:p>
          <a:p>
            <a:r>
              <a:rPr lang="sr-Latn-RS" dirty="0" smtClean="0"/>
              <a:t>Dobijene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upore</a:t>
            </a:r>
            <a:r>
              <a:rPr lang="sr-Latn-RS" dirty="0" smtClean="0"/>
              <a:t>đ</a:t>
            </a:r>
            <a:r>
              <a:rPr lang="en-US" dirty="0" smtClean="0"/>
              <a:t>i</a:t>
            </a:r>
            <a:r>
              <a:rPr lang="sr-Latn-RS" dirty="0" smtClean="0"/>
              <a:t>vanjem</a:t>
            </a:r>
            <a:r>
              <a:rPr lang="en-US" dirty="0" smtClean="0"/>
              <a:t> </a:t>
            </a:r>
            <a:r>
              <a:rPr lang="en-US" dirty="0" err="1"/>
              <a:t>sekvence</a:t>
            </a:r>
            <a:r>
              <a:rPr lang="en-US" dirty="0"/>
              <a:t> </a:t>
            </a:r>
            <a:r>
              <a:rPr lang="en-US" dirty="0" err="1"/>
              <a:t>blisko</a:t>
            </a:r>
            <a:r>
              <a:rPr lang="en-US" dirty="0"/>
              <a:t> </a:t>
            </a:r>
            <a:r>
              <a:rPr lang="en-US" dirty="0" err="1"/>
              <a:t>povezanih</a:t>
            </a:r>
            <a:r>
              <a:rPr lang="en-US" dirty="0"/>
              <a:t> </a:t>
            </a:r>
            <a:r>
              <a:rPr lang="en-US" dirty="0" err="1"/>
              <a:t>proteina</a:t>
            </a:r>
            <a:r>
              <a:rPr lang="en-US" dirty="0"/>
              <a:t> u </a:t>
            </a:r>
            <a:r>
              <a:rPr lang="en-US" dirty="0" err="1"/>
              <a:t>porodicama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dele </a:t>
            </a:r>
            <a:r>
              <a:rPr lang="en-US" dirty="0" err="1"/>
              <a:t>više</a:t>
            </a:r>
            <a:r>
              <a:rPr lang="en-US" dirty="0"/>
              <a:t> od 85% </a:t>
            </a:r>
            <a:r>
              <a:rPr lang="en-US" dirty="0" err="1"/>
              <a:t>sličnosti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smtClean="0"/>
              <a:t>Na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dobijenih</a:t>
            </a:r>
            <a:r>
              <a:rPr lang="en-US" dirty="0"/>
              <a:t> </a:t>
            </a:r>
            <a:r>
              <a:rPr lang="en-US" dirty="0" err="1"/>
              <a:t>rezultaka</a:t>
            </a:r>
            <a:r>
              <a:rPr lang="en-US" dirty="0"/>
              <a:t> </a:t>
            </a:r>
            <a:r>
              <a:rPr lang="en-US" dirty="0" err="1"/>
              <a:t>konstruisali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tabelu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ukazuje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učestalost</a:t>
            </a:r>
            <a:r>
              <a:rPr lang="en-US" dirty="0"/>
              <a:t> </a:t>
            </a:r>
            <a:r>
              <a:rPr lang="en-US" dirty="0" err="1"/>
              <a:t>zamene</a:t>
            </a:r>
            <a:r>
              <a:rPr lang="en-US" dirty="0"/>
              <a:t> amino </a:t>
            </a:r>
            <a:r>
              <a:rPr lang="en-US" dirty="0" err="1"/>
              <a:t>kiseline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jednoj</a:t>
            </a:r>
            <a:r>
              <a:rPr lang="en-US" dirty="0"/>
              <a:t> </a:t>
            </a:r>
            <a:r>
              <a:rPr lang="en-US" dirty="0" err="1"/>
              <a:t>poziciji</a:t>
            </a:r>
            <a:r>
              <a:rPr lang="en-US" dirty="0"/>
              <a:t> </a:t>
            </a:r>
            <a:r>
              <a:rPr lang="en-US" dirty="0" err="1"/>
              <a:t>kojom</a:t>
            </a:r>
            <a:r>
              <a:rPr lang="en-US" dirty="0"/>
              <a:t> je </a:t>
            </a:r>
            <a:r>
              <a:rPr lang="en-US" dirty="0" err="1"/>
              <a:t>definisana</a:t>
            </a:r>
            <a:r>
              <a:rPr lang="en-US" dirty="0"/>
              <a:t> </a:t>
            </a:r>
            <a:r>
              <a:rPr lang="en-US" dirty="0" err="1"/>
              <a:t>relativna</a:t>
            </a:r>
            <a:r>
              <a:rPr lang="en-US" dirty="0"/>
              <a:t> </a:t>
            </a:r>
            <a:r>
              <a:rPr lang="en-US" dirty="0" err="1"/>
              <a:t>mutacija</a:t>
            </a:r>
            <a:r>
              <a:rPr lang="en-US" dirty="0"/>
              <a:t> amino </a:t>
            </a:r>
            <a:r>
              <a:rPr lang="en-US" dirty="0" err="1" smtClean="0"/>
              <a:t>kiseline</a:t>
            </a:r>
            <a:endParaRPr lang="en-US" dirty="0"/>
          </a:p>
          <a:p>
            <a:r>
              <a:rPr lang="en-US" dirty="0" err="1"/>
              <a:t>Zamena</a:t>
            </a:r>
            <a:r>
              <a:rPr lang="en-US" dirty="0"/>
              <a:t> </a:t>
            </a:r>
            <a:r>
              <a:rPr lang="en-US" dirty="0" err="1"/>
              <a:t>jedne</a:t>
            </a:r>
            <a:r>
              <a:rPr lang="en-US" dirty="0"/>
              <a:t> amino </a:t>
            </a:r>
            <a:r>
              <a:rPr lang="en-US" dirty="0" err="1"/>
              <a:t>kiselike</a:t>
            </a:r>
            <a:r>
              <a:rPr lang="en-US" dirty="0"/>
              <a:t> </a:t>
            </a:r>
            <a:r>
              <a:rPr lang="en-US" dirty="0" err="1"/>
              <a:t>drugom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sličnim</a:t>
            </a:r>
            <a:r>
              <a:rPr lang="en-US" dirty="0"/>
              <a:t> </a:t>
            </a:r>
            <a:r>
              <a:rPr lang="en-US" dirty="0" err="1"/>
              <a:t>biohemiskim</a:t>
            </a:r>
            <a:r>
              <a:rPr lang="en-US" dirty="0"/>
              <a:t> </a:t>
            </a:r>
            <a:r>
              <a:rPr lang="en-US" dirty="0" err="1"/>
              <a:t>osobinama</a:t>
            </a:r>
            <a:r>
              <a:rPr lang="en-US" dirty="0"/>
              <a:t> je </a:t>
            </a:r>
            <a:r>
              <a:rPr lang="en-US" dirty="0" err="1"/>
              <a:t>ponekad</a:t>
            </a:r>
            <a:r>
              <a:rPr lang="en-US" dirty="0"/>
              <a:t> </a:t>
            </a:r>
            <a:r>
              <a:rPr lang="en-US" dirty="0" err="1"/>
              <a:t>prihvatljivo</a:t>
            </a:r>
            <a:r>
              <a:rPr lang="en-US" dirty="0"/>
              <a:t> u </a:t>
            </a:r>
            <a:r>
              <a:rPr lang="en-US" dirty="0" err="1"/>
              <a:t>proteinu</a:t>
            </a:r>
            <a:r>
              <a:rPr lang="en-US" dirty="0"/>
              <a:t>.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zamene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poznate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konzervatine</a:t>
            </a:r>
            <a:r>
              <a:rPr lang="en-US" dirty="0"/>
              <a:t> </a:t>
            </a:r>
            <a:r>
              <a:rPr lang="en-US" dirty="0" err="1"/>
              <a:t>zamene</a:t>
            </a:r>
            <a:r>
              <a:rPr lang="en-US" dirty="0"/>
              <a:t>. </a:t>
            </a:r>
            <a:r>
              <a:rPr lang="en-US" dirty="0" err="1" smtClean="0"/>
              <a:t>Manje</a:t>
            </a:r>
            <a:r>
              <a:rPr lang="en-US" dirty="0" smtClean="0"/>
              <a:t> </a:t>
            </a:r>
            <a:r>
              <a:rPr lang="en-US" dirty="0" err="1"/>
              <a:t>prihvatljive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one </a:t>
            </a:r>
            <a:r>
              <a:rPr lang="en-US" dirty="0" err="1"/>
              <a:t>zamene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neku</a:t>
            </a:r>
            <a:r>
              <a:rPr lang="en-US" dirty="0"/>
              <a:t> </a:t>
            </a:r>
            <a:r>
              <a:rPr lang="en-US" dirty="0" err="1"/>
              <a:t>strukturunu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funkcionalnu</a:t>
            </a:r>
            <a:r>
              <a:rPr lang="en-US" dirty="0"/>
              <a:t> </a:t>
            </a:r>
            <a:r>
              <a:rPr lang="en-US" dirty="0" err="1"/>
              <a:t>ulogu</a:t>
            </a:r>
            <a:r>
              <a:rPr lang="en-US" dirty="0"/>
              <a:t> </a:t>
            </a:r>
            <a:r>
              <a:rPr lang="en-US" dirty="0" err="1"/>
              <a:t>proteina</a:t>
            </a:r>
            <a:r>
              <a:rPr lang="en-US" dirty="0"/>
              <a:t> i </a:t>
            </a:r>
            <a:r>
              <a:rPr lang="en-US" dirty="0" err="1"/>
              <a:t>njihova</a:t>
            </a:r>
            <a:r>
              <a:rPr lang="en-US" dirty="0"/>
              <a:t> </a:t>
            </a:r>
            <a:r>
              <a:rPr lang="en-US" dirty="0" err="1"/>
              <a:t>zamena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imati</a:t>
            </a:r>
            <a:r>
              <a:rPr lang="en-US" dirty="0"/>
              <a:t> </a:t>
            </a:r>
            <a:r>
              <a:rPr lang="en-US" dirty="0" err="1"/>
              <a:t>štetne</a:t>
            </a:r>
            <a:r>
              <a:rPr lang="en-US" dirty="0"/>
              <a:t> </a:t>
            </a:r>
            <a:r>
              <a:rPr lang="en-US" dirty="0" err="1"/>
              <a:t>efekte</a:t>
            </a:r>
            <a:r>
              <a:rPr lang="en-US" dirty="0"/>
              <a:t>.   </a:t>
            </a:r>
          </a:p>
          <a:p>
            <a:r>
              <a:rPr lang="sr-Latn-RS" dirty="0" smtClean="0"/>
              <a:t>M</a:t>
            </a:r>
            <a:r>
              <a:rPr lang="en-US" dirty="0" err="1" smtClean="0"/>
              <a:t>atricu</a:t>
            </a:r>
            <a:r>
              <a:rPr lang="en-US" dirty="0" smtClean="0"/>
              <a:t> </a:t>
            </a:r>
            <a:r>
              <a:rPr lang="en-US" dirty="0"/>
              <a:t>PAM1 </a:t>
            </a:r>
            <a:r>
              <a:rPr lang="en-US" dirty="0" err="1" smtClean="0"/>
              <a:t>proizvodi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err="1"/>
              <a:t>dozvoljenu</a:t>
            </a:r>
            <a:r>
              <a:rPr lang="en-US" dirty="0"/>
              <a:t> </a:t>
            </a:r>
            <a:r>
              <a:rPr lang="en-US" dirty="0" err="1"/>
              <a:t>mutaciju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100 amino </a:t>
            </a:r>
            <a:r>
              <a:rPr lang="en-US" dirty="0" err="1"/>
              <a:t>kiselinskih</a:t>
            </a:r>
            <a:r>
              <a:rPr lang="en-US" dirty="0"/>
              <a:t> </a:t>
            </a:r>
            <a:r>
              <a:rPr lang="en-US" dirty="0" err="1"/>
              <a:t>ostataka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smtClean="0"/>
              <a:t>PAM250 </a:t>
            </a:r>
            <a:r>
              <a:rPr lang="en-US" dirty="0" err="1"/>
              <a:t>matrica</a:t>
            </a:r>
            <a:r>
              <a:rPr lang="en-US" dirty="0"/>
              <a:t> </a:t>
            </a:r>
            <a:r>
              <a:rPr lang="en-US" dirty="0" err="1"/>
              <a:t>znači</a:t>
            </a:r>
            <a:r>
              <a:rPr lang="en-US" dirty="0"/>
              <a:t> da se PAM1 </a:t>
            </a:r>
            <a:r>
              <a:rPr lang="en-US" dirty="0" err="1"/>
              <a:t>mnozi</a:t>
            </a:r>
            <a:r>
              <a:rPr lang="en-US" dirty="0"/>
              <a:t> 250 </a:t>
            </a:r>
            <a:r>
              <a:rPr lang="en-US" dirty="0" err="1"/>
              <a:t>puta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sobom</a:t>
            </a:r>
            <a:r>
              <a:rPr lang="en-US" dirty="0"/>
              <a:t> i </a:t>
            </a:r>
            <a:r>
              <a:rPr lang="en-US" dirty="0" err="1"/>
              <a:t>onda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proteine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dele 20% </a:t>
            </a:r>
            <a:r>
              <a:rPr lang="en-US" dirty="0" err="1"/>
              <a:t>sličnosti</a:t>
            </a:r>
            <a:r>
              <a:rPr lang="en-US" dirty="0"/>
              <a:t> </a:t>
            </a:r>
            <a:r>
              <a:rPr lang="en-US" dirty="0" err="1"/>
              <a:t>sekvence</a:t>
            </a:r>
            <a:r>
              <a:rPr lang="en-US" dirty="0"/>
              <a:t>. </a:t>
            </a:r>
          </a:p>
          <a:p>
            <a:r>
              <a:rPr lang="en-US" dirty="0" err="1"/>
              <a:t>Izbor</a:t>
            </a:r>
            <a:r>
              <a:rPr lang="en-US" dirty="0"/>
              <a:t> PAM </a:t>
            </a:r>
            <a:r>
              <a:rPr lang="en-US" dirty="0" err="1"/>
              <a:t>matrice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 od </a:t>
            </a:r>
            <a:r>
              <a:rPr lang="en-US" dirty="0" err="1"/>
              <a:t>srodnosti</a:t>
            </a:r>
            <a:r>
              <a:rPr lang="en-US" dirty="0"/>
              <a:t> </a:t>
            </a:r>
            <a:r>
              <a:rPr lang="en-US" dirty="0" err="1"/>
              <a:t>proteinske</a:t>
            </a:r>
            <a:r>
              <a:rPr lang="en-US" dirty="0"/>
              <a:t> </a:t>
            </a:r>
            <a:r>
              <a:rPr lang="en-US" dirty="0" err="1"/>
              <a:t>sekvence</a:t>
            </a:r>
            <a:r>
              <a:rPr lang="en-US" dirty="0"/>
              <a:t>.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sekvenca</a:t>
            </a:r>
            <a:r>
              <a:rPr lang="en-US" dirty="0"/>
              <a:t> </a:t>
            </a:r>
            <a:r>
              <a:rPr lang="en-US" dirty="0" err="1"/>
              <a:t>blisko</a:t>
            </a:r>
            <a:r>
              <a:rPr lang="en-US" dirty="0"/>
              <a:t> </a:t>
            </a:r>
            <a:r>
              <a:rPr lang="en-US" dirty="0" err="1"/>
              <a:t>povezana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niža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PAM </a:t>
            </a:r>
            <a:r>
              <a:rPr lang="en-US" dirty="0" err="1"/>
              <a:t>matrice</a:t>
            </a:r>
            <a:r>
              <a:rPr lang="en-US" dirty="0"/>
              <a:t> i </a:t>
            </a:r>
            <a:r>
              <a:rPr lang="en-US" dirty="0" err="1"/>
              <a:t>obrnuto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en-US" dirty="0" smtClean="0"/>
              <a:t>Problem </a:t>
            </a:r>
            <a:r>
              <a:rPr lang="en-US" dirty="0" err="1"/>
              <a:t>sa</a:t>
            </a:r>
            <a:r>
              <a:rPr lang="en-US" dirty="0"/>
              <a:t> PAM </a:t>
            </a:r>
            <a:r>
              <a:rPr lang="en-US" dirty="0" err="1"/>
              <a:t>matricama</a:t>
            </a:r>
            <a:r>
              <a:rPr lang="en-US" dirty="0"/>
              <a:t> je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zasnovane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malom</a:t>
            </a:r>
            <a:r>
              <a:rPr lang="en-US" dirty="0"/>
              <a:t> </a:t>
            </a:r>
            <a:r>
              <a:rPr lang="en-US" dirty="0" err="1"/>
              <a:t>broju</a:t>
            </a:r>
            <a:r>
              <a:rPr lang="en-US" dirty="0"/>
              <a:t> </a:t>
            </a:r>
            <a:r>
              <a:rPr lang="en-US" dirty="0" err="1"/>
              <a:t>proteinskih</a:t>
            </a:r>
            <a:r>
              <a:rPr lang="en-US" dirty="0"/>
              <a:t> </a:t>
            </a:r>
            <a:r>
              <a:rPr lang="en-US" dirty="0" err="1"/>
              <a:t>sekvenci</a:t>
            </a:r>
            <a:r>
              <a:rPr lang="en-US" dirty="0"/>
              <a:t> </a:t>
            </a:r>
            <a:r>
              <a:rPr lang="en-US" dirty="0" err="1"/>
              <a:t>dostupnih</a:t>
            </a:r>
            <a:r>
              <a:rPr lang="en-US" dirty="0"/>
              <a:t> 1978. Sa </a:t>
            </a:r>
            <a:r>
              <a:rPr lang="en-US" dirty="0" err="1"/>
              <a:t>povećanjem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sekvenci</a:t>
            </a:r>
            <a:r>
              <a:rPr lang="en-US" dirty="0"/>
              <a:t> </a:t>
            </a: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ažuriranje</a:t>
            </a:r>
            <a:r>
              <a:rPr lang="en-US" dirty="0"/>
              <a:t> PAM </a:t>
            </a:r>
            <a:r>
              <a:rPr lang="en-US" dirty="0" err="1"/>
              <a:t>matrica</a:t>
            </a:r>
            <a:r>
              <a:rPr lang="en-US" dirty="0"/>
              <a:t>. </a:t>
            </a:r>
            <a:r>
              <a:rPr lang="en-US" dirty="0" err="1"/>
              <a:t>Takodje</a:t>
            </a:r>
            <a:r>
              <a:rPr lang="en-US" dirty="0"/>
              <a:t> ova </a:t>
            </a:r>
            <a:r>
              <a:rPr lang="en-US" dirty="0" err="1"/>
              <a:t>matrica</a:t>
            </a:r>
            <a:r>
              <a:rPr lang="en-US" dirty="0"/>
              <a:t> </a:t>
            </a:r>
            <a:r>
              <a:rPr lang="en-US" dirty="0" err="1"/>
              <a:t>podrazumeva</a:t>
            </a:r>
            <a:r>
              <a:rPr lang="en-US" dirty="0"/>
              <a:t> da </a:t>
            </a:r>
            <a:r>
              <a:rPr lang="en-US" dirty="0" err="1"/>
              <a:t>svako</a:t>
            </a:r>
            <a:r>
              <a:rPr lang="en-US" dirty="0"/>
              <a:t> </a:t>
            </a:r>
            <a:r>
              <a:rPr lang="en-US" dirty="0" err="1"/>
              <a:t>mesto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istu</a:t>
            </a:r>
            <a:r>
              <a:rPr lang="en-US" dirty="0"/>
              <a:t> </a:t>
            </a:r>
            <a:r>
              <a:rPr lang="en-US" dirty="0" err="1"/>
              <a:t>mutabilnost</a:t>
            </a:r>
            <a:r>
              <a:rPr lang="en-US" dirty="0"/>
              <a:t>. </a:t>
            </a:r>
            <a:r>
              <a:rPr lang="en-US" dirty="0" err="1"/>
              <a:t>Uprkos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ovim</a:t>
            </a:r>
            <a:r>
              <a:rPr lang="en-US" dirty="0"/>
              <a:t> </a:t>
            </a:r>
            <a:r>
              <a:rPr lang="en-US" dirty="0" err="1"/>
              <a:t>ograničenjima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matrice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i </a:t>
            </a:r>
            <a:r>
              <a:rPr lang="en-US" dirty="0" err="1"/>
              <a:t>danas</a:t>
            </a:r>
            <a:r>
              <a:rPr lang="en-US" dirty="0"/>
              <a:t> u </a:t>
            </a:r>
            <a:r>
              <a:rPr lang="en-US" dirty="0" err="1"/>
              <a:t>upotrebi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827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Poređenje sekvenci velikih razmera</vt:lpstr>
      <vt:lpstr>Uvod</vt:lpstr>
      <vt:lpstr>Homologija, sličnost i identitet</vt:lpstr>
      <vt:lpstr>PowerPoint Presentation</vt:lpstr>
      <vt:lpstr>Zamena i Homologe sekvence </vt:lpstr>
      <vt:lpstr>PowerPoint Presentation</vt:lpstr>
      <vt:lpstr>Biranje sekvenci: Dnk ili protein</vt:lpstr>
      <vt:lpstr>Poređenje parova i matrica skora </vt:lpstr>
      <vt:lpstr>PAM MATRICA </vt:lpstr>
      <vt:lpstr>BLOSUM </vt:lpstr>
      <vt:lpstr>Globalno I Lokalno poravnanje </vt:lpstr>
      <vt:lpstr>Needleman I Wunsch Algoritam: Globalno poravnanje sekvenci </vt:lpstr>
      <vt:lpstr>Smith i Waterman Algoritam: Lokalno poravnanje sekvenci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Poređenje sekvenci velikih razmera</dc:title>
  <dc:creator>Jelena</dc:creator>
  <cp:lastModifiedBy>Jelena</cp:lastModifiedBy>
  <cp:revision>53</cp:revision>
  <dcterms:created xsi:type="dcterms:W3CDTF">2017-05-29T09:31:33Z</dcterms:created>
  <dcterms:modified xsi:type="dcterms:W3CDTF">2017-05-29T10:29:31Z</dcterms:modified>
</cp:coreProperties>
</file>