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84" r:id="rId3"/>
    <p:sldId id="257" r:id="rId4"/>
    <p:sldId id="258" r:id="rId5"/>
    <p:sldId id="301" r:id="rId6"/>
    <p:sldId id="303" r:id="rId7"/>
    <p:sldId id="262" r:id="rId8"/>
    <p:sldId id="285" r:id="rId9"/>
    <p:sldId id="304" r:id="rId10"/>
    <p:sldId id="305" r:id="rId11"/>
    <p:sldId id="276" r:id="rId12"/>
    <p:sldId id="287" r:id="rId13"/>
    <p:sldId id="306" r:id="rId14"/>
    <p:sldId id="307" r:id="rId15"/>
    <p:sldId id="308" r:id="rId16"/>
    <p:sldId id="309" r:id="rId17"/>
    <p:sldId id="312" r:id="rId18"/>
    <p:sldId id="259" r:id="rId19"/>
    <p:sldId id="293" r:id="rId20"/>
    <p:sldId id="294" r:id="rId21"/>
    <p:sldId id="265" r:id="rId22"/>
    <p:sldId id="295" r:id="rId23"/>
    <p:sldId id="296" r:id="rId24"/>
    <p:sldId id="310" r:id="rId25"/>
    <p:sldId id="300" r:id="rId26"/>
    <p:sldId id="266" r:id="rId27"/>
    <p:sldId id="264" r:id="rId28"/>
    <p:sldId id="299" r:id="rId29"/>
    <p:sldId id="271" r:id="rId30"/>
    <p:sldId id="280" r:id="rId31"/>
    <p:sldId id="279" r:id="rId32"/>
  </p:sldIdLst>
  <p:sldSz cx="9144000" cy="5143500" type="screen16x9"/>
  <p:notesSz cx="6858000" cy="9144000"/>
  <p:embeddedFontLst>
    <p:embeddedFont>
      <p:font typeface="Karla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282B6D9-F5E3-4E7A-BF21-1D73A3398AD3}">
  <a:tblStyle styleId="{2282B6D9-F5E3-4E7A-BF21-1D73A3398AD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9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6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54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919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624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84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7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2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92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357261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st.ncbi.nlm.nih.gov/Blast.cg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incare.matf.bg.ac.rs/~jovana/bi/predavanja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oincare.matf.bg.ac.rs/~nina/bioinf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058779" y="1991825"/>
            <a:ext cx="665346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Pore</a:t>
            </a:r>
            <a:r>
              <a:rPr lang="sr-Latn-RS" dirty="0"/>
              <a:t>đenje sekvenci velikih razmera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20" y="1646433"/>
            <a:ext cx="7960788" cy="857400"/>
          </a:xfrm>
        </p:spPr>
        <p:txBody>
          <a:bodyPr/>
          <a:lstStyle/>
          <a:p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Poredenje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parova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matrica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skora</a:t>
            </a:r>
            <a:endParaRPr lang="en-US" sz="3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869" y="2700947"/>
            <a:ext cx="7370699" cy="193537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</a:t>
            </a:r>
            <a:r>
              <a:rPr lang="sr-Latn-CS" dirty="0"/>
              <a:t>naliz</a:t>
            </a:r>
            <a:r>
              <a:rPr lang="en-US" dirty="0"/>
              <a:t>a</a:t>
            </a:r>
            <a:r>
              <a:rPr lang="sr-Latn-CS" dirty="0"/>
              <a:t> dot matrica 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</a:t>
            </a:r>
            <a:r>
              <a:rPr lang="sr-Latn-CS" dirty="0"/>
              <a:t>inamičko programiranj</a:t>
            </a:r>
            <a:r>
              <a:rPr lang="en-US" dirty="0"/>
              <a:t>e</a:t>
            </a:r>
            <a:r>
              <a:rPr lang="sr-Latn-CS" dirty="0"/>
              <a:t> 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sr-Latn-CS" dirty="0"/>
              <a:t>eruistički pristup</a:t>
            </a:r>
            <a:endParaRPr lang="en-US" dirty="0"/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210064" y="1225893"/>
            <a:ext cx="4596715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sr-Latn-CS" sz="1800" dirty="0"/>
              <a:t>Sekvence se stavljaju na X I Y osu matrice</a:t>
            </a:r>
            <a:endParaRPr lang="en-US" sz="1800" dirty="0"/>
          </a:p>
          <a:p>
            <a:r>
              <a:rPr lang="en-US" sz="1800" dirty="0"/>
              <a:t>D</a:t>
            </a:r>
            <a:r>
              <a:rPr lang="sr-Latn-CS" sz="1800" dirty="0"/>
              <a:t>odaje </a:t>
            </a:r>
            <a:r>
              <a:rPr lang="en-US" sz="1800" dirty="0"/>
              <a:t>se </a:t>
            </a:r>
            <a:r>
              <a:rPr lang="sr-Latn-CS" sz="1800" dirty="0"/>
              <a:t>tačka kada se naiđe na podudaranj</a:t>
            </a:r>
            <a:r>
              <a:rPr lang="en-US" sz="1800" dirty="0"/>
              <a:t>e</a:t>
            </a:r>
          </a:p>
          <a:p>
            <a:r>
              <a:rPr lang="en-US" sz="1800" dirty="0"/>
              <a:t>T</a:t>
            </a:r>
            <a:r>
              <a:rPr lang="sr-Latn-CS" sz="1800" dirty="0"/>
              <a:t>ačke na dijagonali signaliziraju poravnanje</a:t>
            </a:r>
            <a:endParaRPr lang="en-US" sz="1800" dirty="0"/>
          </a:p>
          <a:p>
            <a:r>
              <a:rPr lang="en-US" sz="1800" dirty="0"/>
              <a:t>L</a:t>
            </a:r>
            <a:r>
              <a:rPr lang="sr-Latn-CS" sz="1800" dirty="0"/>
              <a:t>ako otkriva</a:t>
            </a:r>
            <a:r>
              <a:rPr lang="en-US" sz="1800" dirty="0" err="1"/>
              <a:t>ju</a:t>
            </a:r>
            <a:r>
              <a:rPr lang="sr-Latn-CS" sz="1800" dirty="0"/>
              <a:t> insercije, delecije i ponavljanja</a:t>
            </a:r>
            <a:endParaRPr lang="en-US" sz="1800" dirty="0"/>
          </a:p>
          <a:p>
            <a:r>
              <a:rPr lang="sr-Latn-CS" sz="1800" dirty="0"/>
              <a:t>Mana je što daju samo grafičku reprezentaciju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33632" y="948894"/>
            <a:ext cx="37743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Analiza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 dot </a:t>
            </a:r>
            <a:r>
              <a:rPr lang="en-US" sz="3000" b="1" dirty="0" err="1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matrica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99" y="471095"/>
            <a:ext cx="4893461" cy="39278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2"/>
          <p:cNvSpPr txBox="1">
            <a:spLocks/>
          </p:cNvSpPr>
          <p:nvPr/>
        </p:nvSpPr>
        <p:spPr>
          <a:xfrm>
            <a:off x="523752" y="1081924"/>
            <a:ext cx="7878842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D</a:t>
            </a:r>
            <a:r>
              <a:rPr lang="sr-Latn-CS" sz="48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inamič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k</a:t>
            </a:r>
            <a:r>
              <a:rPr lang="sr-Latn-CS" sz="48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o programiranj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e</a:t>
            </a:r>
            <a:endParaRPr lang="en-US" sz="4800" b="1" dirty="0">
              <a:solidFill>
                <a:schemeClr val="accent4">
                  <a:lumMod val="50000"/>
                </a:schemeClr>
              </a:solidFill>
              <a:latin typeface="Raleway" panose="020B0604020202020204" charset="0"/>
              <a:ea typeface="Karla" panose="020B0604020202020204" charset="0"/>
            </a:endParaRPr>
          </a:p>
        </p:txBody>
      </p:sp>
      <p:sp>
        <p:nvSpPr>
          <p:cNvPr id="7" name="Shape 131"/>
          <p:cNvSpPr txBox="1">
            <a:spLocks/>
          </p:cNvSpPr>
          <p:nvPr/>
        </p:nvSpPr>
        <p:spPr>
          <a:xfrm>
            <a:off x="381776" y="1941295"/>
            <a:ext cx="8822033" cy="2569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sr-Latn-CS" sz="2000" dirty="0">
                <a:solidFill>
                  <a:schemeClr val="accent3"/>
                </a:solidFill>
                <a:latin typeface="Raleway" panose="020B0604020202020204" charset="0"/>
              </a:rPr>
              <a:t>Optimalno poravnanje se dobija razbijanjem poravnanja na manje delove i onda spajanje ovih malih poravnanja u maniru sekvence</a:t>
            </a:r>
            <a:endParaRPr lang="en-US" sz="20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  <a:latin typeface="Raleway" panose="020B0604020202020204" charset="0"/>
            </a:endParaRPr>
          </a:p>
          <a:p>
            <a:r>
              <a:rPr lang="sr-Latn-CS" sz="2000" dirty="0">
                <a:solidFill>
                  <a:schemeClr val="accent3"/>
                </a:solidFill>
                <a:latin typeface="Raleway" panose="020B0604020202020204" charset="0"/>
              </a:rPr>
              <a:t>Matrice se koriste za računanje zamene jedne u odnosu na drugu amino kiselinu</a:t>
            </a:r>
            <a:endParaRPr lang="en-US" sz="2000" dirty="0">
              <a:solidFill>
                <a:schemeClr val="accent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8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7" y="250120"/>
            <a:ext cx="7370699" cy="857400"/>
          </a:xfrm>
        </p:spPr>
        <p:txBody>
          <a:bodyPr/>
          <a:lstStyle/>
          <a:p>
            <a:r>
              <a:rPr lang="sr-Latn-CS" sz="3600" dirty="0"/>
              <a:t>PAM</a:t>
            </a:r>
            <a:r>
              <a:rPr lang="en-US" sz="3600" dirty="0"/>
              <a:t>(</a:t>
            </a:r>
            <a:r>
              <a:rPr lang="en-US" i="1" dirty="0"/>
              <a:t>point accepted mutation</a:t>
            </a:r>
            <a:r>
              <a:rPr lang="en-US" sz="3600" dirty="0"/>
              <a:t>)</a:t>
            </a:r>
            <a:r>
              <a:rPr lang="sr-Latn-CS" sz="3600" dirty="0"/>
              <a:t> matrice</a:t>
            </a:r>
            <a:endParaRPr lang="en-US" sz="36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8" y="1277132"/>
            <a:ext cx="8736227" cy="33272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Z</a:t>
            </a:r>
            <a:r>
              <a:rPr lang="sr-Latn-CS" sz="2000" dirty="0"/>
              <a:t>asnovane na zameni obrazca u grupi blisko povezanih proteina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sr-Latn-CS" sz="2000" dirty="0"/>
              <a:t>Tabela ukazuje na učestalost zamene amino kiseline na jednoj poziciji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V</a:t>
            </a:r>
            <a:r>
              <a:rPr lang="sr-Latn-CS" sz="2000" dirty="0"/>
              <a:t>i</a:t>
            </a:r>
            <a:r>
              <a:rPr lang="sr-Latn-RS" sz="2000" dirty="0"/>
              <a:t>š</a:t>
            </a:r>
            <a:r>
              <a:rPr lang="sr-Latn-CS" sz="2000" dirty="0"/>
              <a:t>e različith matrica </a:t>
            </a:r>
          </a:p>
          <a:p>
            <a:pPr lvl="2"/>
            <a:r>
              <a:rPr lang="en-US" sz="1800" dirty="0"/>
              <a:t>        </a:t>
            </a:r>
            <a:r>
              <a:rPr lang="sr-Latn-CS" sz="1800" dirty="0"/>
              <a:t>PAM1  1 dozvoljenu mutaciju na 100 amino kiselinskih ostataka</a:t>
            </a:r>
          </a:p>
          <a:p>
            <a:pPr lvl="2"/>
            <a:r>
              <a:rPr lang="en-US" sz="1800" dirty="0"/>
              <a:t>        </a:t>
            </a:r>
            <a:r>
              <a:rPr lang="sr-Latn-CS" sz="1800" dirty="0"/>
              <a:t>PAM250 </a:t>
            </a:r>
          </a:p>
          <a:p>
            <a:pPr>
              <a:spcBef>
                <a:spcPts val="1200"/>
              </a:spcBef>
            </a:pPr>
            <a:r>
              <a:rPr lang="sr-Latn-CS" sz="2000" dirty="0"/>
              <a:t>Ako je sekvenca blisko povezana koristi se niža vrednost PAM matrice</a:t>
            </a:r>
          </a:p>
          <a:p>
            <a:pPr>
              <a:spcBef>
                <a:spcPts val="1200"/>
              </a:spcBef>
            </a:pPr>
            <a:r>
              <a:rPr lang="sr-Latn-CS" sz="2000" dirty="0"/>
              <a:t>Mana PAM matricama </a:t>
            </a:r>
            <a:r>
              <a:rPr lang="en-US" sz="2000" dirty="0"/>
              <a:t>= </a:t>
            </a:r>
            <a:r>
              <a:rPr lang="sr-Latn-CS" sz="2000" dirty="0"/>
              <a:t>mal</a:t>
            </a:r>
            <a:r>
              <a:rPr lang="en-US" sz="2000" dirty="0"/>
              <a:t>I</a:t>
            </a:r>
            <a:r>
              <a:rPr lang="sr-Latn-CS" sz="2000" dirty="0"/>
              <a:t> broj sekvenci i podrazumeva</a:t>
            </a:r>
            <a:r>
              <a:rPr lang="en-US" sz="2000"/>
              <a:t>no</a:t>
            </a:r>
            <a:r>
              <a:rPr lang="sr-Latn-CS" sz="2000"/>
              <a:t> </a:t>
            </a:r>
            <a:r>
              <a:rPr lang="sr-Latn-CS" sz="2000" dirty="0"/>
              <a:t>svako mesto ima istu mutabilnost</a:t>
            </a: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00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2"/>
          <p:cNvSpPr txBox="1">
            <a:spLocks/>
          </p:cNvSpPr>
          <p:nvPr/>
        </p:nvSpPr>
        <p:spPr>
          <a:xfrm>
            <a:off x="523752" y="1081924"/>
            <a:ext cx="7878842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sr-Latn-CS" sz="42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BLOSUM</a:t>
            </a:r>
            <a:r>
              <a:rPr lang="sr-Latn-CS" sz="48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 matrica </a:t>
            </a:r>
            <a:endParaRPr lang="en-US" sz="4800" b="1" dirty="0">
              <a:solidFill>
                <a:schemeClr val="accent4">
                  <a:lumMod val="50000"/>
                </a:schemeClr>
              </a:solidFill>
              <a:latin typeface="Raleway" panose="020B0604020202020204" charset="0"/>
              <a:ea typeface="Karla" panose="020B0604020202020204" charset="0"/>
            </a:endParaRPr>
          </a:p>
        </p:txBody>
      </p:sp>
      <p:sp>
        <p:nvSpPr>
          <p:cNvPr id="4" name="Shape 131"/>
          <p:cNvSpPr txBox="1">
            <a:spLocks/>
          </p:cNvSpPr>
          <p:nvPr/>
        </p:nvSpPr>
        <p:spPr>
          <a:xfrm>
            <a:off x="427611" y="2066656"/>
            <a:ext cx="8822033" cy="2569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sr-Latn-CS" sz="2000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Zasnovan na korišćenju BLOCKS baze podataka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Raleway" panose="020B060402020202020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G</a:t>
            </a:r>
            <a:r>
              <a:rPr lang="sr-Latn-CS" sz="2000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rupe proteina koje imaju sličnost višu od praga kod jednog predstavnika ili prosečne težine se menjaju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Raleway" panose="020B0604020202020204" charset="0"/>
            </a:endParaRPr>
          </a:p>
          <a:p>
            <a:r>
              <a:rPr lang="sr-Latn-CS" sz="2000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BLOSUM62 predstavlja podrazumevanu matricu skora za BLAST pretragu 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Raleway" panose="020B0604020202020204" charset="0"/>
            </a:endParaRPr>
          </a:p>
          <a:p>
            <a:r>
              <a:rPr lang="sr-Latn-CS" sz="2000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BLOSUM matrice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imaju</a:t>
            </a:r>
            <a:r>
              <a:rPr lang="sr-Latn-CS" sz="2000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 direktno izračunate evolucione razdaljine i bazirane su na očuvanju regije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2"/>
          <p:cNvSpPr txBox="1">
            <a:spLocks/>
          </p:cNvSpPr>
          <p:nvPr/>
        </p:nvSpPr>
        <p:spPr>
          <a:xfrm>
            <a:off x="523752" y="1081924"/>
            <a:ext cx="7878842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200" b="1" dirty="0" err="1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Globalno</a:t>
            </a:r>
            <a:r>
              <a:rPr lang="en-US" sz="42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200" b="1" dirty="0" err="1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42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200" b="1" dirty="0" err="1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lokalno</a:t>
            </a:r>
            <a:r>
              <a:rPr lang="en-US" sz="4200" b="1" dirty="0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200" b="1" dirty="0" err="1">
                <a:solidFill>
                  <a:schemeClr val="accent4">
                    <a:lumMod val="50000"/>
                  </a:schemeClr>
                </a:solidFill>
                <a:latin typeface="Raleway" panose="020B0604020202020204" charset="0"/>
              </a:rPr>
              <a:t>poravnanje</a:t>
            </a:r>
            <a:endParaRPr lang="en-US" sz="4200" b="1" dirty="0">
              <a:solidFill>
                <a:schemeClr val="accent4">
                  <a:lumMod val="50000"/>
                </a:schemeClr>
              </a:solidFill>
              <a:latin typeface="Raleway" panose="020B0604020202020204" charset="0"/>
              <a:ea typeface="Karla" panose="020B0604020202020204" charset="0"/>
            </a:endParaRPr>
          </a:p>
        </p:txBody>
      </p:sp>
      <p:sp>
        <p:nvSpPr>
          <p:cNvPr id="4" name="Shape 131"/>
          <p:cNvSpPr txBox="1">
            <a:spLocks/>
          </p:cNvSpPr>
          <p:nvPr/>
        </p:nvSpPr>
        <p:spPr>
          <a:xfrm>
            <a:off x="523752" y="2479611"/>
            <a:ext cx="8822033" cy="2569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Globalna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poravnanja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se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poravnavaju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celom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svojom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dužinom</a:t>
            </a:r>
            <a:endParaRPr lang="en-US" sz="2000" b="1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/>
              </a:solidFill>
              <a:latin typeface="Raleway" panose="020B0604020202020204" charset="0"/>
            </a:endParaRPr>
          </a:p>
          <a:p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Lokalno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poravnanje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traži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regione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visoke</a:t>
            </a:r>
            <a:r>
              <a:rPr lang="en-US" sz="2000" b="1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Raleway" panose="020B0604020202020204" charset="0"/>
              </a:rPr>
              <a:t>sličnosti</a:t>
            </a:r>
            <a:endParaRPr lang="en-US" sz="2000" b="1" dirty="0">
              <a:solidFill>
                <a:schemeClr val="accent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6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347184" y="1169424"/>
            <a:ext cx="846437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4200" dirty="0">
                <a:solidFill>
                  <a:schemeClr val="accent1">
                    <a:lumMod val="50000"/>
                  </a:schemeClr>
                </a:solidFill>
              </a:rPr>
              <a:t>Needleman </a:t>
            </a:r>
            <a:r>
              <a:rPr lang="en-US" sz="42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4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200" dirty="0" err="1">
                <a:solidFill>
                  <a:schemeClr val="accent1">
                    <a:lumMod val="50000"/>
                  </a:schemeClr>
                </a:solidFill>
              </a:rPr>
              <a:t>Wunsch</a:t>
            </a:r>
            <a:r>
              <a:rPr lang="en-US" sz="4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200" dirty="0" err="1">
                <a:solidFill>
                  <a:schemeClr val="accent1">
                    <a:lumMod val="50000"/>
                  </a:schemeClr>
                </a:solidFill>
              </a:rPr>
              <a:t>Algoritam</a:t>
            </a:r>
            <a:endParaRPr lang="en" sz="4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458992" y="2167535"/>
            <a:ext cx="8908026" cy="27939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/>
              <a:t>Globalno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endParaRPr lang="en-US" dirty="0"/>
          </a:p>
          <a:p>
            <a:r>
              <a:rPr lang="en-US" dirty="0" err="1"/>
              <a:t>Algoritam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3 </a:t>
            </a:r>
            <a:r>
              <a:rPr lang="en-US" dirty="0" err="1"/>
              <a:t>koraka</a:t>
            </a:r>
            <a:endParaRPr lang="en-US" dirty="0"/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Pravljenje</a:t>
            </a:r>
            <a:r>
              <a:rPr lang="en-US" sz="2000" dirty="0"/>
              <a:t> </a:t>
            </a:r>
            <a:r>
              <a:rPr lang="en-US" sz="2000" dirty="0" err="1"/>
              <a:t>matrice</a:t>
            </a:r>
            <a:endParaRPr lang="en-US" sz="2000" dirty="0"/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Ocenjivanje</a:t>
            </a:r>
            <a:r>
              <a:rPr lang="en-US" sz="2000" dirty="0"/>
              <a:t> </a:t>
            </a:r>
            <a:r>
              <a:rPr lang="en-US" sz="2000" dirty="0" err="1"/>
              <a:t>matrice</a:t>
            </a:r>
            <a:endParaRPr lang="en-US" sz="2000" dirty="0"/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Identifikovanje</a:t>
            </a:r>
            <a:r>
              <a:rPr lang="en-US" sz="2000" dirty="0"/>
              <a:t> </a:t>
            </a:r>
            <a:r>
              <a:rPr lang="en-US" sz="2000" dirty="0" err="1"/>
              <a:t>optimalnog</a:t>
            </a:r>
            <a:r>
              <a:rPr lang="en-US" sz="2000" dirty="0"/>
              <a:t> </a:t>
            </a:r>
            <a:r>
              <a:rPr lang="en-US" sz="2000" dirty="0" err="1"/>
              <a:t>poravnanja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1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93" y="691043"/>
            <a:ext cx="6186948" cy="4452457"/>
          </a:xfrm>
          <a:prstGeom prst="rect">
            <a:avLst/>
          </a:prstGeom>
        </p:spPr>
      </p:pic>
      <p:sp>
        <p:nvSpPr>
          <p:cNvPr id="5" name="Shape 92"/>
          <p:cNvSpPr txBox="1">
            <a:spLocks/>
          </p:cNvSpPr>
          <p:nvPr/>
        </p:nvSpPr>
        <p:spPr>
          <a:xfrm>
            <a:off x="703770" y="158242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Raleway" panose="020B0604020202020204" charset="0"/>
              </a:rPr>
              <a:t>Smith-Waterman</a:t>
            </a:r>
            <a:endParaRPr lang="en" sz="26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4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Metode </a:t>
            </a:r>
            <a:r>
              <a:rPr lang="en-US" dirty="0" err="1">
                <a:solidFill>
                  <a:srgbClr val="ABE33F"/>
                </a:solidFill>
              </a:rPr>
              <a:t>i</a:t>
            </a:r>
            <a:r>
              <a:rPr lang="en-US" dirty="0">
                <a:solidFill>
                  <a:srgbClr val="ABE33F"/>
                </a:solidFill>
              </a:rPr>
              <a:t> </a:t>
            </a:r>
            <a:r>
              <a:rPr lang="en-US" dirty="0" err="1">
                <a:solidFill>
                  <a:srgbClr val="ABE33F"/>
                </a:solidFill>
              </a:rPr>
              <a:t>alati</a:t>
            </a:r>
            <a:endParaRPr lang="e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12987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sz="3800" dirty="0"/>
              <a:t>BLAST</a:t>
            </a:r>
            <a:endParaRPr lang="en" sz="3800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541421" y="1556149"/>
            <a:ext cx="7844589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hu-HU" sz="2200" dirty="0"/>
              <a:t>Basic Local Alignment Search Tool </a:t>
            </a:r>
          </a:p>
          <a:p>
            <a:endParaRPr lang="hu-HU" sz="2200" dirty="0"/>
          </a:p>
          <a:p>
            <a:r>
              <a:rPr lang="hu-HU" sz="2200" dirty="0"/>
              <a:t>Lokalno poravnanje</a:t>
            </a:r>
          </a:p>
          <a:p>
            <a:endParaRPr lang="hu-HU" sz="2200" dirty="0"/>
          </a:p>
          <a:p>
            <a:r>
              <a:rPr lang="hu-HU" sz="2200" dirty="0"/>
              <a:t>Brži od običnog SW algoritma </a:t>
            </a:r>
          </a:p>
          <a:p>
            <a:endParaRPr lang="hu-HU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7791">
            <a:off x="5976610" y="1429425"/>
            <a:ext cx="2567756" cy="2227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98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058779" y="1991825"/>
            <a:ext cx="665346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sr-Latn-RS" sz="2000" dirty="0"/>
              <a:t>Seminarski rad u okviru kursa </a:t>
            </a:r>
            <a:br>
              <a:rPr lang="sr-Latn-RS" sz="2000" dirty="0"/>
            </a:br>
            <a:r>
              <a:rPr lang="sr-Latn-RS" sz="2000" dirty="0"/>
              <a:t>Uvod u bioinformatiku</a:t>
            </a:r>
            <a:br>
              <a:rPr lang="sr-Latn-RS" sz="2000" dirty="0"/>
            </a:br>
            <a:br>
              <a:rPr lang="sr-Latn-RS" sz="2000" dirty="0"/>
            </a:br>
            <a:r>
              <a:rPr lang="sr-Latn-RS" sz="2000" dirty="0"/>
              <a:t>Anamaria Piri, Ozren Demonja</a:t>
            </a:r>
            <a:br>
              <a:rPr lang="sr-Latn-RS" sz="2000" dirty="0"/>
            </a:br>
            <a:br>
              <a:rPr lang="sr-Latn-RS" sz="2000" dirty="0"/>
            </a:br>
            <a:r>
              <a:rPr lang="sr-Latn-RS" sz="2000" dirty="0"/>
              <a:t>Matematički fakultet</a:t>
            </a:r>
            <a:br>
              <a:rPr lang="sr-Latn-RS" sz="2000" dirty="0"/>
            </a:br>
            <a:r>
              <a:rPr lang="sr-Latn-RS" sz="2000" dirty="0"/>
              <a:t>Univerzitet u Beogradu</a:t>
            </a:r>
          </a:p>
        </p:txBody>
      </p:sp>
    </p:spTree>
    <p:extLst>
      <p:ext uri="{BB962C8B-B14F-4D97-AF65-F5344CB8AC3E}">
        <p14:creationId xmlns:p14="http://schemas.microsoft.com/office/powerpoint/2010/main" val="8542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456404" y="2314200"/>
            <a:ext cx="5996682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 i="0" dirty="0" err="1">
                <a:latin typeface="Raleway" panose="020B0604020202020204" charset="0"/>
              </a:rPr>
              <a:t>Bitni</a:t>
            </a:r>
            <a:r>
              <a:rPr lang="en-US" sz="4000" i="0" dirty="0">
                <a:latin typeface="Raleway" panose="020B0604020202020204" charset="0"/>
              </a:rPr>
              <a:t> </a:t>
            </a:r>
            <a:r>
              <a:rPr lang="en-US" sz="4000" i="0" dirty="0" err="1">
                <a:latin typeface="Raleway" panose="020B0604020202020204" charset="0"/>
              </a:rPr>
              <a:t>parametri</a:t>
            </a:r>
            <a:endParaRPr lang="sr-Latn-RS" sz="4000" i="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49" y="1747275"/>
            <a:ext cx="7451807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hu-HU" dirty="0"/>
              <a:t>Očekivan broj slučajnih pogodaka kod traženja u bazi. </a:t>
            </a:r>
          </a:p>
          <a:p>
            <a:pPr lvl="0">
              <a:buNone/>
            </a:pPr>
            <a:endParaRPr lang="hu-HU" dirty="0"/>
          </a:p>
          <a:p>
            <a:pPr lvl="0">
              <a:buNone/>
            </a:pPr>
            <a:r>
              <a:rPr lang="hu-HU" dirty="0"/>
              <a:t>Za BLAST je E-vrednost obično 10.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33086"/>
            <a:ext cx="7370699" cy="857400"/>
          </a:xfrm>
        </p:spPr>
        <p:txBody>
          <a:bodyPr/>
          <a:lstStyle/>
          <a:p>
            <a:r>
              <a:rPr lang="sr-Latn-RS" dirty="0"/>
              <a:t>Očekivan prag</a:t>
            </a:r>
            <a:r>
              <a:rPr lang="hu-HU" dirty="0"/>
              <a:t>: (E-value odn. E-vrednost)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49" y="1747275"/>
            <a:ext cx="7451807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algoritam je osnovan na k-merima</a:t>
            </a:r>
          </a:p>
          <a:p>
            <a:pPr lvl="0"/>
            <a:r>
              <a:rPr lang="hu-HU" dirty="0"/>
              <a:t>proteini -&gt; 3-meri </a:t>
            </a:r>
          </a:p>
          <a:p>
            <a:pPr lvl="1">
              <a:buNone/>
            </a:pPr>
            <a:r>
              <a:rPr lang="hu-HU" sz="1800" dirty="0"/>
              <a:t>(kod manjih peptida nekad 2-meri) </a:t>
            </a:r>
          </a:p>
          <a:p>
            <a:pPr marL="342900" lvl="1" indent="-342900"/>
            <a:r>
              <a:rPr lang="en-US" dirty="0" err="1"/>
              <a:t>nukleotide</a:t>
            </a:r>
            <a:r>
              <a:rPr lang="en-US" dirty="0"/>
              <a:t> </a:t>
            </a:r>
            <a:r>
              <a:rPr lang="hu-HU" dirty="0"/>
              <a:t>-&gt; 11-meri</a:t>
            </a:r>
          </a:p>
          <a:p>
            <a:pPr lvl="1">
              <a:buNone/>
            </a:pPr>
            <a:r>
              <a:rPr lang="hu-HU" sz="1800" dirty="0"/>
              <a:t>(vrednost može da varira između 7 i 15)</a:t>
            </a:r>
            <a:r>
              <a:rPr lang="hu-HU" dirty="0"/>
              <a:t>. </a:t>
            </a:r>
          </a:p>
          <a:p>
            <a:pPr marL="342900" lvl="1" indent="-342900"/>
            <a:r>
              <a:rPr lang="en-US" dirty="0"/>
              <a:t>v</a:t>
            </a:r>
            <a:r>
              <a:rPr lang="hu-HU" dirty="0"/>
              <a:t>eličina k – tačnost - brzina</a:t>
            </a:r>
          </a:p>
          <a:p>
            <a:pPr lvl="1">
              <a:buNone/>
            </a:pP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33086"/>
            <a:ext cx="7370699" cy="857400"/>
          </a:xfrm>
        </p:spPr>
        <p:txBody>
          <a:bodyPr/>
          <a:lstStyle/>
          <a:p>
            <a:r>
              <a:rPr lang="hu-HU" dirty="0"/>
              <a:t>Veličina reči - k</a:t>
            </a:r>
            <a:endParaRPr lang="en-US" dirty="0"/>
          </a:p>
        </p:txBody>
      </p:sp>
      <p:sp>
        <p:nvSpPr>
          <p:cNvPr id="4" name="Shape 132"/>
          <p:cNvSpPr/>
          <p:nvPr/>
        </p:nvSpPr>
        <p:spPr>
          <a:xfrm>
            <a:off x="6374052" y="-265176"/>
            <a:ext cx="3425512" cy="2977118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5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7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Shape 138"/>
          <p:cNvGrpSpPr/>
          <p:nvPr/>
        </p:nvGrpSpPr>
        <p:grpSpPr>
          <a:xfrm>
            <a:off x="6878713" y="1636343"/>
            <a:ext cx="671510" cy="671548"/>
            <a:chOff x="570875" y="4322250"/>
            <a:chExt cx="443300" cy="443325"/>
          </a:xfrm>
        </p:grpSpPr>
        <p:sp>
          <p:nvSpPr>
            <p:cNvPr id="10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33"/>
          <p:cNvSpPr/>
          <p:nvPr/>
        </p:nvSpPr>
        <p:spPr>
          <a:xfrm rot="10286814">
            <a:off x="8473322" y="1264858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37"/>
          <p:cNvSpPr/>
          <p:nvPr/>
        </p:nvSpPr>
        <p:spPr>
          <a:xfrm>
            <a:off x="8166856" y="1747203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6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49" y="1747275"/>
            <a:ext cx="7451807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None/>
            </a:pPr>
            <a:r>
              <a:rPr lang="sr-Latn-RS" dirty="0"/>
              <a:t>Aminokiseline: </a:t>
            </a:r>
            <a:r>
              <a:rPr lang="en-US" dirty="0"/>
              <a:t>PAM </a:t>
            </a:r>
            <a:r>
              <a:rPr lang="en-US" dirty="0" err="1"/>
              <a:t>ili</a:t>
            </a:r>
            <a:r>
              <a:rPr lang="en-US" dirty="0"/>
              <a:t> BLOSUM </a:t>
            </a:r>
            <a:endParaRPr lang="sr-Latn-RS" dirty="0"/>
          </a:p>
          <a:p>
            <a:pPr lvl="1">
              <a:buNone/>
            </a:pPr>
            <a:r>
              <a:rPr lang="sr-Latn-RS" dirty="0"/>
              <a:t>N</a:t>
            </a:r>
            <a:r>
              <a:rPr lang="hu-HU" dirty="0"/>
              <a:t>ukleotide:</a:t>
            </a:r>
            <a:br>
              <a:rPr lang="hu-HU" dirty="0"/>
            </a:br>
            <a:r>
              <a:rPr lang="hu-HU" dirty="0"/>
              <a:t>	pogodak (match) se boduje sa </a:t>
            </a:r>
            <a:r>
              <a:rPr lang="en-US" dirty="0"/>
              <a:t>"+1"</a:t>
            </a:r>
            <a:endParaRPr lang="sr-Latn-RS" dirty="0"/>
          </a:p>
          <a:p>
            <a:pPr lvl="1">
              <a:buNone/>
            </a:pPr>
            <a:r>
              <a:rPr lang="sr-Latn-RS" dirty="0"/>
              <a:t>	</a:t>
            </a:r>
            <a:r>
              <a:rPr lang="en-US" dirty="0" err="1"/>
              <a:t>proma</a:t>
            </a:r>
            <a:r>
              <a:rPr lang="sr-Latn-RS" dirty="0"/>
              <a:t>šaj (mismatch) "-2" </a:t>
            </a:r>
          </a:p>
          <a:p>
            <a:pPr lvl="1">
              <a:buNone/>
            </a:pPr>
            <a:r>
              <a:rPr lang="sr-Latn-RS" dirty="0"/>
              <a:t>	praznine linearno</a:t>
            </a:r>
          </a:p>
          <a:p>
            <a:pPr lvl="1">
              <a:buNone/>
            </a:pPr>
            <a:r>
              <a:rPr lang="sr-Latn-RS" dirty="0"/>
              <a:t>	    </a:t>
            </a:r>
            <a:r>
              <a:rPr lang="sr-Latn-RS" sz="1800" dirty="0"/>
              <a:t>(bez kažnjavanja ulazka u prazninu)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33086"/>
            <a:ext cx="7370699" cy="857400"/>
          </a:xfrm>
        </p:spPr>
        <p:txBody>
          <a:bodyPr/>
          <a:lstStyle/>
          <a:p>
            <a:r>
              <a:rPr lang="hu-HU" dirty="0"/>
              <a:t>Matrica skora: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10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i="0" dirty="0" err="1">
                <a:solidFill>
                  <a:schemeClr val="bg1">
                    <a:lumMod val="95000"/>
                  </a:schemeClr>
                </a:solidFill>
                <a:latin typeface="Raleway" panose="020B0604020202020204" charset="0"/>
              </a:rPr>
              <a:t>Kako</a:t>
            </a:r>
            <a:r>
              <a:rPr lang="en-US" sz="4000" i="0" dirty="0">
                <a:solidFill>
                  <a:schemeClr val="bg1">
                    <a:lumMod val="95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000" i="0" dirty="0" err="1">
                <a:solidFill>
                  <a:schemeClr val="bg1">
                    <a:lumMod val="95000"/>
                  </a:schemeClr>
                </a:solidFill>
                <a:latin typeface="Raleway" panose="020B0604020202020204" charset="0"/>
              </a:rPr>
              <a:t>radi</a:t>
            </a:r>
            <a:r>
              <a:rPr lang="en-US" sz="4000" i="0" dirty="0">
                <a:solidFill>
                  <a:schemeClr val="bg1">
                    <a:lumMod val="95000"/>
                  </a:schemeClr>
                </a:solidFill>
                <a:latin typeface="Raleway" panose="020B0604020202020204" charset="0"/>
              </a:rPr>
              <a:t> BLAST?</a:t>
            </a:r>
          </a:p>
        </p:txBody>
      </p:sp>
    </p:spTree>
    <p:extLst>
      <p:ext uri="{BB962C8B-B14F-4D97-AF65-F5344CB8AC3E}">
        <p14:creationId xmlns:p14="http://schemas.microsoft.com/office/powerpoint/2010/main" val="358408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49" y="279445"/>
            <a:ext cx="7370699" cy="857400"/>
          </a:xfrm>
        </p:spPr>
        <p:txBody>
          <a:bodyPr/>
          <a:lstStyle/>
          <a:p>
            <a:r>
              <a:rPr lang="en-US" sz="3800" dirty="0" err="1"/>
              <a:t>Obja</a:t>
            </a:r>
            <a:r>
              <a:rPr lang="sr-Latn-RS" sz="3800" dirty="0"/>
              <a:t>šnjenje na primeru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263661"/>
            <a:ext cx="7370699" cy="1314398"/>
          </a:xfrm>
        </p:spPr>
        <p:txBody>
          <a:bodyPr/>
          <a:lstStyle/>
          <a:p>
            <a:pPr>
              <a:buNone/>
            </a:pPr>
            <a:r>
              <a:rPr lang="sr-Latn-RS" dirty="0">
                <a:solidFill>
                  <a:schemeClr val="accent4">
                    <a:lumMod val="50000"/>
                  </a:schemeClr>
                </a:solidFill>
              </a:rPr>
              <a:t>Niske</a:t>
            </a:r>
            <a:r>
              <a:rPr lang="sr-Latn-RS" dirty="0"/>
              <a:t>:</a:t>
            </a:r>
          </a:p>
          <a:p>
            <a:pPr lvl="2">
              <a:buNone/>
            </a:pPr>
            <a:r>
              <a:rPr lang="sr-Latn-RS" dirty="0"/>
              <a:t>	V L D S K Y N V L D</a:t>
            </a:r>
          </a:p>
          <a:p>
            <a:pPr lvl="2">
              <a:buNone/>
            </a:pPr>
            <a:r>
              <a:rPr lang="sr-Latn-RS" dirty="0"/>
              <a:t>	Y N V L E S K Y N A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650" y="2831691"/>
            <a:ext cx="7129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sr-Latn-RS" sz="2400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Prvi 3-mer: 	V L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650" y="3546988"/>
            <a:ext cx="40831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sr-Latn-RS" sz="2400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Poravnanje:</a:t>
            </a:r>
          </a:p>
          <a:p>
            <a:pPr lvl="2"/>
            <a:r>
              <a:rPr lang="sr-Latn-RS" sz="2400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       V L D S K Y N V L D</a:t>
            </a:r>
          </a:p>
          <a:p>
            <a:pPr lvl="2"/>
            <a:r>
              <a:rPr lang="sr-Latn-RS" sz="2400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Y N V L E S K Y N A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742" y="4018935"/>
            <a:ext cx="715297" cy="67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7503" y="4018935"/>
            <a:ext cx="715297" cy="678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6271" y="4022101"/>
            <a:ext cx="774290" cy="678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8014" y="4025267"/>
            <a:ext cx="771315" cy="678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5322" y="4018935"/>
            <a:ext cx="771768" cy="678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4415" y="4018935"/>
            <a:ext cx="763230" cy="678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230" y="0"/>
            <a:ext cx="4615615" cy="3734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230" y="0"/>
            <a:ext cx="4615615" cy="448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230" y="0"/>
            <a:ext cx="461561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95882" y="338255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-Latn-RS" sz="3800" dirty="0"/>
              <a:t>Potkategorije </a:t>
            </a:r>
            <a:endParaRPr lang="en" sz="3800"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84146" y="1760237"/>
            <a:ext cx="7757993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Nukleotid BLAST: DNK 	DNK baza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Protein BLAST: nisku proteina            proteinska baza podataka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Blastx: DNK 	šest mogući način u nisku proteina          proteinska baza podataka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Tblastn: nisku proteina            DNK baza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Tblastx: i zadatu DNK nisku i DNK niske prevede prvo u niske proteina pa posle ih upoređuje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7257" y="2032001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2914" y="2380344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50456" y="3011715"/>
            <a:ext cx="413658" cy="1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5339" y="3360058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5426" y="3715659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49588" y="1596886"/>
            <a:ext cx="3131383" cy="306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hu-HU" sz="3000" b="1" dirty="0"/>
              <a:t>PSI-BLAST</a:t>
            </a:r>
          </a:p>
          <a:p>
            <a:endParaRPr lang="hu-HU" dirty="0"/>
          </a:p>
          <a:p>
            <a:r>
              <a:rPr lang="hu-HU" dirty="0"/>
              <a:t>proteini koji su slični ali u manjoj meri </a:t>
            </a:r>
          </a:p>
          <a:p>
            <a:r>
              <a:rPr lang="hu-HU" dirty="0"/>
              <a:t>matrica skora zavisi od pozicije u niski</a:t>
            </a:r>
            <a:endParaRPr lang="en-US" dirty="0"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sr-Latn-RS" sz="3800" dirty="0"/>
              <a:t>Varijante</a:t>
            </a:r>
            <a:endParaRPr lang="en" sz="3800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313591" y="1596886"/>
            <a:ext cx="4398534" cy="16625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hu-HU" sz="3000" b="1" dirty="0"/>
              <a:t>PHI-BLAST</a:t>
            </a:r>
          </a:p>
          <a:p>
            <a:pPr algn="ctr">
              <a:buNone/>
            </a:pPr>
            <a:endParaRPr lang="en-US" b="1" dirty="0"/>
          </a:p>
          <a:p>
            <a:r>
              <a:rPr lang="hu-HU" dirty="0"/>
              <a:t>parče aminokiseline koje je korisno kod identifikacije proteinske porodice.</a:t>
            </a:r>
          </a:p>
          <a:p>
            <a:r>
              <a:rPr lang="hu-HU" dirty="0"/>
              <a:t>traženje šeme u bazi podataka.</a:t>
            </a:r>
          </a:p>
          <a:p>
            <a:pPr>
              <a:buNone/>
            </a:pPr>
            <a:endParaRPr lang="en" dirty="0"/>
          </a:p>
        </p:txBody>
      </p:sp>
      <p:sp>
        <p:nvSpPr>
          <p:cNvPr id="5" name="Shape 152"/>
          <p:cNvSpPr txBox="1">
            <a:spLocks/>
          </p:cNvSpPr>
          <p:nvPr/>
        </p:nvSpPr>
        <p:spPr>
          <a:xfrm>
            <a:off x="4370126" y="3259394"/>
            <a:ext cx="4398534" cy="1662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ctr">
              <a:buFont typeface="Karla"/>
              <a:buNone/>
            </a:pPr>
            <a:endParaRPr lang="sr-Latn-RS" sz="3000" dirty="0"/>
          </a:p>
          <a:p>
            <a:pPr algn="ctr">
              <a:buFont typeface="Karla"/>
              <a:buNone/>
            </a:pPr>
            <a:r>
              <a:rPr lang="sr-Latn-RS" sz="3000" dirty="0"/>
              <a:t>GPX</a:t>
            </a:r>
            <a:r>
              <a:rPr lang="en-US" sz="3000" dirty="0"/>
              <a:t>[WF]MX</a:t>
            </a:r>
            <a:endParaRPr lang="en" sz="3000" dirty="0"/>
          </a:p>
        </p:txBody>
      </p:sp>
    </p:spTree>
    <p:extLst>
      <p:ext uri="{BB962C8B-B14F-4D97-AF65-F5344CB8AC3E}">
        <p14:creationId xmlns:p14="http://schemas.microsoft.com/office/powerpoint/2010/main" val="232839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430556" y="2918690"/>
            <a:ext cx="8321090" cy="1965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6000" dirty="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https://blast.ncbi.nlm.nih.gov/Blast.cgi</a:t>
            </a:r>
            <a:br>
              <a:rPr lang="hu-HU" sz="6000" dirty="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</a:br>
            <a:endParaRPr lang="en" sz="6000" dirty="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9101" y="1283119"/>
            <a:ext cx="91440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sr-Latn-RS" sz="6000" dirty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BLAST</a:t>
            </a:r>
            <a:r>
              <a:rPr lang="en-US" sz="6000" dirty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sr-Latn-RS" sz="6000" dirty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 na NCBI stranici </a:t>
            </a:r>
            <a:br>
              <a:rPr lang="sr-Latn-RS" sz="6000" dirty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sr-Latn-RS" sz="4000" dirty="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rPr>
              <a:t>AB553911</a:t>
            </a:r>
            <a:endParaRPr lang="en" sz="4000" dirty="0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948433" y="274832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 dirty="0"/>
              <a:t>Uvod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541421" y="1556149"/>
            <a:ext cx="8000151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/>
              <a:t>Veli</a:t>
            </a:r>
            <a:r>
              <a:rPr lang="sr-Latn-RS" sz="2000" dirty="0"/>
              <a:t>čina</a:t>
            </a:r>
            <a:r>
              <a:rPr lang="sr-Latn-CS" sz="2000" dirty="0"/>
              <a:t> biološke baze eksponencijalno raste</a:t>
            </a:r>
            <a:endParaRPr lang="en-US" sz="2000" dirty="0"/>
          </a:p>
          <a:p>
            <a:endParaRPr lang="en-US" sz="2000" dirty="0"/>
          </a:p>
          <a:p>
            <a:r>
              <a:rPr lang="sr-Latn-CS" sz="2000" dirty="0"/>
              <a:t>Poređenje -&gt; poravnanja sekvenci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Poravnanje</a:t>
            </a:r>
            <a:r>
              <a:rPr lang="en-US" sz="2000" dirty="0"/>
              <a:t> se </a:t>
            </a:r>
            <a:r>
              <a:rPr lang="sr-Latn-CS" sz="2000" dirty="0"/>
              <a:t>odnosi na istraživanje stepena sličnosti sekvenci, njihovih obrazaca konzervacije i evolucione veze koje dele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57153" y="346781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00" dirty="0" err="1"/>
              <a:t>Literatura</a:t>
            </a:r>
            <a:endParaRPr lang="en" sz="3800"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520984" y="1314736"/>
            <a:ext cx="7370699" cy="29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Methods in Molecular Biology 1525 - Jonathan M. Keith (eds.) - Bioinformatics, Sequence Analysis, and Evolution-Humana Press (2017)</a:t>
            </a:r>
            <a:endParaRPr lang="sr-Latn-RS" dirty="0"/>
          </a:p>
          <a:p>
            <a:pPr lvl="0">
              <a:buNone/>
            </a:pPr>
            <a:endParaRPr lang="sr-Latn-RS" dirty="0"/>
          </a:p>
          <a:p>
            <a:pPr lvl="0">
              <a:buNone/>
            </a:pPr>
            <a:r>
              <a:rPr lang="sr-Latn-RS" dirty="0"/>
              <a:t>Profesor: </a:t>
            </a:r>
            <a:r>
              <a:rPr lang="en-US" dirty="0"/>
              <a:t>dr. </a:t>
            </a:r>
            <a:r>
              <a:rPr lang="sr-Latn-RS" dirty="0"/>
              <a:t>Jovana Kovačević</a:t>
            </a:r>
          </a:p>
          <a:p>
            <a:pPr lvl="0">
              <a:buNone/>
            </a:pPr>
            <a:r>
              <a:rPr lang="sr-Latn-RS" sz="2200" dirty="0">
                <a:hlinkClick r:id="rId3"/>
              </a:rPr>
              <a:t>http://poincare.matf.bg.ac.rs/~jovana//bi/predavanja/</a:t>
            </a:r>
            <a:endParaRPr lang="en-US" sz="2200" dirty="0"/>
          </a:p>
          <a:p>
            <a:pPr lvl="0">
              <a:buNone/>
            </a:pPr>
            <a:endParaRPr lang="sr-Latn-RS" sz="2200" dirty="0"/>
          </a:p>
          <a:p>
            <a:pPr lvl="0">
              <a:buNone/>
            </a:pPr>
            <a:r>
              <a:rPr lang="sr-Latn-RS" dirty="0"/>
              <a:t>Asistent: Nina Radojičić</a:t>
            </a:r>
            <a:endParaRPr lang="en-US" dirty="0"/>
          </a:p>
          <a:p>
            <a:pPr lvl="0">
              <a:buNone/>
            </a:pPr>
            <a:r>
              <a:rPr lang="sr-Latn-RS" sz="2200" dirty="0">
                <a:hlinkClick r:id="rId4"/>
              </a:rPr>
              <a:t>http://poincare.matf.bg.ac.rs/%7Enina/bioinf.html</a:t>
            </a:r>
            <a:endParaRPr lang="en-US" sz="2200" dirty="0"/>
          </a:p>
          <a:p>
            <a:pPr lvl="0"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2618510" y="1512935"/>
            <a:ext cx="597999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ABE33F"/>
                </a:solidFill>
              </a:rPr>
              <a:t>Hvala na p</a:t>
            </a:r>
            <a:r>
              <a:rPr lang="sr-Latn-RS" sz="6000" dirty="0">
                <a:solidFill>
                  <a:srgbClr val="ABE33F"/>
                </a:solidFill>
              </a:rPr>
              <a:t>ažnji</a:t>
            </a:r>
            <a:r>
              <a:rPr lang="en" sz="6000" dirty="0">
                <a:solidFill>
                  <a:srgbClr val="ABE33F"/>
                </a:solidFill>
              </a:rPr>
              <a:t>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sz="3600" b="1" dirty="0"/>
              <a:t>Pitanj</a:t>
            </a:r>
            <a:r>
              <a:rPr lang="en-US" sz="3600" b="1"/>
              <a:t>a</a:t>
            </a:r>
            <a:r>
              <a:rPr lang="sr-Latn-RS" sz="3600" b="1"/>
              <a:t>?</a:t>
            </a:r>
            <a:endParaRPr lang="en" sz="3600" b="1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952025" y="996430"/>
            <a:ext cx="7254697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Homologija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sličnost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sr-Latn-RS" sz="3800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identitet</a:t>
            </a:r>
            <a:endParaRPr lang="en" sz="3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125361" y="1735047"/>
            <a:ext cx="8908026" cy="27939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sr-Latn-CS" dirty="0"/>
              <a:t>Homologija ≠ sličnost</a:t>
            </a:r>
            <a:endParaRPr lang="en-US" dirty="0"/>
          </a:p>
          <a:p>
            <a:pPr marL="342900" indent="-342900">
              <a:spcBef>
                <a:spcPts val="1200"/>
              </a:spcBef>
            </a:pPr>
            <a:r>
              <a:rPr lang="sr-Latn-CS" dirty="0"/>
              <a:t>Homologija je kvalitativni termin koji opi</a:t>
            </a:r>
            <a:r>
              <a:rPr lang="en-US" dirty="0" err="1"/>
              <a:t>suje</a:t>
            </a:r>
            <a:r>
              <a:rPr lang="sr-Latn-CS" dirty="0"/>
              <a:t> zajedničko evolutivno poreklo nenavodeći stepen srodnosti</a:t>
            </a:r>
            <a:endParaRPr lang="en-US" dirty="0"/>
          </a:p>
          <a:p>
            <a:pPr marL="285750" lvl="2" indent="-285750">
              <a:spcBef>
                <a:spcPts val="1200"/>
              </a:spcBef>
            </a:pPr>
            <a:r>
              <a:rPr lang="sr-Latn-CS" sz="1800" dirty="0"/>
              <a:t>Ortologe su sekvence prisutne u različitim vrstama i imaju isto poreklo</a:t>
            </a:r>
            <a:endParaRPr lang="en-US" sz="1800" dirty="0"/>
          </a:p>
          <a:p>
            <a:pPr lvl="2">
              <a:spcBef>
                <a:spcPts val="1200"/>
              </a:spcBef>
            </a:pPr>
            <a:r>
              <a:rPr lang="en-US" sz="1800" dirty="0"/>
              <a:t> P</a:t>
            </a:r>
            <a:r>
              <a:rPr lang="sr-Latn-CS" sz="1800" dirty="0"/>
              <a:t>araloge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sr-Latn-CS" sz="1800" dirty="0"/>
              <a:t>sekvence prisutne u istoj vrsti i pojavile su se zbog duplikacije gena</a:t>
            </a:r>
            <a:endParaRPr lang="en-US" sz="1800" dirty="0"/>
          </a:p>
          <a:p>
            <a:pPr lvl="0" rtl="0">
              <a:spcBef>
                <a:spcPts val="1200"/>
              </a:spcBef>
              <a:buNone/>
            </a:pPr>
            <a:endParaRPr lang="e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>
            <a:spLocks noGrp="1"/>
          </p:cNvSpPr>
          <p:nvPr/>
        </p:nvSpPr>
        <p:spPr>
          <a:xfrm>
            <a:off x="-865909" y="226796"/>
            <a:ext cx="10875818" cy="468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2"/>
          <p:cNvSpPr>
            <a:spLocks noGrp="1"/>
          </p:cNvSpPr>
          <p:nvPr/>
        </p:nvSpPr>
        <p:spPr>
          <a:xfrm>
            <a:off x="-561109" y="531596"/>
            <a:ext cx="10875818" cy="468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2"/>
          <p:cNvSpPr>
            <a:spLocks noGrp="1"/>
          </p:cNvSpPr>
          <p:nvPr/>
        </p:nvSpPr>
        <p:spPr>
          <a:xfrm>
            <a:off x="-408709" y="683996"/>
            <a:ext cx="10875818" cy="468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98" y="158865"/>
            <a:ext cx="5372100" cy="282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79" y="3088794"/>
            <a:ext cx="3285513" cy="1928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1" y="3028950"/>
            <a:ext cx="3429181" cy="1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531341" y="897575"/>
            <a:ext cx="7895967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Homologija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sličnost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sr-Latn-RS" sz="3800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</a:rPr>
              <a:t>identitet</a:t>
            </a:r>
            <a:endParaRPr lang="en" sz="3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125361" y="1735047"/>
            <a:ext cx="8908026" cy="27939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r-Latn-CS" dirty="0"/>
              <a:t>Identifikacija se od</a:t>
            </a:r>
            <a:r>
              <a:rPr lang="en-US" dirty="0"/>
              <a:t>re</a:t>
            </a:r>
            <a:r>
              <a:rPr lang="sr-Latn-RS" dirty="0"/>
              <a:t>đuje</a:t>
            </a:r>
            <a:r>
              <a:rPr lang="sr-Latn-CS" dirty="0"/>
              <a:t> da li su dve sekvence ili delovi sekvence evoluciono invarijante </a:t>
            </a:r>
            <a:endParaRPr lang="en-US" dirty="0"/>
          </a:p>
          <a:p>
            <a:r>
              <a:rPr lang="en-US" dirty="0"/>
              <a:t>S</a:t>
            </a:r>
            <a:r>
              <a:rPr lang="sr-Latn-CS" dirty="0"/>
              <a:t>ličnost potvrđuje substitucije koje čuvaju strukturne ili funkcionalne uloge</a:t>
            </a:r>
          </a:p>
          <a:p>
            <a:r>
              <a:rPr lang="sr-Latn-CS" dirty="0"/>
              <a:t>Sličnost dve sekvence je rezultat koji odražava kako identitet i supsitucija uključuju slične bazne/amino kiseline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1025611" y="1054499"/>
            <a:ext cx="6676828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</a:rPr>
              <a:t>Supstitucija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</a:rPr>
              <a:t>Homologe</a:t>
            </a:r>
            <a:br>
              <a:rPr lang="en-US" sz="3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</a:rPr>
              <a:t>sekvence</a:t>
            </a:r>
            <a:endParaRPr lang="en" sz="3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145802" y="2391121"/>
            <a:ext cx="8822033" cy="2569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r-Latn-CS" dirty="0"/>
              <a:t>Poravnanje dve sekvence se naziva parovi poravnanja</a:t>
            </a:r>
          </a:p>
          <a:p>
            <a:pPr lvl="2"/>
            <a:r>
              <a:rPr lang="sr-Latn-CS" dirty="0"/>
              <a:t>računanje sličnosti bazirano na pogotcima, promašajima ili prazninama</a:t>
            </a:r>
          </a:p>
          <a:p>
            <a:r>
              <a:rPr lang="sr-Latn-CS" dirty="0"/>
              <a:t>Mutacije koje se akumuliraju u sekvenci tokom evolucije su supstitucije, insercije i delecije</a:t>
            </a:r>
          </a:p>
          <a:p>
            <a:endParaRPr lang="en-US"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2"/>
          <p:cNvSpPr txBox="1">
            <a:spLocks/>
          </p:cNvSpPr>
          <p:nvPr/>
        </p:nvSpPr>
        <p:spPr>
          <a:xfrm>
            <a:off x="1424168" y="1031197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38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  <a:ea typeface="Karla" panose="020B0604020202020204" charset="0"/>
              </a:rPr>
              <a:t>Ka</a:t>
            </a:r>
            <a:r>
              <a:rPr lang="sr-Latn-RS" sz="38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  <a:ea typeface="Karla" panose="020B0604020202020204" charset="0"/>
              </a:rPr>
              <a:t>žnjavanje praznina</a:t>
            </a:r>
            <a:endParaRPr lang="en" sz="3800" b="1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  <a:ea typeface="Karla" panose="020B0604020202020204" charset="0"/>
            </a:endParaRPr>
          </a:p>
        </p:txBody>
      </p:sp>
      <p:sp>
        <p:nvSpPr>
          <p:cNvPr id="4" name="Shape 131"/>
          <p:cNvSpPr txBox="1">
            <a:spLocks/>
          </p:cNvSpPr>
          <p:nvPr/>
        </p:nvSpPr>
        <p:spPr>
          <a:xfrm>
            <a:off x="381776" y="1941295"/>
            <a:ext cx="8822033" cy="2569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/>
            <a:r>
              <a:rPr lang="sr-Latn-CS" sz="2000" b="1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Niz od jednog ili više susednih indela je poznatiji kao praznina u poravnanju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/>
            <a:r>
              <a:rPr lang="sr-Latn-CS" sz="2000" b="1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Kazna afine praznine</a:t>
            </a:r>
          </a:p>
          <a:p>
            <a:pPr marL="342900" lvl="2" indent="-342900"/>
            <a:r>
              <a:rPr lang="sr-Latn-CS" sz="2000" b="1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G + L * n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lvl="1"/>
            <a:endParaRPr lang="sr-Latn-CS" sz="2000" b="1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/>
            <a:r>
              <a:rPr lang="sr-Latn-CS" sz="2000" b="1" dirty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Linearna kazna praznine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9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7" y="1383560"/>
            <a:ext cx="8399452" cy="857400"/>
          </a:xfrm>
        </p:spPr>
        <p:txBody>
          <a:bodyPr/>
          <a:lstStyle/>
          <a:p>
            <a:pPr algn="ctr"/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Biranje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sekvenci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DNK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352" y="2240960"/>
            <a:ext cx="8736227" cy="33272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sr-Latn-CS" dirty="0"/>
              <a:t>Porediti dve sekvence na nivou nukleotida ili </a:t>
            </a:r>
            <a:r>
              <a:rPr lang="sr-Latn-CS" dirty="0">
                <a:solidFill>
                  <a:schemeClr val="bg1">
                    <a:lumMod val="50000"/>
                  </a:schemeClr>
                </a:solidFill>
              </a:rPr>
              <a:t>proteina</a:t>
            </a:r>
            <a:r>
              <a:rPr lang="sr-Latn-CS" dirty="0"/>
              <a:t>?</a:t>
            </a:r>
            <a:endParaRPr lang="en-US" dirty="0"/>
          </a:p>
          <a:p>
            <a:pPr marL="342900" indent="-342900">
              <a:spcBef>
                <a:spcPts val="600"/>
              </a:spcBef>
            </a:pPr>
            <a:r>
              <a:rPr lang="sr-Latn-CS" dirty="0"/>
              <a:t>Poređenje na nivou proteina može pomoći u otkrivanju važnih bioloških informacija</a:t>
            </a:r>
          </a:p>
          <a:p>
            <a:pPr>
              <a:spcBef>
                <a:spcPts val="600"/>
              </a:spcBef>
            </a:pPr>
            <a:r>
              <a:rPr lang="sr-Latn-CS" dirty="0"/>
              <a:t>Mnoge mutacije u DNK se ne odražavaju na nivou proteina</a:t>
            </a:r>
          </a:p>
          <a:p>
            <a:pPr>
              <a:spcBef>
                <a:spcPts val="600"/>
              </a:spcBef>
            </a:pPr>
            <a:r>
              <a:rPr lang="sr-Latn-CS" dirty="0">
                <a:solidFill>
                  <a:schemeClr val="accent2"/>
                </a:solidFill>
              </a:rPr>
              <a:t>Poređenje proteina je bolje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6250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737</Words>
  <Application>Microsoft Office PowerPoint</Application>
  <PresentationFormat>On-screen Show (16:9)</PresentationFormat>
  <Paragraphs>134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Wingdings</vt:lpstr>
      <vt:lpstr>Arial</vt:lpstr>
      <vt:lpstr>Karla</vt:lpstr>
      <vt:lpstr>Raleway</vt:lpstr>
      <vt:lpstr>Escalus template</vt:lpstr>
      <vt:lpstr>Poređenje sekvenci velikih razmera</vt:lpstr>
      <vt:lpstr>Seminarski rad u okviru kursa  Uvod u bioinformatiku  Anamaria Piri, Ozren Demonja  Matematički fakultet Univerzitet u Beogradu</vt:lpstr>
      <vt:lpstr>Uvod</vt:lpstr>
      <vt:lpstr>Homologija, sličnost i identitet</vt:lpstr>
      <vt:lpstr>PowerPoint Presentation</vt:lpstr>
      <vt:lpstr>Homologija, sličnost i identitet</vt:lpstr>
      <vt:lpstr>Supstitucija i Homologe sekvence</vt:lpstr>
      <vt:lpstr>PowerPoint Presentation</vt:lpstr>
      <vt:lpstr>Biranje sekvenci: DNK ili protein</vt:lpstr>
      <vt:lpstr>Poredenje parova i matrica skora</vt:lpstr>
      <vt:lpstr>PowerPoint Presentation</vt:lpstr>
      <vt:lpstr>PowerPoint Presentation</vt:lpstr>
      <vt:lpstr>PAM(point accepted mutation) matrice</vt:lpstr>
      <vt:lpstr>PowerPoint Presentation</vt:lpstr>
      <vt:lpstr>PowerPoint Presentation</vt:lpstr>
      <vt:lpstr>Needleman i Wunsch Algoritam</vt:lpstr>
      <vt:lpstr>PowerPoint Presentation</vt:lpstr>
      <vt:lpstr>Metode i alati</vt:lpstr>
      <vt:lpstr>BLAST</vt:lpstr>
      <vt:lpstr>PowerPoint Presentation</vt:lpstr>
      <vt:lpstr>Očekivan prag: (E-value odn. E-vrednost)</vt:lpstr>
      <vt:lpstr>Veličina reči - k</vt:lpstr>
      <vt:lpstr>Matrica skora:</vt:lpstr>
      <vt:lpstr>PowerPoint Presentation</vt:lpstr>
      <vt:lpstr>Objašnjenje na primeru</vt:lpstr>
      <vt:lpstr>PowerPoint Presentation</vt:lpstr>
      <vt:lpstr>Potkategorije </vt:lpstr>
      <vt:lpstr>Varijante</vt:lpstr>
      <vt:lpstr>https://blast.ncbi.nlm.nih.gov/Blast.cgi </vt:lpstr>
      <vt:lpstr>Literatura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sekvenci velikih razmera</dc:title>
  <cp:lastModifiedBy>panna</cp:lastModifiedBy>
  <cp:revision>47</cp:revision>
  <dcterms:modified xsi:type="dcterms:W3CDTF">2017-05-31T16:23:14Z</dcterms:modified>
</cp:coreProperties>
</file>