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84" r:id="rId3"/>
    <p:sldId id="257" r:id="rId4"/>
    <p:sldId id="258" r:id="rId5"/>
    <p:sldId id="261" r:id="rId6"/>
    <p:sldId id="260" r:id="rId7"/>
    <p:sldId id="262" r:id="rId8"/>
    <p:sldId id="285" r:id="rId9"/>
    <p:sldId id="270" r:id="rId10"/>
    <p:sldId id="263" r:id="rId11"/>
    <p:sldId id="276" r:id="rId12"/>
    <p:sldId id="287" r:id="rId13"/>
    <p:sldId id="289" r:id="rId14"/>
    <p:sldId id="290" r:id="rId15"/>
    <p:sldId id="291" r:id="rId16"/>
    <p:sldId id="259" r:id="rId17"/>
    <p:sldId id="293" r:id="rId18"/>
    <p:sldId id="264" r:id="rId19"/>
    <p:sldId id="294" r:id="rId20"/>
    <p:sldId id="265" r:id="rId21"/>
    <p:sldId id="295" r:id="rId22"/>
    <p:sldId id="296" r:id="rId23"/>
    <p:sldId id="266" r:id="rId24"/>
    <p:sldId id="299" r:id="rId25"/>
    <p:sldId id="298" r:id="rId26"/>
    <p:sldId id="271" r:id="rId27"/>
    <p:sldId id="279" r:id="rId28"/>
    <p:sldId id="280" r:id="rId29"/>
  </p:sldIdLst>
  <p:sldSz cx="9144000" cy="5143500" type="screen16x9"/>
  <p:notesSz cx="6858000" cy="9144000"/>
  <p:embeddedFontLst>
    <p:embeddedFont>
      <p:font typeface="Raleway" panose="020B0604020202020204" charset="0"/>
      <p:regular r:id="rId31"/>
      <p:bold r:id="rId32"/>
      <p:italic r:id="rId33"/>
      <p:boldItalic r:id="rId34"/>
    </p:embeddedFont>
    <p:embeddedFont>
      <p:font typeface="Karla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82B6D9-F5E3-4E7A-BF21-1D73A3398AD3}">
  <a:tblStyle styleId="{2282B6D9-F5E3-4E7A-BF21-1D73A3398AD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246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353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497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160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054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919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984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624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337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6024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1" name="Shape 21"/>
          <p:cNvSpPr/>
          <p:nvPr/>
        </p:nvSpPr>
        <p:spPr>
          <a:xfrm>
            <a:off x="0" y="1580112"/>
            <a:ext cx="9144000" cy="3341667"/>
          </a:xfrm>
          <a:custGeom>
            <a:avLst/>
            <a:gdLst/>
            <a:ahLst/>
            <a:cxnLst/>
            <a:rect l="0" t="0" r="0" b="0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5900" y="410541"/>
            <a:ext cx="9144151" cy="4453148"/>
          </a:xfrm>
          <a:custGeom>
            <a:avLst/>
            <a:gdLst/>
            <a:ahLst/>
            <a:cxnLst/>
            <a:rect l="0" t="0" r="0" b="0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593400" y="10861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  <p:sp>
        <p:nvSpPr>
          <p:cNvPr id="25" name="Shape 25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9179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4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9" name="Shape 49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0" name="Shape 50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1" name="Shape 51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2" name="Shape 52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3" name="Shape 53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4" name="Shape 54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70750" y="1495850"/>
            <a:ext cx="23651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3357261" y="1495850"/>
            <a:ext cx="23651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5843773" y="1495850"/>
            <a:ext cx="23651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058779" y="1991825"/>
            <a:ext cx="6653463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Pore</a:t>
            </a:r>
            <a:r>
              <a:rPr lang="sr-Latn-RS" dirty="0"/>
              <a:t>đenje sekvenci velikih razmera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243188" y="1255800"/>
            <a:ext cx="4259089" cy="37799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sr-Latn-RS" dirty="0"/>
              <a:t>M</a:t>
            </a:r>
            <a:r>
              <a:rPr lang="en-US" dirty="0" err="1"/>
              <a:t>etodi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poravnanje</a:t>
            </a:r>
            <a:r>
              <a:rPr lang="en-US" dirty="0"/>
              <a:t> </a:t>
            </a:r>
            <a:r>
              <a:rPr lang="en-US" dirty="0" err="1"/>
              <a:t>uključuju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dot </a:t>
            </a:r>
            <a:r>
              <a:rPr lang="en-US" dirty="0" err="1"/>
              <a:t>matrica</a:t>
            </a:r>
            <a:r>
              <a:rPr lang="en-US" dirty="0"/>
              <a:t>, </a:t>
            </a:r>
            <a:r>
              <a:rPr lang="en-US" dirty="0" err="1"/>
              <a:t>korišćenje</a:t>
            </a:r>
            <a:r>
              <a:rPr lang="en-US" dirty="0"/>
              <a:t> </a:t>
            </a:r>
            <a:r>
              <a:rPr lang="en-US" dirty="0" err="1"/>
              <a:t>dinamičkog</a:t>
            </a:r>
            <a:r>
              <a:rPr lang="en-US" dirty="0"/>
              <a:t> </a:t>
            </a:r>
            <a:r>
              <a:rPr lang="en-US" dirty="0" err="1"/>
              <a:t>programiranja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heruistički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. </a:t>
            </a:r>
          </a:p>
          <a:p>
            <a:pPr lvl="0" algn="just"/>
            <a:r>
              <a:rPr lang="en-US" dirty="0" err="1"/>
              <a:t>Analiza</a:t>
            </a:r>
            <a:r>
              <a:rPr lang="en-US" dirty="0"/>
              <a:t> dot </a:t>
            </a:r>
            <a:r>
              <a:rPr lang="en-US" dirty="0" err="1"/>
              <a:t>matrice</a:t>
            </a:r>
            <a:r>
              <a:rPr lang="sr-Latn-RS" dirty="0"/>
              <a:t> </a:t>
            </a:r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najpopularnijih</a:t>
            </a:r>
            <a:r>
              <a:rPr lang="en-US" dirty="0"/>
              <a:t> </a:t>
            </a:r>
            <a:r>
              <a:rPr lang="en-US" dirty="0" err="1"/>
              <a:t>grafičkih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poravnanje</a:t>
            </a:r>
            <a:r>
              <a:rPr lang="en-US" dirty="0"/>
              <a:t> </a:t>
            </a:r>
            <a:r>
              <a:rPr lang="en-US" dirty="0" err="1"/>
              <a:t>sekvenci</a:t>
            </a:r>
            <a:r>
              <a:rPr lang="en-US" dirty="0"/>
              <a:t>. </a:t>
            </a:r>
            <a:endParaRPr lang="sr-Latn-RS" dirty="0"/>
          </a:p>
          <a:p>
            <a:pPr lvl="0" algn="just"/>
            <a:r>
              <a:rPr lang="en-US" dirty="0" err="1"/>
              <a:t>Sekvence</a:t>
            </a:r>
            <a:r>
              <a:rPr lang="en-US" dirty="0"/>
              <a:t> se </a:t>
            </a:r>
            <a:r>
              <a:rPr lang="en-US" dirty="0" err="1"/>
              <a:t>stavljaju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X I Y </a:t>
            </a:r>
            <a:r>
              <a:rPr lang="en-US" dirty="0" err="1"/>
              <a:t>osu</a:t>
            </a:r>
            <a:r>
              <a:rPr lang="en-US" dirty="0"/>
              <a:t> </a:t>
            </a:r>
            <a:r>
              <a:rPr lang="en-US" dirty="0" err="1"/>
              <a:t>matrice</a:t>
            </a:r>
            <a:r>
              <a:rPr lang="en-US" dirty="0"/>
              <a:t>, a </a:t>
            </a:r>
            <a:r>
              <a:rPr lang="en-US" dirty="0" err="1"/>
              <a:t>zatim</a:t>
            </a:r>
            <a:r>
              <a:rPr lang="en-US" dirty="0"/>
              <a:t> se </a:t>
            </a:r>
            <a:r>
              <a:rPr lang="en-US" dirty="0" err="1"/>
              <a:t>prolazi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matricu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tačka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put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naiđe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podudaranje</a:t>
            </a:r>
            <a:r>
              <a:rPr lang="en-US" dirty="0"/>
              <a:t> </a:t>
            </a:r>
            <a:endParaRPr lang="sr-Latn-RS" dirty="0"/>
          </a:p>
          <a:p>
            <a:pPr lvl="0" algn="just"/>
            <a:r>
              <a:rPr lang="sr-Latn-RS" dirty="0"/>
              <a:t>T</a:t>
            </a:r>
            <a:r>
              <a:rPr lang="en-US" dirty="0" err="1"/>
              <a:t>ačke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nalaze</a:t>
            </a:r>
            <a:r>
              <a:rPr lang="en-US" dirty="0"/>
              <a:t> </a:t>
            </a:r>
            <a:r>
              <a:rPr lang="en-US" dirty="0" err="1"/>
              <a:t>grupisane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dijagonali</a:t>
            </a:r>
            <a:r>
              <a:rPr lang="en-US" dirty="0"/>
              <a:t> </a:t>
            </a:r>
            <a:r>
              <a:rPr lang="en-US" dirty="0" err="1"/>
              <a:t>signaliziraju</a:t>
            </a:r>
            <a:r>
              <a:rPr lang="en-US" dirty="0"/>
              <a:t> </a:t>
            </a:r>
            <a:r>
              <a:rPr lang="en-US" dirty="0" err="1"/>
              <a:t>poravnanje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one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izolovane</a:t>
            </a:r>
            <a:r>
              <a:rPr lang="en-US" dirty="0"/>
              <a:t> </a:t>
            </a:r>
            <a:r>
              <a:rPr lang="en-US" dirty="0" err="1"/>
              <a:t>ukazuju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slučajna</a:t>
            </a:r>
            <a:r>
              <a:rPr lang="en-US" dirty="0"/>
              <a:t> </a:t>
            </a:r>
            <a:r>
              <a:rPr lang="en-US" dirty="0" err="1" smtClean="0"/>
              <a:t>poklapanja</a:t>
            </a:r>
            <a:endParaRPr lang="sr-Latn-RS" dirty="0"/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Poređenje</a:t>
            </a:r>
            <a:r>
              <a:rPr lang="en-US" dirty="0"/>
              <a:t> </a:t>
            </a:r>
            <a:r>
              <a:rPr lang="en-US" dirty="0" err="1"/>
              <a:t>parova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matrica</a:t>
            </a:r>
            <a:r>
              <a:rPr lang="en-US" dirty="0"/>
              <a:t> </a:t>
            </a:r>
            <a:r>
              <a:rPr lang="en-US" dirty="0" err="1"/>
              <a:t>skora</a:t>
            </a:r>
            <a:r>
              <a:rPr lang="en-US" dirty="0"/>
              <a:t/>
            </a:r>
            <a:br>
              <a:rPr lang="en-US" dirty="0"/>
            </a:br>
            <a:endParaRPr lang="en" dirty="0"/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4502277" y="1066048"/>
            <a:ext cx="4398534" cy="342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Mana dot </a:t>
            </a:r>
            <a:r>
              <a:rPr lang="en-US" dirty="0" err="1"/>
              <a:t>matrica</a:t>
            </a:r>
            <a:r>
              <a:rPr lang="en-US" dirty="0"/>
              <a:t> je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daju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grafičku</a:t>
            </a:r>
            <a:r>
              <a:rPr lang="en-US" dirty="0"/>
              <a:t> </a:t>
            </a:r>
            <a:r>
              <a:rPr lang="en-US" dirty="0" err="1"/>
              <a:t>reprezentaciju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ne </a:t>
            </a:r>
            <a:r>
              <a:rPr lang="en-US" dirty="0" err="1"/>
              <a:t>otkrivaju</a:t>
            </a:r>
            <a:r>
              <a:rPr lang="en-US" dirty="0"/>
              <a:t> </a:t>
            </a:r>
            <a:r>
              <a:rPr lang="en-US" dirty="0" err="1"/>
              <a:t>sličn</a:t>
            </a:r>
            <a:r>
              <a:rPr lang="sr-Latn-RS" dirty="0"/>
              <a:t>ost</a:t>
            </a:r>
            <a:r>
              <a:rPr lang="en-US" dirty="0"/>
              <a:t> </a:t>
            </a:r>
            <a:r>
              <a:rPr lang="en-US" dirty="0" err="1"/>
              <a:t>sekvenc</a:t>
            </a:r>
            <a:r>
              <a:rPr lang="sr-Latn-RS" dirty="0"/>
              <a:t>i</a:t>
            </a:r>
            <a:endParaRPr lang="en-US" dirty="0"/>
          </a:p>
          <a:p>
            <a:r>
              <a:rPr lang="sr-Latn-RS" dirty="0"/>
              <a:t>M</a:t>
            </a:r>
            <a:r>
              <a:rPr lang="en-US" dirty="0" err="1"/>
              <a:t>etoda</a:t>
            </a:r>
            <a:r>
              <a:rPr lang="en-US" dirty="0"/>
              <a:t> je </a:t>
            </a:r>
            <a:r>
              <a:rPr lang="en-US" dirty="0" err="1"/>
              <a:t>zasnovan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dinamičkom</a:t>
            </a:r>
            <a:r>
              <a:rPr lang="en-US" dirty="0"/>
              <a:t> </a:t>
            </a:r>
            <a:r>
              <a:rPr lang="en-US" dirty="0" err="1"/>
              <a:t>programiranju</a:t>
            </a:r>
            <a:endParaRPr lang="sr-Latn-RS" dirty="0"/>
          </a:p>
          <a:p>
            <a:pPr algn="just"/>
            <a:r>
              <a:rPr lang="sr-Latn-RS" dirty="0"/>
              <a:t>R</a:t>
            </a:r>
            <a:r>
              <a:rPr lang="en-US" dirty="0" err="1"/>
              <a:t>azbijanje</a:t>
            </a:r>
            <a:r>
              <a:rPr lang="en-US" dirty="0"/>
              <a:t> </a:t>
            </a:r>
            <a:r>
              <a:rPr lang="en-US" dirty="0" err="1"/>
              <a:t>poravnanja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delove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onda</a:t>
            </a:r>
            <a:r>
              <a:rPr lang="en-US" dirty="0"/>
              <a:t> </a:t>
            </a:r>
            <a:r>
              <a:rPr lang="en-US" dirty="0" err="1"/>
              <a:t>spajanje</a:t>
            </a:r>
            <a:r>
              <a:rPr lang="en-US" dirty="0"/>
              <a:t> </a:t>
            </a:r>
            <a:r>
              <a:rPr lang="en-US" dirty="0" err="1"/>
              <a:t>ovih</a:t>
            </a:r>
            <a:r>
              <a:rPr lang="en-US" dirty="0"/>
              <a:t> </a:t>
            </a:r>
            <a:r>
              <a:rPr lang="en-US" dirty="0" err="1"/>
              <a:t>malih</a:t>
            </a:r>
            <a:r>
              <a:rPr lang="en-US" dirty="0"/>
              <a:t> </a:t>
            </a:r>
            <a:r>
              <a:rPr lang="en-US" dirty="0" err="1"/>
              <a:t>poravnanja</a:t>
            </a:r>
            <a:r>
              <a:rPr lang="en-US" dirty="0"/>
              <a:t> u </a:t>
            </a:r>
            <a:r>
              <a:rPr lang="en-US" dirty="0" err="1"/>
              <a:t>maniru</a:t>
            </a:r>
            <a:r>
              <a:rPr lang="en-US" dirty="0"/>
              <a:t> </a:t>
            </a:r>
            <a:r>
              <a:rPr lang="en-US" dirty="0" err="1"/>
              <a:t>sekvence</a:t>
            </a:r>
            <a:r>
              <a:rPr lang="en-US" dirty="0"/>
              <a:t> </a:t>
            </a:r>
            <a:endParaRPr lang="sr-Latn-RS" dirty="0"/>
          </a:p>
          <a:p>
            <a:r>
              <a:rPr lang="en-US" dirty="0" err="1"/>
              <a:t>Dinamičko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r>
              <a:rPr lang="en-US" dirty="0"/>
              <a:t> </a:t>
            </a:r>
            <a:r>
              <a:rPr lang="en-US" dirty="0" err="1"/>
              <a:t>identifikuje</a:t>
            </a:r>
            <a:r>
              <a:rPr lang="en-US" dirty="0"/>
              <a:t> </a:t>
            </a:r>
            <a:r>
              <a:rPr lang="en-US" dirty="0" err="1"/>
              <a:t>poravnanje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najvećim</a:t>
            </a:r>
            <a:r>
              <a:rPr lang="en-US" dirty="0"/>
              <a:t> </a:t>
            </a:r>
            <a:r>
              <a:rPr lang="en-US" dirty="0" err="1"/>
              <a:t>skorom</a:t>
            </a:r>
            <a:r>
              <a:rPr lang="en-US" dirty="0"/>
              <a:t>. </a:t>
            </a:r>
            <a:r>
              <a:rPr lang="en-US" dirty="0" err="1"/>
              <a:t>Podatci</a:t>
            </a:r>
            <a:r>
              <a:rPr lang="en-US" dirty="0"/>
              <a:t> se </a:t>
            </a:r>
            <a:r>
              <a:rPr lang="en-US" dirty="0" err="1"/>
              <a:t>čuvaju</a:t>
            </a:r>
            <a:r>
              <a:rPr lang="en-US" dirty="0"/>
              <a:t> u </a:t>
            </a:r>
            <a:r>
              <a:rPr lang="en-US" dirty="0" err="1"/>
              <a:t>matricama</a:t>
            </a:r>
            <a:r>
              <a:rPr lang="en-US" dirty="0"/>
              <a:t> </a:t>
            </a:r>
            <a:r>
              <a:rPr lang="sr-Latn-RS" dirty="0"/>
              <a:t>koje</a:t>
            </a:r>
            <a:r>
              <a:rPr lang="en-US" dirty="0"/>
              <a:t> </a:t>
            </a:r>
            <a:r>
              <a:rPr lang="en-US" dirty="0" err="1"/>
              <a:t>služe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evolutivni</a:t>
            </a:r>
            <a:r>
              <a:rPr lang="en-US" dirty="0"/>
              <a:t> model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se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računanje</a:t>
            </a:r>
            <a:r>
              <a:rPr lang="en-US" dirty="0"/>
              <a:t> </a:t>
            </a:r>
            <a:r>
              <a:rPr lang="en-US" dirty="0" err="1"/>
              <a:t>zamene</a:t>
            </a:r>
            <a:endParaRPr lang="en-US" dirty="0"/>
          </a:p>
          <a:p>
            <a:pPr lvl="0">
              <a:buNone/>
            </a:pPr>
            <a:r>
              <a:rPr lang="en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4294967295"/>
          </p:nvPr>
        </p:nvSpPr>
        <p:spPr>
          <a:xfrm>
            <a:off x="433137" y="1056160"/>
            <a:ext cx="8494295" cy="398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sr-Latn-RS" sz="1800" dirty="0" smtClean="0"/>
              <a:t>Zamena </a:t>
            </a:r>
            <a:r>
              <a:rPr lang="en-US" sz="1800" dirty="0" err="1" smtClean="0"/>
              <a:t>obrazca</a:t>
            </a:r>
            <a:r>
              <a:rPr lang="en-US" sz="1800" dirty="0" smtClean="0"/>
              <a:t> </a:t>
            </a:r>
            <a:r>
              <a:rPr lang="en-US" sz="1800" dirty="0"/>
              <a:t>u </a:t>
            </a:r>
            <a:r>
              <a:rPr lang="en-US" sz="1800" dirty="0" err="1"/>
              <a:t>grupi</a:t>
            </a:r>
            <a:r>
              <a:rPr lang="en-US" sz="1800" dirty="0"/>
              <a:t> </a:t>
            </a:r>
            <a:r>
              <a:rPr lang="en-US" sz="1800" dirty="0" err="1" smtClean="0"/>
              <a:t>proteina</a:t>
            </a:r>
            <a:r>
              <a:rPr lang="sr-Latn-RS" sz="1800" dirty="0" smtClean="0"/>
              <a:t> u </a:t>
            </a:r>
            <a:r>
              <a:rPr lang="en-US" sz="1800" dirty="0" err="1" smtClean="0"/>
              <a:t>sekvence</a:t>
            </a:r>
            <a:r>
              <a:rPr lang="en-US" sz="1800" dirty="0" smtClean="0"/>
              <a:t> </a:t>
            </a:r>
            <a:r>
              <a:rPr lang="en-US" sz="1800" dirty="0" err="1" smtClean="0"/>
              <a:t>proteina</a:t>
            </a:r>
            <a:r>
              <a:rPr lang="en-US" sz="1800" dirty="0" smtClean="0"/>
              <a:t> </a:t>
            </a:r>
            <a:r>
              <a:rPr lang="en-US" sz="1800" dirty="0"/>
              <a:t>u </a:t>
            </a:r>
            <a:r>
              <a:rPr lang="en-US" sz="1800" dirty="0" err="1"/>
              <a:t>porodicama</a:t>
            </a:r>
            <a:r>
              <a:rPr lang="en-US" sz="1800" dirty="0"/>
              <a:t> </a:t>
            </a:r>
            <a:r>
              <a:rPr lang="en-US" sz="1800" dirty="0" err="1"/>
              <a:t>koje</a:t>
            </a:r>
            <a:r>
              <a:rPr lang="en-US" sz="1800" dirty="0"/>
              <a:t> dele </a:t>
            </a:r>
            <a:r>
              <a:rPr lang="en-US" sz="1800" dirty="0" err="1"/>
              <a:t>više</a:t>
            </a:r>
            <a:r>
              <a:rPr lang="en-US" sz="1800" dirty="0"/>
              <a:t> od 85% </a:t>
            </a:r>
            <a:r>
              <a:rPr lang="en-US" sz="1800" dirty="0" err="1"/>
              <a:t>sličnosti</a:t>
            </a:r>
            <a:r>
              <a:rPr lang="en-US" sz="1800" dirty="0"/>
              <a:t>. </a:t>
            </a:r>
            <a:endParaRPr lang="sr-Latn-RS" sz="1800" dirty="0"/>
          </a:p>
          <a:p>
            <a:r>
              <a:rPr lang="sr-Latn-RS" sz="1800" dirty="0" smtClean="0"/>
              <a:t>K</a:t>
            </a:r>
            <a:r>
              <a:rPr lang="en-US" sz="1800" dirty="0" err="1" smtClean="0"/>
              <a:t>onstruisali</a:t>
            </a:r>
            <a:r>
              <a:rPr lang="en-US" sz="1800" dirty="0" smtClean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tabelu</a:t>
            </a:r>
            <a:r>
              <a:rPr lang="en-US" sz="1800" dirty="0"/>
              <a:t> </a:t>
            </a:r>
            <a:r>
              <a:rPr lang="en-US" sz="1800" dirty="0" err="1"/>
              <a:t>koja</a:t>
            </a:r>
            <a:r>
              <a:rPr lang="en-US" sz="1800" dirty="0"/>
              <a:t> </a:t>
            </a:r>
            <a:r>
              <a:rPr lang="en-US" sz="1800" dirty="0" err="1"/>
              <a:t>ukazuje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učestalost</a:t>
            </a:r>
            <a:r>
              <a:rPr lang="en-US" sz="1800" dirty="0"/>
              <a:t> </a:t>
            </a:r>
            <a:r>
              <a:rPr lang="en-US" sz="1800" dirty="0" err="1"/>
              <a:t>zamene</a:t>
            </a:r>
            <a:r>
              <a:rPr lang="en-US" sz="1800" dirty="0"/>
              <a:t> amino </a:t>
            </a:r>
            <a:r>
              <a:rPr lang="en-US" sz="1800" dirty="0" err="1"/>
              <a:t>kiseline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jednoj</a:t>
            </a:r>
            <a:r>
              <a:rPr lang="en-US" sz="1800" dirty="0"/>
              <a:t> </a:t>
            </a:r>
            <a:r>
              <a:rPr lang="en-US" sz="1800" dirty="0" err="1"/>
              <a:t>poziciji</a:t>
            </a:r>
            <a:r>
              <a:rPr lang="en-US" sz="1800" dirty="0"/>
              <a:t> </a:t>
            </a:r>
            <a:r>
              <a:rPr lang="en-US" sz="1800" dirty="0" err="1"/>
              <a:t>kojom</a:t>
            </a:r>
            <a:r>
              <a:rPr lang="en-US" sz="1800" dirty="0"/>
              <a:t> je </a:t>
            </a:r>
            <a:r>
              <a:rPr lang="en-US" sz="1800" dirty="0" err="1"/>
              <a:t>definisana</a:t>
            </a:r>
            <a:r>
              <a:rPr lang="en-US" sz="1800" dirty="0"/>
              <a:t> </a:t>
            </a:r>
            <a:r>
              <a:rPr lang="en-US" sz="1800" dirty="0" err="1"/>
              <a:t>relativna</a:t>
            </a:r>
            <a:r>
              <a:rPr lang="en-US" sz="1800" dirty="0"/>
              <a:t> </a:t>
            </a:r>
            <a:r>
              <a:rPr lang="en-US" sz="1800" dirty="0" err="1"/>
              <a:t>mutacija</a:t>
            </a:r>
            <a:r>
              <a:rPr lang="en-US" sz="1800" dirty="0"/>
              <a:t> amino </a:t>
            </a:r>
            <a:r>
              <a:rPr lang="en-US" sz="1800" dirty="0" err="1"/>
              <a:t>kiseline</a:t>
            </a:r>
            <a:endParaRPr lang="en-US" sz="1800" dirty="0"/>
          </a:p>
          <a:p>
            <a:r>
              <a:rPr lang="en-US" sz="1800" dirty="0" err="1"/>
              <a:t>K</a:t>
            </a:r>
            <a:r>
              <a:rPr lang="en-US" sz="1800" dirty="0" err="1" smtClean="0"/>
              <a:t>onzervatine</a:t>
            </a:r>
            <a:r>
              <a:rPr lang="en-US" sz="1800" dirty="0" smtClean="0"/>
              <a:t> </a:t>
            </a:r>
            <a:r>
              <a:rPr lang="en-US" sz="1800" dirty="0" err="1"/>
              <a:t>zamene</a:t>
            </a:r>
            <a:r>
              <a:rPr lang="en-US" sz="1800" dirty="0"/>
              <a:t>. </a:t>
            </a:r>
            <a:r>
              <a:rPr lang="sr-Latn-RS" sz="1800" dirty="0" smtClean="0"/>
              <a:t> </a:t>
            </a:r>
            <a:r>
              <a:rPr lang="en-US" sz="1800" dirty="0" smtClean="0"/>
              <a:t>= </a:t>
            </a:r>
            <a:r>
              <a:rPr lang="en-US" sz="1800" dirty="0" err="1" smtClean="0"/>
              <a:t>zamena</a:t>
            </a:r>
            <a:r>
              <a:rPr lang="en-US" sz="1800" dirty="0" smtClean="0"/>
              <a:t> </a:t>
            </a:r>
            <a:r>
              <a:rPr lang="en-US" sz="1800" dirty="0" err="1"/>
              <a:t>jedne</a:t>
            </a:r>
            <a:r>
              <a:rPr lang="en-US" sz="1800" dirty="0"/>
              <a:t> amino </a:t>
            </a:r>
            <a:r>
              <a:rPr lang="en-US" sz="1800" dirty="0" err="1"/>
              <a:t>kiselike</a:t>
            </a:r>
            <a:r>
              <a:rPr lang="en-US" sz="1800" dirty="0"/>
              <a:t> </a:t>
            </a:r>
            <a:r>
              <a:rPr lang="en-US" sz="1800" dirty="0" err="1"/>
              <a:t>drugom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sličnim</a:t>
            </a:r>
            <a:r>
              <a:rPr lang="en-US" sz="1800" dirty="0"/>
              <a:t> </a:t>
            </a:r>
            <a:r>
              <a:rPr lang="en-US" sz="1800" dirty="0" err="1"/>
              <a:t>biohemiskim</a:t>
            </a:r>
            <a:r>
              <a:rPr lang="en-US" sz="1800" dirty="0"/>
              <a:t> </a:t>
            </a:r>
            <a:r>
              <a:rPr lang="en-US" sz="1800" dirty="0" err="1" smtClean="0"/>
              <a:t>osobinama</a:t>
            </a:r>
            <a:endParaRPr lang="en-US" sz="1800" dirty="0"/>
          </a:p>
          <a:p>
            <a:r>
              <a:rPr lang="sr-Latn-RS" sz="1800" dirty="0"/>
              <a:t>M</a:t>
            </a:r>
            <a:r>
              <a:rPr lang="en-US" sz="1800" dirty="0" err="1"/>
              <a:t>atricu</a:t>
            </a:r>
            <a:r>
              <a:rPr lang="en-US" sz="1800" dirty="0"/>
              <a:t> PAM1 </a:t>
            </a:r>
            <a:r>
              <a:rPr lang="en-US" sz="1800" dirty="0" err="1"/>
              <a:t>proizvodi</a:t>
            </a:r>
            <a:r>
              <a:rPr lang="en-US" sz="1800" dirty="0"/>
              <a:t> 1 </a:t>
            </a:r>
            <a:r>
              <a:rPr lang="en-US" sz="1800" dirty="0" err="1"/>
              <a:t>dozvoljenu</a:t>
            </a:r>
            <a:r>
              <a:rPr lang="en-US" sz="1800" dirty="0"/>
              <a:t> </a:t>
            </a:r>
            <a:r>
              <a:rPr lang="en-US" sz="1800" dirty="0" err="1"/>
              <a:t>mutaciju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100 amino </a:t>
            </a:r>
            <a:r>
              <a:rPr lang="en-US" sz="1800" dirty="0" err="1"/>
              <a:t>kiselinskih</a:t>
            </a:r>
            <a:r>
              <a:rPr lang="en-US" sz="1800" dirty="0"/>
              <a:t> </a:t>
            </a:r>
            <a:r>
              <a:rPr lang="en-US" sz="1800" dirty="0" err="1"/>
              <a:t>ostataka</a:t>
            </a:r>
            <a:r>
              <a:rPr lang="en-US" sz="1800" dirty="0"/>
              <a:t>. </a:t>
            </a:r>
            <a:endParaRPr lang="sr-Latn-RS" sz="1800" dirty="0"/>
          </a:p>
          <a:p>
            <a:r>
              <a:rPr lang="en-US" sz="1800" dirty="0"/>
              <a:t>PAM250 </a:t>
            </a:r>
            <a:r>
              <a:rPr lang="en-US" sz="1800" dirty="0" err="1"/>
              <a:t>matrica</a:t>
            </a:r>
            <a:r>
              <a:rPr lang="en-US" sz="1800" dirty="0"/>
              <a:t> </a:t>
            </a:r>
            <a:r>
              <a:rPr lang="en-US" sz="1800" dirty="0" err="1"/>
              <a:t>znači</a:t>
            </a:r>
            <a:r>
              <a:rPr lang="en-US" sz="1800" dirty="0"/>
              <a:t> da se PAM1 </a:t>
            </a:r>
            <a:r>
              <a:rPr lang="en-US" sz="1800" dirty="0" err="1"/>
              <a:t>mnozi</a:t>
            </a:r>
            <a:r>
              <a:rPr lang="en-US" sz="1800" dirty="0"/>
              <a:t> 250 puta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sobom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onda</a:t>
            </a:r>
            <a:r>
              <a:rPr lang="en-US" sz="1800" dirty="0"/>
              <a:t> se </a:t>
            </a:r>
            <a:r>
              <a:rPr lang="en-US" sz="1800" dirty="0" err="1"/>
              <a:t>koristi</a:t>
            </a:r>
            <a:r>
              <a:rPr lang="en-US" sz="1800" dirty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proteine</a:t>
            </a:r>
            <a:r>
              <a:rPr lang="en-US" sz="1800" dirty="0"/>
              <a:t> </a:t>
            </a:r>
            <a:r>
              <a:rPr lang="en-US" sz="1800" dirty="0" err="1"/>
              <a:t>koji</a:t>
            </a:r>
            <a:r>
              <a:rPr lang="en-US" sz="1800" dirty="0"/>
              <a:t> dele 20% </a:t>
            </a:r>
            <a:r>
              <a:rPr lang="en-US" sz="1800" dirty="0" err="1"/>
              <a:t>sličnosti</a:t>
            </a:r>
            <a:r>
              <a:rPr lang="en-US" sz="1800" dirty="0"/>
              <a:t> </a:t>
            </a:r>
            <a:r>
              <a:rPr lang="en-US" sz="1800" dirty="0" err="1"/>
              <a:t>sekvence</a:t>
            </a:r>
            <a:r>
              <a:rPr lang="en-US" sz="1800" dirty="0"/>
              <a:t>. </a:t>
            </a:r>
          </a:p>
          <a:p>
            <a:r>
              <a:rPr lang="en-US" sz="1800" dirty="0" err="1"/>
              <a:t>Izbor</a:t>
            </a:r>
            <a:r>
              <a:rPr lang="en-US" sz="1800" dirty="0"/>
              <a:t> PAM </a:t>
            </a:r>
            <a:r>
              <a:rPr lang="en-US" sz="1800" dirty="0" err="1"/>
              <a:t>matrice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 smtClean="0"/>
              <a:t>Problem </a:t>
            </a:r>
            <a:r>
              <a:rPr lang="en-US" sz="1800" dirty="0" err="1"/>
              <a:t>sa</a:t>
            </a:r>
            <a:r>
              <a:rPr lang="en-US" sz="1800" dirty="0"/>
              <a:t> PAM </a:t>
            </a:r>
            <a:r>
              <a:rPr lang="en-US" sz="1800" dirty="0" err="1"/>
              <a:t>matricama</a:t>
            </a:r>
            <a:r>
              <a:rPr lang="en-US" sz="1800" dirty="0"/>
              <a:t> je </a:t>
            </a:r>
            <a:r>
              <a:rPr lang="en-US" sz="1800" dirty="0" err="1"/>
              <a:t>što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zasnovane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malom</a:t>
            </a:r>
            <a:r>
              <a:rPr lang="en-US" sz="1800" dirty="0"/>
              <a:t> </a:t>
            </a:r>
            <a:r>
              <a:rPr lang="en-US" sz="1800" dirty="0" err="1"/>
              <a:t>broju</a:t>
            </a:r>
            <a:r>
              <a:rPr lang="en-US" sz="1800" dirty="0"/>
              <a:t> </a:t>
            </a:r>
            <a:r>
              <a:rPr lang="en-US" sz="1800" dirty="0" err="1"/>
              <a:t>proteinskih</a:t>
            </a:r>
            <a:r>
              <a:rPr lang="en-US" sz="1800" dirty="0"/>
              <a:t> </a:t>
            </a:r>
            <a:r>
              <a:rPr lang="en-US" sz="1800" dirty="0" err="1" smtClean="0"/>
              <a:t>sekvenci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975173" y="240263"/>
            <a:ext cx="32485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200" b="1" dirty="0" smtClean="0">
                <a:solidFill>
                  <a:schemeClr val="bg1"/>
                </a:solidFill>
                <a:latin typeface="Raleway" panose="020B0604020202020204" charset="0"/>
              </a:rPr>
              <a:t>PAM MATRICA</a:t>
            </a:r>
            <a:endParaRPr lang="en-US" sz="2200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474" y="1010653"/>
            <a:ext cx="896352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Pristup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je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zasnovan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na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korišćenju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BLOCKS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baze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podataka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endParaRPr lang="sr-Latn-RS" sz="2200" dirty="0">
              <a:solidFill>
                <a:schemeClr val="accent3"/>
              </a:solidFill>
              <a:latin typeface="Raleway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Glavni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cilj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je bio da se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zameni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PAM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matrica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pomoću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mnogo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većeg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skupa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podataka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. </a:t>
            </a:r>
            <a:endParaRPr lang="sr-Latn-RS" sz="2200" dirty="0">
              <a:solidFill>
                <a:schemeClr val="accent3"/>
              </a:solidFill>
              <a:latin typeface="Raleway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Blokovi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predstavljaju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poravnanja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bez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praznina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. </a:t>
            </a:r>
            <a:endParaRPr lang="sr-Latn-RS" sz="2200" dirty="0">
              <a:solidFill>
                <a:schemeClr val="accent3"/>
              </a:solidFill>
              <a:latin typeface="Raleway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Prag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do 62% (BLOSUM62) se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najčešće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korisit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i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on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predstavlja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podrazumevanu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matricu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skora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za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BLAST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pretragu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U BLOSUM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matrice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su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time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direktno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izračunate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evolucione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razdaljine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i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bazirane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su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na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očuvanju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regije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. </a:t>
            </a:r>
            <a:endParaRPr lang="sr-Latn-RS" sz="2200" dirty="0">
              <a:solidFill>
                <a:schemeClr val="accent3"/>
              </a:solidFill>
              <a:latin typeface="Raleway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BLOSUM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predstavlja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broj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koji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označava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stepen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konzervacije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proteina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sekvence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koje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su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korišćenje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za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izvođenje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tog </a:t>
            </a:r>
            <a:r>
              <a:rPr lang="en-US" sz="2200" dirty="0" err="1">
                <a:solidFill>
                  <a:schemeClr val="accent3"/>
                </a:solidFill>
                <a:latin typeface="Raleway" panose="020B0604020202020204" charset="0"/>
              </a:rPr>
              <a:t>konkretnog</a:t>
            </a:r>
            <a:r>
              <a:rPr lang="en-US" sz="2200" dirty="0">
                <a:solidFill>
                  <a:schemeClr val="accent3"/>
                </a:solidFill>
                <a:latin typeface="Raleway" panose="020B0604020202020204" charset="0"/>
              </a:rPr>
              <a:t> BLOSUM-a.</a:t>
            </a:r>
          </a:p>
        </p:txBody>
      </p:sp>
      <p:sp>
        <p:nvSpPr>
          <p:cNvPr id="3" name="Shape 92"/>
          <p:cNvSpPr txBox="1">
            <a:spLocks/>
          </p:cNvSpPr>
          <p:nvPr/>
        </p:nvSpPr>
        <p:spPr>
          <a:xfrm>
            <a:off x="597893" y="254022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5000" b="1" dirty="0" smtClean="0">
                <a:solidFill>
                  <a:schemeClr val="accent3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BLOSUM</a:t>
            </a:r>
          </a:p>
        </p:txBody>
      </p:sp>
    </p:spTree>
    <p:extLst>
      <p:ext uri="{BB962C8B-B14F-4D97-AF65-F5344CB8AC3E}">
        <p14:creationId xmlns:p14="http://schemas.microsoft.com/office/powerpoint/2010/main" val="390488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766567" y="1235021"/>
            <a:ext cx="7288418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Globalno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I </a:t>
            </a:r>
            <a:r>
              <a:rPr lang="en-US" sz="3600" dirty="0" err="1" smtClean="0">
                <a:solidFill>
                  <a:schemeClr val="accent3">
                    <a:lumMod val="50000"/>
                  </a:schemeClr>
                </a:solidFill>
              </a:rPr>
              <a:t>lokalno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poravnanje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3600" dirty="0">
                <a:solidFill>
                  <a:schemeClr val="accent3">
                    <a:lumMod val="50000"/>
                  </a:schemeClr>
                </a:solidFill>
              </a:rPr>
            </a:br>
            <a:endParaRPr lang="en" sz="3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342542" y="2781388"/>
            <a:ext cx="8822033" cy="33291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err="1"/>
              <a:t>Globalna</a:t>
            </a:r>
            <a:r>
              <a:rPr lang="en-US" dirty="0"/>
              <a:t> </a:t>
            </a:r>
            <a:r>
              <a:rPr lang="en-US" dirty="0" err="1"/>
              <a:t>poravnanja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poravnanja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poravnavaju</a:t>
            </a:r>
            <a:r>
              <a:rPr lang="en-US" dirty="0"/>
              <a:t> celom </a:t>
            </a:r>
            <a:r>
              <a:rPr lang="en-US" dirty="0" err="1"/>
              <a:t>svojom</a:t>
            </a:r>
            <a:r>
              <a:rPr lang="en-US" dirty="0"/>
              <a:t> </a:t>
            </a:r>
            <a:r>
              <a:rPr lang="en-US" dirty="0" err="1"/>
              <a:t>dužinom</a:t>
            </a:r>
            <a:endParaRPr lang="sr-Latn-RS" dirty="0"/>
          </a:p>
          <a:p>
            <a:r>
              <a:rPr lang="en-US" dirty="0" err="1"/>
              <a:t>Lokalno</a:t>
            </a:r>
            <a:r>
              <a:rPr lang="en-US" dirty="0"/>
              <a:t> </a:t>
            </a:r>
            <a:r>
              <a:rPr lang="en-US" dirty="0" err="1"/>
              <a:t>poravnanje</a:t>
            </a:r>
            <a:r>
              <a:rPr lang="en-US" dirty="0"/>
              <a:t> </a:t>
            </a:r>
            <a:r>
              <a:rPr lang="en-US" dirty="0" err="1"/>
              <a:t>pretraga</a:t>
            </a:r>
            <a:r>
              <a:rPr lang="en-US" dirty="0"/>
              <a:t> </a:t>
            </a:r>
            <a:r>
              <a:rPr lang="en-US" dirty="0" err="1"/>
              <a:t>traži</a:t>
            </a:r>
            <a:r>
              <a:rPr lang="en-US" dirty="0"/>
              <a:t> </a:t>
            </a:r>
            <a:r>
              <a:rPr lang="en-US" dirty="0" err="1"/>
              <a:t>regione</a:t>
            </a:r>
            <a:r>
              <a:rPr lang="en-US" dirty="0"/>
              <a:t> </a:t>
            </a:r>
            <a:r>
              <a:rPr lang="en-US" dirty="0" err="1"/>
              <a:t>visoke</a:t>
            </a:r>
            <a:r>
              <a:rPr lang="en-US" dirty="0"/>
              <a:t> </a:t>
            </a:r>
            <a:r>
              <a:rPr lang="en-US" dirty="0" err="1"/>
              <a:t>sličnosti</a:t>
            </a:r>
            <a:r>
              <a:rPr lang="en-US" dirty="0"/>
              <a:t> bez </a:t>
            </a:r>
            <a:r>
              <a:rPr lang="en-US" dirty="0" err="1"/>
              <a:t>obzira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dužinu</a:t>
            </a:r>
            <a:r>
              <a:rPr lang="en-US" dirty="0"/>
              <a:t> </a:t>
            </a:r>
            <a:r>
              <a:rPr lang="en-US" dirty="0" err="1"/>
              <a:t>sekvence</a:t>
            </a:r>
            <a:endParaRPr lang="sr-Latn-RS" dirty="0"/>
          </a:p>
          <a:p>
            <a:endParaRPr lang="en-US" dirty="0"/>
          </a:p>
        </p:txBody>
      </p:sp>
      <p:sp>
        <p:nvSpPr>
          <p:cNvPr id="132" name="Shape 132"/>
          <p:cNvSpPr/>
          <p:nvPr/>
        </p:nvSpPr>
        <p:spPr>
          <a:xfrm>
            <a:off x="5739063" y="-17350"/>
            <a:ext cx="3425512" cy="2977118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84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ctrTitle" idx="4294967295"/>
          </p:nvPr>
        </p:nvSpPr>
        <p:spPr>
          <a:xfrm>
            <a:off x="577516" y="452433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Needleman </a:t>
            </a:r>
            <a:r>
              <a:rPr lang="en-US" sz="3600" dirty="0" err="1" smtClean="0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Wunsch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Algoritam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Globalno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poravnanje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sekvenci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3600" dirty="0">
                <a:solidFill>
                  <a:schemeClr val="accent3">
                    <a:lumMod val="50000"/>
                  </a:schemeClr>
                </a:solidFill>
              </a:rPr>
            </a:br>
            <a:endParaRPr lang="en" sz="3500" dirty="0">
              <a:solidFill>
                <a:schemeClr val="accent3">
                  <a:lumMod val="5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subTitle" idx="4294967295"/>
          </p:nvPr>
        </p:nvSpPr>
        <p:spPr>
          <a:xfrm>
            <a:off x="409074" y="1780674"/>
            <a:ext cx="8109284" cy="29597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u="sng" dirty="0" err="1"/>
              <a:t>Algoritam</a:t>
            </a:r>
            <a:r>
              <a:rPr lang="en-US" u="sng" dirty="0"/>
              <a:t> se </a:t>
            </a:r>
            <a:r>
              <a:rPr lang="en-US" u="sng" dirty="0" err="1"/>
              <a:t>sastoji</a:t>
            </a:r>
            <a:r>
              <a:rPr lang="en-US" u="sng" dirty="0"/>
              <a:t> od 3 </a:t>
            </a:r>
            <a:r>
              <a:rPr lang="en-US" u="sng" dirty="0" err="1" smtClean="0"/>
              <a:t>koraka</a:t>
            </a:r>
            <a:r>
              <a:rPr lang="en-US" u="sng" dirty="0" smtClean="0"/>
              <a:t>:</a:t>
            </a:r>
            <a:endParaRPr lang="sr-Latn-RS" u="sng" dirty="0"/>
          </a:p>
          <a:p>
            <a:pPr lvl="1"/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matrice</a:t>
            </a:r>
            <a:endParaRPr lang="sr-Latn-RS" dirty="0"/>
          </a:p>
          <a:p>
            <a:pPr lvl="1"/>
            <a:r>
              <a:rPr lang="en-US" dirty="0" err="1"/>
              <a:t>Ocenjivanje</a:t>
            </a:r>
            <a:r>
              <a:rPr lang="en-US" dirty="0"/>
              <a:t> </a:t>
            </a:r>
            <a:r>
              <a:rPr lang="en-US" dirty="0" err="1"/>
              <a:t>matrice</a:t>
            </a:r>
            <a:endParaRPr lang="sr-Latn-RS" dirty="0"/>
          </a:p>
          <a:p>
            <a:pPr lvl="1"/>
            <a:r>
              <a:rPr lang="en-US" dirty="0" err="1"/>
              <a:t>Identifikovanje</a:t>
            </a:r>
            <a:r>
              <a:rPr lang="en-US" dirty="0"/>
              <a:t> </a:t>
            </a:r>
            <a:r>
              <a:rPr lang="en-US" dirty="0" err="1"/>
              <a:t>optimalnog</a:t>
            </a:r>
            <a:r>
              <a:rPr lang="en-US" dirty="0"/>
              <a:t> </a:t>
            </a:r>
            <a:r>
              <a:rPr lang="en-US" dirty="0" err="1"/>
              <a:t>poravnanja</a:t>
            </a:r>
            <a:endParaRPr lang="sr-Latn-RS" dirty="0"/>
          </a:p>
          <a:p>
            <a:pPr marL="457200" lvl="1" indent="0">
              <a:buNone/>
            </a:pP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sekvence</a:t>
            </a:r>
            <a:r>
              <a:rPr lang="en-US" dirty="0"/>
              <a:t> </a:t>
            </a:r>
            <a:r>
              <a:rPr lang="en-US" dirty="0" err="1"/>
              <a:t>dužine</a:t>
            </a:r>
            <a:r>
              <a:rPr lang="en-US" dirty="0"/>
              <a:t> a </a:t>
            </a:r>
            <a:r>
              <a:rPr lang="en-US" dirty="0" err="1"/>
              <a:t>i</a:t>
            </a:r>
            <a:r>
              <a:rPr lang="en-US" dirty="0"/>
              <a:t> b </a:t>
            </a:r>
            <a:r>
              <a:rPr lang="en-US" dirty="0" err="1"/>
              <a:t>složenost</a:t>
            </a:r>
            <a:r>
              <a:rPr lang="en-US" dirty="0"/>
              <a:t> je O(</a:t>
            </a:r>
            <a:r>
              <a:rPr lang="en-US" dirty="0" err="1"/>
              <a:t>axb</a:t>
            </a:r>
            <a:r>
              <a:rPr lang="en-US" dirty="0"/>
              <a:t>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77197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1737" y="1071450"/>
            <a:ext cx="78927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Smith </a:t>
            </a:r>
            <a:r>
              <a:rPr lang="en-US" sz="4000" b="1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i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Waterman </a:t>
            </a:r>
            <a:r>
              <a:rPr lang="en-US" sz="4000" b="1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Algoritam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: </a:t>
            </a:r>
            <a:r>
              <a:rPr lang="en-US" sz="4000" b="1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Lokalno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4000" b="1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poravnanje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4000" b="1" dirty="0" err="1" smtClean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sekvenci</a:t>
            </a:r>
            <a:endParaRPr lang="en-US" sz="4000" b="1" dirty="0">
              <a:solidFill>
                <a:schemeClr val="accent3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853" y="2708308"/>
            <a:ext cx="83860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Smith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i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Waterman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algoritam</a:t>
            </a:r>
            <a:r>
              <a:rPr lang="sr-Latn-R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Konstrukcija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matrice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je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slična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kao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i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kod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Needleman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i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Wunsch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algoritma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,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ali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se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sistemi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za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ocenjivanje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matrice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malo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razlikuju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441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ABE33F"/>
                </a:solidFill>
              </a:rPr>
              <a:t>Metode </a:t>
            </a:r>
            <a:r>
              <a:rPr lang="en-US" dirty="0" err="1" smtClean="0">
                <a:solidFill>
                  <a:srgbClr val="ABE33F"/>
                </a:solidFill>
              </a:rPr>
              <a:t>i</a:t>
            </a:r>
            <a:r>
              <a:rPr lang="en-US" dirty="0" smtClean="0">
                <a:solidFill>
                  <a:srgbClr val="ABE33F"/>
                </a:solidFill>
              </a:rPr>
              <a:t> </a:t>
            </a:r>
            <a:r>
              <a:rPr lang="en-US" dirty="0" err="1" smtClean="0">
                <a:solidFill>
                  <a:srgbClr val="ABE33F"/>
                </a:solidFill>
              </a:rPr>
              <a:t>alate</a:t>
            </a:r>
            <a:endParaRPr lang="e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-Latn-RS" dirty="0" smtClean="0"/>
              <a:t>BLAST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541421" y="1556149"/>
            <a:ext cx="7844589" cy="28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hu-HU" sz="2200" dirty="0" smtClean="0"/>
              <a:t>Basic </a:t>
            </a:r>
            <a:r>
              <a:rPr lang="hu-HU" sz="2200" dirty="0"/>
              <a:t>Local Alignment Search Tool </a:t>
            </a:r>
            <a:endParaRPr lang="hu-HU" sz="2200" dirty="0" smtClean="0"/>
          </a:p>
          <a:p>
            <a:endParaRPr lang="hu-HU" sz="2200" dirty="0" smtClean="0"/>
          </a:p>
          <a:p>
            <a:r>
              <a:rPr lang="hu-HU" sz="2200" dirty="0" smtClean="0"/>
              <a:t>Lokalno poravnanje</a:t>
            </a:r>
          </a:p>
          <a:p>
            <a:endParaRPr lang="hu-HU" sz="2200" dirty="0" smtClean="0"/>
          </a:p>
          <a:p>
            <a:r>
              <a:rPr lang="hu-HU" sz="2200" dirty="0" smtClean="0"/>
              <a:t>Brži </a:t>
            </a:r>
            <a:r>
              <a:rPr lang="hu-HU" sz="2200" dirty="0"/>
              <a:t>od običnog </a:t>
            </a:r>
            <a:r>
              <a:rPr lang="hu-HU" sz="2200" dirty="0" smtClean="0"/>
              <a:t>SW algoritma </a:t>
            </a:r>
          </a:p>
          <a:p>
            <a:endParaRPr lang="hu-HU" sz="2200" dirty="0" smtClean="0"/>
          </a:p>
          <a:p>
            <a:r>
              <a:rPr lang="hu-HU" sz="2200" dirty="0" smtClean="0"/>
              <a:t>Ne </a:t>
            </a:r>
            <a:r>
              <a:rPr lang="hu-HU" sz="2200" dirty="0"/>
              <a:t>ocenjuje poklapanje i neslaganje </a:t>
            </a:r>
            <a:r>
              <a:rPr lang="hu-HU" sz="2200" dirty="0" smtClean="0"/>
              <a:t>univerzalno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7791">
            <a:off x="5976610" y="1429425"/>
            <a:ext cx="2567756" cy="2227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5986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-Latn-RS" dirty="0" smtClean="0"/>
              <a:t>Potkategorije </a:t>
            </a:r>
            <a:endParaRPr lang="en" dirty="0"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584146" y="1760237"/>
            <a:ext cx="7757993" cy="295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hu-HU" sz="2200" dirty="0" smtClean="0"/>
              <a:t>Nukleotid </a:t>
            </a:r>
            <a:r>
              <a:rPr lang="hu-HU" sz="2200" dirty="0"/>
              <a:t>BLAST: DNK </a:t>
            </a:r>
            <a:r>
              <a:rPr lang="hu-HU" sz="2200" dirty="0" smtClean="0"/>
              <a:t>	DNK baza</a:t>
            </a:r>
            <a:endParaRPr lang="en-US" sz="2200" dirty="0"/>
          </a:p>
          <a:p>
            <a:pPr marL="342900" lvl="0" indent="-342900">
              <a:buFont typeface="+mj-lt"/>
              <a:buAutoNum type="arabicPeriod"/>
            </a:pPr>
            <a:r>
              <a:rPr lang="hu-HU" sz="2200" dirty="0"/>
              <a:t>Protein BLAST: nisku proteina </a:t>
            </a:r>
            <a:r>
              <a:rPr lang="hu-HU" sz="2200" dirty="0" smtClean="0"/>
              <a:t>           proteinska baza </a:t>
            </a:r>
            <a:r>
              <a:rPr lang="hu-HU" sz="2200" dirty="0"/>
              <a:t>podataka</a:t>
            </a:r>
            <a:endParaRPr lang="en-US" sz="2200" dirty="0"/>
          </a:p>
          <a:p>
            <a:pPr marL="342900" lvl="0" indent="-342900">
              <a:buFont typeface="+mj-lt"/>
              <a:buAutoNum type="arabicPeriod"/>
            </a:pPr>
            <a:r>
              <a:rPr lang="hu-HU" sz="2200" dirty="0"/>
              <a:t>Blastx: </a:t>
            </a:r>
            <a:r>
              <a:rPr lang="hu-HU" sz="2200" dirty="0" smtClean="0"/>
              <a:t>DNK 	šest mogući način </a:t>
            </a:r>
            <a:r>
              <a:rPr lang="hu-HU" sz="2200" dirty="0"/>
              <a:t>u nisku proteina </a:t>
            </a:r>
            <a:r>
              <a:rPr lang="hu-HU" sz="2200" dirty="0" smtClean="0"/>
              <a:t>         proteinska </a:t>
            </a:r>
            <a:r>
              <a:rPr lang="hu-HU" sz="2200" dirty="0"/>
              <a:t>baza podataka</a:t>
            </a:r>
            <a:endParaRPr lang="en-US" sz="2200" dirty="0"/>
          </a:p>
          <a:p>
            <a:pPr marL="342900" lvl="0" indent="-342900">
              <a:buFont typeface="+mj-lt"/>
              <a:buAutoNum type="arabicPeriod"/>
            </a:pPr>
            <a:r>
              <a:rPr lang="hu-HU" sz="2200" dirty="0" smtClean="0"/>
              <a:t>Tblastn</a:t>
            </a:r>
            <a:r>
              <a:rPr lang="hu-HU" sz="2200" dirty="0"/>
              <a:t>: </a:t>
            </a:r>
            <a:r>
              <a:rPr lang="hu-HU" sz="2200" dirty="0"/>
              <a:t>nisku proteina            </a:t>
            </a:r>
            <a:r>
              <a:rPr lang="hu-HU" sz="2200" dirty="0" smtClean="0"/>
              <a:t>DNK baza</a:t>
            </a:r>
            <a:endParaRPr lang="en-US" sz="2200" dirty="0"/>
          </a:p>
          <a:p>
            <a:pPr marL="342900" lvl="0" indent="-342900">
              <a:buFont typeface="+mj-lt"/>
              <a:buAutoNum type="arabicPeriod"/>
            </a:pPr>
            <a:r>
              <a:rPr lang="hu-HU" sz="2200" dirty="0"/>
              <a:t>Tblastx: i zadatu DNK nisku i DNK niske prevede prvo u niske proteina pa posle ih upoređuje</a:t>
            </a:r>
            <a:endParaRPr lang="en-US" sz="2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17257" y="2032001"/>
            <a:ext cx="341086" cy="7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92914" y="2380344"/>
            <a:ext cx="341086" cy="7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50456" y="3011715"/>
            <a:ext cx="413658" cy="1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5339" y="3360058"/>
            <a:ext cx="341086" cy="7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45426" y="3715659"/>
            <a:ext cx="341086" cy="7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456404" y="2314200"/>
            <a:ext cx="5996682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hu-HU" sz="3200" dirty="0"/>
              <a:t>Prilikom korišćenja algoritma koristimo neke bitne parametre:</a:t>
            </a:r>
            <a:endParaRPr lang="sr-Latn-RS" sz="3000" dirty="0"/>
          </a:p>
        </p:txBody>
      </p:sp>
    </p:spTree>
    <p:extLst>
      <p:ext uri="{BB962C8B-B14F-4D97-AF65-F5344CB8AC3E}">
        <p14:creationId xmlns:p14="http://schemas.microsoft.com/office/powerpoint/2010/main" val="11256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058779" y="1991825"/>
            <a:ext cx="6653463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sr-Latn-RS" sz="2000" dirty="0"/>
              <a:t>Seminarski rad u okviru kursa </a:t>
            </a:r>
            <a:br>
              <a:rPr lang="sr-Latn-RS" sz="2000" dirty="0"/>
            </a:br>
            <a:r>
              <a:rPr lang="sr-Latn-RS" sz="2000" dirty="0"/>
              <a:t>Uvod u bioinformatiku</a:t>
            </a:r>
            <a:br>
              <a:rPr lang="sr-Latn-RS" sz="2000" dirty="0"/>
            </a:br>
            <a:r>
              <a:rPr lang="sr-Latn-RS" sz="2000" dirty="0"/>
              <a:t/>
            </a:r>
            <a:br>
              <a:rPr lang="sr-Latn-RS" sz="2000" dirty="0"/>
            </a:br>
            <a:r>
              <a:rPr lang="sr-Latn-RS" sz="2000" dirty="0"/>
              <a:t>Anamaria Piri, Ozren Demonja</a:t>
            </a:r>
            <a:br>
              <a:rPr lang="sr-Latn-RS" sz="2000" dirty="0"/>
            </a:br>
            <a:r>
              <a:rPr lang="sr-Latn-RS" sz="2000" dirty="0"/>
              <a:t/>
            </a:r>
            <a:br>
              <a:rPr lang="sr-Latn-RS" sz="2000" dirty="0"/>
            </a:br>
            <a:r>
              <a:rPr lang="sr-Latn-RS" sz="2000" dirty="0"/>
              <a:t>Matematički fakultet</a:t>
            </a:r>
            <a:br>
              <a:rPr lang="sr-Latn-RS" sz="2000" dirty="0"/>
            </a:br>
            <a:r>
              <a:rPr lang="sr-Latn-RS" sz="2000" dirty="0"/>
              <a:t>Univerzitet u Beogradu</a:t>
            </a:r>
          </a:p>
        </p:txBody>
      </p:sp>
    </p:spTree>
    <p:extLst>
      <p:ext uri="{BB962C8B-B14F-4D97-AF65-F5344CB8AC3E}">
        <p14:creationId xmlns:p14="http://schemas.microsoft.com/office/powerpoint/2010/main" val="85426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886649" y="1747275"/>
            <a:ext cx="7451807" cy="27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hu-HU" dirty="0"/>
              <a:t>O</a:t>
            </a:r>
            <a:r>
              <a:rPr lang="hu-HU" dirty="0" smtClean="0"/>
              <a:t>čekivan </a:t>
            </a:r>
            <a:r>
              <a:rPr lang="hu-HU" dirty="0"/>
              <a:t>broj slučajnih </a:t>
            </a:r>
            <a:r>
              <a:rPr lang="hu-HU" dirty="0" smtClean="0"/>
              <a:t>pogodaka </a:t>
            </a:r>
            <a:r>
              <a:rPr lang="hu-HU" dirty="0"/>
              <a:t>kod traženja u bazi. </a:t>
            </a:r>
            <a:endParaRPr lang="hu-HU" dirty="0" smtClean="0"/>
          </a:p>
          <a:p>
            <a:pPr lvl="0">
              <a:buNone/>
            </a:pPr>
            <a:endParaRPr lang="hu-HU" dirty="0" smtClean="0"/>
          </a:p>
          <a:p>
            <a:pPr lvl="0">
              <a:buNone/>
            </a:pPr>
            <a:r>
              <a:rPr lang="hu-HU" dirty="0" smtClean="0"/>
              <a:t>Za </a:t>
            </a:r>
            <a:r>
              <a:rPr lang="hu-HU" dirty="0"/>
              <a:t>BLAST je E-vrednost obično 10</a:t>
            </a:r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50" y="333086"/>
            <a:ext cx="7370699" cy="857400"/>
          </a:xfrm>
        </p:spPr>
        <p:txBody>
          <a:bodyPr/>
          <a:lstStyle/>
          <a:p>
            <a:r>
              <a:rPr lang="sr-Latn-RS" dirty="0"/>
              <a:t>Očekivan prag</a:t>
            </a:r>
            <a:r>
              <a:rPr lang="hu-HU" dirty="0"/>
              <a:t>: (E-value odn. E-vrednost)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886649" y="1747275"/>
            <a:ext cx="7451807" cy="27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hu-HU" dirty="0" smtClean="0"/>
              <a:t>algoritam </a:t>
            </a:r>
            <a:r>
              <a:rPr lang="hu-HU" dirty="0"/>
              <a:t>je osnovan na </a:t>
            </a:r>
            <a:r>
              <a:rPr lang="hu-HU" dirty="0" smtClean="0"/>
              <a:t>k-merima</a:t>
            </a:r>
          </a:p>
          <a:p>
            <a:pPr lvl="0"/>
            <a:r>
              <a:rPr lang="hu-HU" dirty="0" smtClean="0"/>
              <a:t>proteini -&gt; 3-meri </a:t>
            </a:r>
          </a:p>
          <a:p>
            <a:pPr lvl="1">
              <a:buNone/>
            </a:pPr>
            <a:r>
              <a:rPr lang="hu-HU" sz="1800" dirty="0" smtClean="0"/>
              <a:t>(</a:t>
            </a:r>
            <a:r>
              <a:rPr lang="hu-HU" sz="1800" dirty="0"/>
              <a:t>kod manjih peptida nekad 2-meri) </a:t>
            </a:r>
            <a:endParaRPr lang="hu-HU" sz="1800" dirty="0" smtClean="0"/>
          </a:p>
          <a:p>
            <a:pPr marL="342900" lvl="1" indent="-342900"/>
            <a:r>
              <a:rPr lang="hu-HU" dirty="0" smtClean="0"/>
              <a:t>Aminokiseline -&gt; 11-meri</a:t>
            </a:r>
          </a:p>
          <a:p>
            <a:pPr lvl="1">
              <a:buNone/>
            </a:pPr>
            <a:r>
              <a:rPr lang="hu-HU" sz="1800" dirty="0" smtClean="0"/>
              <a:t>(vrednost </a:t>
            </a:r>
            <a:r>
              <a:rPr lang="hu-HU" sz="1800" dirty="0"/>
              <a:t>može da varira između 7 i 15)</a:t>
            </a:r>
            <a:r>
              <a:rPr lang="hu-HU" dirty="0"/>
              <a:t>. </a:t>
            </a:r>
            <a:endParaRPr lang="hu-HU" dirty="0" smtClean="0"/>
          </a:p>
          <a:p>
            <a:pPr marL="342900" lvl="1" indent="-342900"/>
            <a:r>
              <a:rPr lang="hu-HU" dirty="0" smtClean="0"/>
              <a:t>Veličina k – tačnost - brzina</a:t>
            </a:r>
            <a:endParaRPr lang="hu-HU" dirty="0"/>
          </a:p>
          <a:p>
            <a:pPr lvl="1">
              <a:buNone/>
            </a:pPr>
            <a:endParaRPr lang="hu-H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50" y="333086"/>
            <a:ext cx="7370699" cy="857400"/>
          </a:xfrm>
        </p:spPr>
        <p:txBody>
          <a:bodyPr/>
          <a:lstStyle/>
          <a:p>
            <a:r>
              <a:rPr lang="hu-HU" dirty="0"/>
              <a:t>Veličina </a:t>
            </a:r>
            <a:r>
              <a:rPr lang="hu-HU" dirty="0" smtClean="0"/>
              <a:t>reči -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69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886649" y="1747275"/>
            <a:ext cx="7451807" cy="27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buNone/>
            </a:pPr>
            <a:r>
              <a:rPr lang="sr-Latn-RS" dirty="0" smtClean="0"/>
              <a:t>Aminokiseline: </a:t>
            </a:r>
            <a:r>
              <a:rPr lang="en-US" dirty="0" smtClean="0"/>
              <a:t>PAM </a:t>
            </a:r>
            <a:r>
              <a:rPr lang="en-US" dirty="0" err="1"/>
              <a:t>ili</a:t>
            </a:r>
            <a:r>
              <a:rPr lang="en-US" dirty="0"/>
              <a:t> BLOSUM </a:t>
            </a:r>
            <a:endParaRPr lang="sr-Latn-RS" dirty="0" smtClean="0"/>
          </a:p>
          <a:p>
            <a:pPr lvl="1">
              <a:buNone/>
            </a:pPr>
            <a:r>
              <a:rPr lang="sr-Latn-RS" dirty="0" smtClean="0"/>
              <a:t>N</a:t>
            </a:r>
            <a:r>
              <a:rPr lang="hu-HU" dirty="0" smtClean="0"/>
              <a:t>ukleotide:</a:t>
            </a:r>
            <a:br>
              <a:rPr lang="hu-HU" dirty="0" smtClean="0"/>
            </a:br>
            <a:r>
              <a:rPr lang="hu-HU" dirty="0" smtClean="0"/>
              <a:t>	pogodak </a:t>
            </a:r>
            <a:r>
              <a:rPr lang="hu-HU" dirty="0"/>
              <a:t>(match) se boduje sa </a:t>
            </a:r>
            <a:r>
              <a:rPr lang="en-US" dirty="0"/>
              <a:t>"+</a:t>
            </a:r>
            <a:r>
              <a:rPr lang="en-US" dirty="0" smtClean="0"/>
              <a:t>1</a:t>
            </a:r>
            <a:r>
              <a:rPr lang="en-US" dirty="0"/>
              <a:t>"</a:t>
            </a:r>
            <a:endParaRPr lang="sr-Latn-RS" dirty="0"/>
          </a:p>
          <a:p>
            <a:pPr lvl="1">
              <a:buNone/>
            </a:pPr>
            <a:r>
              <a:rPr lang="sr-Latn-RS" dirty="0"/>
              <a:t>	</a:t>
            </a:r>
            <a:r>
              <a:rPr lang="en-US" dirty="0" err="1" smtClean="0"/>
              <a:t>proma</a:t>
            </a:r>
            <a:r>
              <a:rPr lang="sr-Latn-RS" dirty="0"/>
              <a:t>šaj (mismatch) "-2" </a:t>
            </a:r>
            <a:endParaRPr lang="sr-Latn-RS" dirty="0" smtClean="0"/>
          </a:p>
          <a:p>
            <a:pPr lvl="1">
              <a:buNone/>
            </a:pPr>
            <a:r>
              <a:rPr lang="sr-Latn-RS" dirty="0"/>
              <a:t>	</a:t>
            </a:r>
            <a:r>
              <a:rPr lang="sr-Latn-RS" dirty="0" smtClean="0"/>
              <a:t>praznine linearno</a:t>
            </a:r>
          </a:p>
          <a:p>
            <a:pPr lvl="1">
              <a:buNone/>
            </a:pPr>
            <a:r>
              <a:rPr lang="sr-Latn-RS" dirty="0"/>
              <a:t>	 </a:t>
            </a:r>
            <a:r>
              <a:rPr lang="sr-Latn-RS" dirty="0" smtClean="0"/>
              <a:t>   </a:t>
            </a:r>
            <a:r>
              <a:rPr lang="sr-Latn-RS" sz="1800" dirty="0" smtClean="0"/>
              <a:t>(bez </a:t>
            </a:r>
            <a:r>
              <a:rPr lang="sr-Latn-RS" sz="1800" dirty="0"/>
              <a:t>kažnjavanja ulazka u </a:t>
            </a:r>
            <a:r>
              <a:rPr lang="sr-Latn-RS" sz="1800" dirty="0" smtClean="0"/>
              <a:t>prazninu)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50" y="333086"/>
            <a:ext cx="7370699" cy="857400"/>
          </a:xfrm>
        </p:spPr>
        <p:txBody>
          <a:bodyPr/>
          <a:lstStyle/>
          <a:p>
            <a:r>
              <a:rPr lang="hu-HU" dirty="0"/>
              <a:t>Matrica skora: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10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 idx="4294967295"/>
          </p:nvPr>
        </p:nvSpPr>
        <p:spPr>
          <a:xfrm>
            <a:off x="332750" y="273900"/>
            <a:ext cx="3864900" cy="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-Latn-RS" sz="1800" dirty="0" smtClean="0"/>
              <a:t>Objašnjenje na primeru!</a:t>
            </a:r>
            <a:endParaRPr lang="en" sz="1800" dirty="0">
              <a:solidFill>
                <a:srgbClr val="004C52"/>
              </a:solidFill>
            </a:endParaRPr>
          </a:p>
        </p:txBody>
      </p:sp>
      <p:pic>
        <p:nvPicPr>
          <p:cNvPr id="3" name="Picture 2" descr="bla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82" y="50800"/>
            <a:ext cx="5197475" cy="50149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49588" y="1596886"/>
            <a:ext cx="3131383" cy="306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hu-HU" b="1" dirty="0" smtClean="0"/>
              <a:t>PSI-BLAST</a:t>
            </a:r>
          </a:p>
          <a:p>
            <a:endParaRPr lang="hu-HU" dirty="0"/>
          </a:p>
          <a:p>
            <a:r>
              <a:rPr lang="hu-HU" dirty="0" smtClean="0"/>
              <a:t>proteini </a:t>
            </a:r>
            <a:r>
              <a:rPr lang="hu-HU" dirty="0"/>
              <a:t>koji su slični ali u manjoj </a:t>
            </a:r>
            <a:r>
              <a:rPr lang="hu-HU" dirty="0" smtClean="0"/>
              <a:t>meri </a:t>
            </a:r>
            <a:endParaRPr lang="hu-HU" dirty="0"/>
          </a:p>
          <a:p>
            <a:r>
              <a:rPr lang="hu-HU" dirty="0"/>
              <a:t>matrica skora zavisi od pozicije u </a:t>
            </a:r>
            <a:r>
              <a:rPr lang="hu-HU" dirty="0" smtClean="0"/>
              <a:t>niski</a:t>
            </a:r>
            <a:endParaRPr lang="en-US" dirty="0"/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sr-Latn-RS" dirty="0" smtClean="0"/>
              <a:t>Varijante</a:t>
            </a:r>
            <a:endParaRPr lang="en" dirty="0"/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4313591" y="1596886"/>
            <a:ext cx="4398534" cy="342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hu-HU" b="1" dirty="0" smtClean="0"/>
              <a:t>PHI-BLAST</a:t>
            </a:r>
          </a:p>
          <a:p>
            <a:pPr algn="ctr">
              <a:buNone/>
            </a:pPr>
            <a:endParaRPr lang="en-US" b="1" dirty="0"/>
          </a:p>
          <a:p>
            <a:r>
              <a:rPr lang="hu-HU" dirty="0" smtClean="0"/>
              <a:t>traženje </a:t>
            </a:r>
            <a:r>
              <a:rPr lang="hu-HU" dirty="0"/>
              <a:t>šeme u bazi podataka</a:t>
            </a:r>
            <a:r>
              <a:rPr lang="hu-HU" dirty="0" smtClean="0"/>
              <a:t>.</a:t>
            </a:r>
          </a:p>
          <a:p>
            <a:r>
              <a:rPr lang="hu-HU" dirty="0" smtClean="0"/>
              <a:t> </a:t>
            </a:r>
            <a:r>
              <a:rPr lang="hu-HU" dirty="0"/>
              <a:t>parče aminokiseline koje je korisno kod identifikacije proteinske porodice.</a:t>
            </a:r>
            <a:endParaRPr lang="en-US" dirty="0"/>
          </a:p>
          <a:p>
            <a:pPr lvl="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28394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9D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ctrTitle" idx="4294967295"/>
          </p:nvPr>
        </p:nvSpPr>
        <p:spPr>
          <a:xfrm>
            <a:off x="577516" y="452433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hu-HU" sz="3600" dirty="0">
                <a:solidFill>
                  <a:schemeClr val="bg2">
                    <a:lumMod val="50000"/>
                  </a:schemeClr>
                </a:solidFill>
              </a:rPr>
              <a:t> FASTA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subTitle" idx="4294967295"/>
          </p:nvPr>
        </p:nvSpPr>
        <p:spPr>
          <a:xfrm>
            <a:off x="800960" y="1481603"/>
            <a:ext cx="8109284" cy="29597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hu-HU" dirty="0" smtClean="0"/>
              <a:t>Slično </a:t>
            </a:r>
            <a:r>
              <a:rPr lang="hu-HU" dirty="0"/>
              <a:t>kao BLAST, radi sa k-merima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dirty="0"/>
              <a:t>obično 1-2 kod proteina i 4-6 kod nukleotida) </a:t>
            </a:r>
            <a:endParaRPr lang="hu-HU" dirty="0" smtClean="0"/>
          </a:p>
          <a:p>
            <a:r>
              <a:rPr lang="hu-HU" dirty="0" smtClean="0"/>
              <a:t>bez </a:t>
            </a:r>
            <a:r>
              <a:rPr lang="hu-HU" dirty="0"/>
              <a:t>uvođenja </a:t>
            </a:r>
            <a:r>
              <a:rPr lang="hu-HU" dirty="0" smtClean="0"/>
              <a:t>praznina</a:t>
            </a:r>
          </a:p>
          <a:p>
            <a:r>
              <a:rPr lang="hu-HU" dirty="0" smtClean="0"/>
              <a:t> inicijalna ocena</a:t>
            </a:r>
          </a:p>
          <a:p>
            <a:r>
              <a:rPr lang="hu-HU" dirty="0" smtClean="0"/>
              <a:t>10 </a:t>
            </a:r>
            <a:r>
              <a:rPr lang="hu-HU" dirty="0"/>
              <a:t>najboljih regija i sa </a:t>
            </a:r>
            <a:r>
              <a:rPr lang="hu-HU" dirty="0" smtClean="0"/>
              <a:t>SW </a:t>
            </a:r>
            <a:r>
              <a:rPr lang="hu-HU" dirty="0"/>
              <a:t>algoritmom traži poravnanje u </a:t>
            </a:r>
            <a:r>
              <a:rPr lang="hu-HU" dirty="0" smtClean="0"/>
              <a:t>parovima</a:t>
            </a: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1195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ctrTitle" idx="4294967295"/>
          </p:nvPr>
        </p:nvSpPr>
        <p:spPr>
          <a:xfrm>
            <a:off x="460053" y="2682716"/>
            <a:ext cx="8321090" cy="19656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6000" dirty="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https://blast.ncbi.nlm.nih.gov/Blast.cgi</a:t>
            </a:r>
            <a:endParaRPr lang="en" sz="6000" dirty="0">
              <a:solidFill>
                <a:srgbClr val="ABE3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ctrTitle" idx="4294967295"/>
          </p:nvPr>
        </p:nvSpPr>
        <p:spPr>
          <a:xfrm>
            <a:off x="1388968" y="921783"/>
            <a:ext cx="5945099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r-Latn-RS" sz="6000" dirty="0" smtClean="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pBLAST na NCBI stranici</a:t>
            </a:r>
            <a:endParaRPr lang="en" sz="6000" dirty="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2618510" y="1512935"/>
            <a:ext cx="597999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ABE33F"/>
                </a:solidFill>
              </a:rPr>
              <a:t>Hvala na p</a:t>
            </a:r>
            <a:r>
              <a:rPr lang="sr-Latn-RS" sz="6000" dirty="0" smtClean="0">
                <a:solidFill>
                  <a:srgbClr val="ABE33F"/>
                </a:solidFill>
              </a:rPr>
              <a:t>ažnji</a:t>
            </a:r>
            <a:r>
              <a:rPr lang="en" sz="6000" dirty="0" smtClean="0">
                <a:solidFill>
                  <a:srgbClr val="ABE33F"/>
                </a:solidFill>
              </a:rPr>
              <a:t>!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-Latn-RS" sz="3600" b="1" dirty="0" smtClean="0"/>
              <a:t>Pitanje?</a:t>
            </a:r>
            <a:endParaRPr lang="en" sz="3600" b="1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97965" y="1447472"/>
            <a:ext cx="7370699" cy="294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/>
              <a:t>(Methods in Molecular Biology 1525) Jonathan M. Keith (eds.)-Bioinformatics_ Volume I_ Data, Sequence Analysis, and Evolution-Humana Press (2017</a:t>
            </a:r>
            <a:r>
              <a:rPr lang="en-US" dirty="0" smtClean="0"/>
              <a:t>)</a:t>
            </a:r>
            <a:endParaRPr lang="sr-Latn-RS" dirty="0" smtClean="0"/>
          </a:p>
          <a:p>
            <a:pPr lvl="0">
              <a:buNone/>
            </a:pPr>
            <a:endParaRPr lang="sr-Latn-RS" dirty="0"/>
          </a:p>
          <a:p>
            <a:pPr lvl="0">
              <a:buNone/>
            </a:pPr>
            <a:r>
              <a:rPr lang="sr-Latn-RS" dirty="0"/>
              <a:t>P</a:t>
            </a:r>
            <a:r>
              <a:rPr lang="sr-Latn-RS" dirty="0" smtClean="0"/>
              <a:t>rofesor: Jovana Kovačević</a:t>
            </a:r>
          </a:p>
          <a:p>
            <a:pPr lvl="0">
              <a:buNone/>
            </a:pPr>
            <a:endParaRPr lang="sr-Latn-RS" dirty="0" smtClean="0"/>
          </a:p>
          <a:p>
            <a:pPr lvl="0">
              <a:buNone/>
            </a:pPr>
            <a:r>
              <a:rPr lang="sr-Latn-RS" dirty="0" smtClean="0"/>
              <a:t>Asistent: Nina Radojičić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Uvod</a:t>
            </a:r>
            <a:br>
              <a:rPr lang="en" dirty="0" smtClean="0"/>
            </a:b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541421" y="1556149"/>
            <a:ext cx="7844589" cy="28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/>
            <a:r>
              <a:rPr lang="sr-Latn-RS" sz="2000" dirty="0"/>
              <a:t>B</a:t>
            </a:r>
            <a:r>
              <a:rPr lang="en-US" sz="2000" dirty="0" err="1"/>
              <a:t>roj</a:t>
            </a:r>
            <a:r>
              <a:rPr lang="en-US" sz="2000" dirty="0"/>
              <a:t> </a:t>
            </a:r>
            <a:r>
              <a:rPr lang="en-US" sz="2000" dirty="0" err="1"/>
              <a:t>sekvenci</a:t>
            </a:r>
            <a:r>
              <a:rPr lang="en-US" sz="2000" dirty="0"/>
              <a:t> </a:t>
            </a:r>
            <a:r>
              <a:rPr lang="en-US" sz="2000" dirty="0" err="1"/>
              <a:t>koje</a:t>
            </a:r>
            <a:r>
              <a:rPr lang="en-US" sz="2000" dirty="0"/>
              <a:t> se </a:t>
            </a:r>
            <a:r>
              <a:rPr lang="en-US" sz="2000" dirty="0" err="1"/>
              <a:t>dodaju</a:t>
            </a:r>
            <a:r>
              <a:rPr lang="en-US" sz="2000" dirty="0"/>
              <a:t> u </a:t>
            </a:r>
            <a:r>
              <a:rPr lang="en-US" sz="2000" dirty="0" err="1"/>
              <a:t>biološke</a:t>
            </a:r>
            <a:r>
              <a:rPr lang="en-US" sz="2000" dirty="0"/>
              <a:t> </a:t>
            </a:r>
            <a:r>
              <a:rPr lang="en-US" sz="2000" dirty="0" err="1"/>
              <a:t>baze</a:t>
            </a:r>
            <a:r>
              <a:rPr lang="en-US" sz="2000" dirty="0"/>
              <a:t> </a:t>
            </a:r>
            <a:r>
              <a:rPr lang="en-US" sz="2000" dirty="0" err="1"/>
              <a:t>raste</a:t>
            </a:r>
            <a:r>
              <a:rPr lang="en-US" sz="2000" dirty="0"/>
              <a:t> </a:t>
            </a:r>
            <a:r>
              <a:rPr lang="en-US" sz="2000" dirty="0" err="1"/>
              <a:t>eksponencijalno</a:t>
            </a:r>
            <a:r>
              <a:rPr lang="en-US" sz="2000" dirty="0"/>
              <a:t>  </a:t>
            </a:r>
            <a:endParaRPr lang="en-US" sz="2000" dirty="0" smtClean="0"/>
          </a:p>
          <a:p>
            <a:pPr marL="171450" indent="-171450"/>
            <a:endParaRPr lang="sr-Latn-RS" sz="2000" dirty="0"/>
          </a:p>
          <a:p>
            <a:pPr marL="171450" indent="-171450"/>
            <a:r>
              <a:rPr lang="en-US" sz="2000" dirty="0" err="1"/>
              <a:t>Poređenje</a:t>
            </a:r>
            <a:r>
              <a:rPr lang="en-US" sz="2000" dirty="0"/>
              <a:t> </a:t>
            </a:r>
            <a:r>
              <a:rPr lang="en-US" sz="2000" dirty="0" err="1"/>
              <a:t>dve</a:t>
            </a:r>
            <a:r>
              <a:rPr lang="en-US" sz="2000" dirty="0"/>
              <a:t> </a:t>
            </a:r>
            <a:r>
              <a:rPr lang="en-US" sz="2000" dirty="0" err="1"/>
              <a:t>ili</a:t>
            </a:r>
            <a:r>
              <a:rPr lang="en-US" sz="2000" dirty="0"/>
              <a:t> </a:t>
            </a:r>
            <a:r>
              <a:rPr lang="en-US" sz="2000" dirty="0" err="1"/>
              <a:t>više</a:t>
            </a:r>
            <a:r>
              <a:rPr lang="en-US" sz="2000" dirty="0"/>
              <a:t> </a:t>
            </a:r>
            <a:r>
              <a:rPr lang="en-US" sz="2000" dirty="0" err="1"/>
              <a:t>sekvenci</a:t>
            </a:r>
            <a:r>
              <a:rPr lang="en-US" sz="2000" dirty="0"/>
              <a:t> se </a:t>
            </a:r>
            <a:r>
              <a:rPr lang="en-US" sz="2000" dirty="0" err="1"/>
              <a:t>radi</a:t>
            </a:r>
            <a:r>
              <a:rPr lang="en-US" sz="2000" dirty="0"/>
              <a:t> </a:t>
            </a:r>
            <a:r>
              <a:rPr lang="sr-Latn-RS" sz="2000" dirty="0"/>
              <a:t> </a:t>
            </a:r>
            <a:r>
              <a:rPr lang="en-US" sz="2000" dirty="0" err="1"/>
              <a:t>poravnanj</a:t>
            </a:r>
            <a:r>
              <a:rPr lang="sr-Latn-RS" sz="2000" dirty="0"/>
              <a:t>em</a:t>
            </a:r>
            <a:r>
              <a:rPr lang="en-US" sz="2000" dirty="0"/>
              <a:t> </a:t>
            </a:r>
            <a:r>
              <a:rPr lang="en-US" sz="2000" dirty="0" err="1" smtClean="0"/>
              <a:t>sekvenci</a:t>
            </a:r>
            <a:endParaRPr lang="en-US" sz="2000" dirty="0" smtClean="0"/>
          </a:p>
          <a:p>
            <a:pPr marL="171450" indent="-171450"/>
            <a:endParaRPr lang="sr-Latn-RS" sz="2000" dirty="0"/>
          </a:p>
          <a:p>
            <a:pPr marL="171450" indent="-171450"/>
            <a:r>
              <a:rPr lang="sr-Latn-RS" sz="2000" dirty="0"/>
              <a:t>Poravnanje predstavlja </a:t>
            </a:r>
            <a:r>
              <a:rPr lang="en-US" sz="2000" dirty="0" err="1"/>
              <a:t>stepena</a:t>
            </a:r>
            <a:r>
              <a:rPr lang="en-US" sz="2000" dirty="0"/>
              <a:t> </a:t>
            </a:r>
            <a:r>
              <a:rPr lang="en-US" sz="2000" dirty="0" err="1"/>
              <a:t>sličnosti</a:t>
            </a:r>
            <a:r>
              <a:rPr lang="en-US" sz="2000" dirty="0"/>
              <a:t> </a:t>
            </a:r>
            <a:r>
              <a:rPr lang="en-US" sz="2000" dirty="0" err="1"/>
              <a:t>sekvenci</a:t>
            </a:r>
            <a:r>
              <a:rPr lang="en-US" sz="2000" dirty="0"/>
              <a:t>, </a:t>
            </a:r>
            <a:r>
              <a:rPr lang="en-US" sz="2000" dirty="0" err="1"/>
              <a:t>njihovih</a:t>
            </a:r>
            <a:r>
              <a:rPr lang="en-US" sz="2000" dirty="0"/>
              <a:t> </a:t>
            </a:r>
            <a:r>
              <a:rPr lang="en-US" sz="2000" dirty="0" err="1"/>
              <a:t>obrazaca</a:t>
            </a:r>
            <a:r>
              <a:rPr lang="en-US" sz="2000" dirty="0"/>
              <a:t> </a:t>
            </a:r>
            <a:r>
              <a:rPr lang="en-US" sz="2000" dirty="0" err="1"/>
              <a:t>konzervacije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evolucione</a:t>
            </a:r>
            <a:r>
              <a:rPr lang="en-US" sz="2000" dirty="0"/>
              <a:t> </a:t>
            </a:r>
            <a:r>
              <a:rPr lang="en-US" sz="2000" dirty="0" err="1"/>
              <a:t>veze</a:t>
            </a:r>
            <a:r>
              <a:rPr lang="en-US" sz="2000" dirty="0"/>
              <a:t> </a:t>
            </a:r>
            <a:r>
              <a:rPr lang="en-US" sz="2000" dirty="0" err="1"/>
              <a:t>koje</a:t>
            </a:r>
            <a:r>
              <a:rPr lang="en-US" sz="2000" dirty="0"/>
              <a:t> dele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2225842" y="1101971"/>
            <a:ext cx="6258487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3000" dirty="0" err="1">
                <a:solidFill>
                  <a:schemeClr val="accent3"/>
                </a:solidFill>
              </a:rPr>
              <a:t>Homologija</a:t>
            </a:r>
            <a:r>
              <a:rPr lang="en-US" sz="3000" dirty="0">
                <a:solidFill>
                  <a:schemeClr val="accent3"/>
                </a:solidFill>
              </a:rPr>
              <a:t>, </a:t>
            </a:r>
            <a:r>
              <a:rPr lang="en-US" sz="3000" dirty="0" err="1">
                <a:solidFill>
                  <a:schemeClr val="accent3"/>
                </a:solidFill>
              </a:rPr>
              <a:t>sličnost</a:t>
            </a:r>
            <a:r>
              <a:rPr lang="en-US" sz="3000" dirty="0">
                <a:solidFill>
                  <a:schemeClr val="accent3"/>
                </a:solidFill>
              </a:rPr>
              <a:t> </a:t>
            </a:r>
            <a:r>
              <a:rPr lang="sr-Latn-RS" sz="3000" dirty="0">
                <a:solidFill>
                  <a:schemeClr val="accent3"/>
                </a:solidFill>
              </a:rPr>
              <a:t>i</a:t>
            </a:r>
            <a:r>
              <a:rPr lang="en-US" sz="3000" dirty="0">
                <a:solidFill>
                  <a:schemeClr val="accent3"/>
                </a:solidFill>
              </a:rPr>
              <a:t> </a:t>
            </a:r>
            <a:r>
              <a:rPr lang="en-US" sz="3000" dirty="0" err="1">
                <a:solidFill>
                  <a:schemeClr val="accent3"/>
                </a:solidFill>
              </a:rPr>
              <a:t>identitet</a:t>
            </a:r>
            <a:endParaRPr lang="en" sz="3000" dirty="0">
              <a:solidFill>
                <a:schemeClr val="accent3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18635" y="2165352"/>
            <a:ext cx="8265694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r-Latn-RS" sz="1800" dirty="0">
                <a:solidFill>
                  <a:srgbClr val="FF0000"/>
                </a:solidFill>
              </a:rPr>
              <a:t>H</a:t>
            </a:r>
            <a:r>
              <a:rPr lang="en-US" sz="1800" dirty="0" err="1">
                <a:solidFill>
                  <a:srgbClr val="FF0000"/>
                </a:solidFill>
              </a:rPr>
              <a:t>omologija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sličnost</a:t>
            </a:r>
            <a:r>
              <a:rPr lang="en-US" sz="1800" dirty="0">
                <a:solidFill>
                  <a:srgbClr val="FF0000"/>
                </a:solidFill>
              </a:rPr>
              <a:t> se </a:t>
            </a:r>
            <a:r>
              <a:rPr lang="en-US" sz="1800" dirty="0" err="1">
                <a:solidFill>
                  <a:srgbClr val="FF0000"/>
                </a:solidFill>
              </a:rPr>
              <a:t>često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koriste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kao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sinonimi</a:t>
            </a:r>
            <a:r>
              <a:rPr lang="sr-Latn-RS" sz="1800" dirty="0">
                <a:solidFill>
                  <a:srgbClr val="FF0000"/>
                </a:solidFill>
              </a:rPr>
              <a:t> iako </a:t>
            </a:r>
            <a:r>
              <a:rPr lang="en-US" sz="1800" dirty="0" err="1">
                <a:solidFill>
                  <a:srgbClr val="FF0000"/>
                </a:solidFill>
              </a:rPr>
              <a:t>predstavljaju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različite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odnose</a:t>
            </a:r>
            <a:endParaRPr lang="sr-Latn-RS" sz="1800" dirty="0">
              <a:solidFill>
                <a:srgbClr val="FF0000"/>
              </a:solidFill>
            </a:endParaRPr>
          </a:p>
          <a:p>
            <a:r>
              <a:rPr lang="en-US" sz="1800" dirty="0" err="1"/>
              <a:t>Homologija</a:t>
            </a:r>
            <a:r>
              <a:rPr lang="en-US" sz="1800" dirty="0"/>
              <a:t> je </a:t>
            </a:r>
            <a:r>
              <a:rPr lang="en-US" sz="1800" dirty="0" err="1"/>
              <a:t>kvalitativni</a:t>
            </a:r>
            <a:r>
              <a:rPr lang="en-US" sz="1800" dirty="0"/>
              <a:t> </a:t>
            </a:r>
            <a:r>
              <a:rPr lang="en-US" sz="1800" dirty="0" err="1"/>
              <a:t>termin</a:t>
            </a:r>
            <a:r>
              <a:rPr lang="en-US" sz="1800" dirty="0"/>
              <a:t> </a:t>
            </a:r>
            <a:r>
              <a:rPr lang="en-US" sz="1800" dirty="0" err="1"/>
              <a:t>koji</a:t>
            </a:r>
            <a:r>
              <a:rPr lang="en-US" sz="1800" dirty="0"/>
              <a:t> </a:t>
            </a:r>
            <a:r>
              <a:rPr lang="en-US" sz="1800" dirty="0" err="1"/>
              <a:t>opi</a:t>
            </a:r>
            <a:r>
              <a:rPr lang="sr-Latn-RS" sz="1800" dirty="0"/>
              <a:t>suj</a:t>
            </a:r>
            <a:r>
              <a:rPr lang="en-US" sz="1800" dirty="0"/>
              <a:t>e </a:t>
            </a:r>
            <a:r>
              <a:rPr lang="en-US" sz="1800" dirty="0" err="1"/>
              <a:t>zajedničko</a:t>
            </a:r>
            <a:r>
              <a:rPr lang="en-US" sz="1800" dirty="0"/>
              <a:t> </a:t>
            </a:r>
            <a:r>
              <a:rPr lang="en-US" sz="1800" dirty="0" err="1"/>
              <a:t>evoluciono</a:t>
            </a:r>
            <a:r>
              <a:rPr lang="en-US" sz="1800" dirty="0"/>
              <a:t> </a:t>
            </a:r>
            <a:r>
              <a:rPr lang="en-US" sz="1800" dirty="0" err="1"/>
              <a:t>poreklo</a:t>
            </a:r>
            <a:r>
              <a:rPr lang="en-US" sz="1800" dirty="0"/>
              <a:t> ne </a:t>
            </a:r>
            <a:r>
              <a:rPr lang="en-US" sz="1800" dirty="0" err="1"/>
              <a:t>navodeći</a:t>
            </a:r>
            <a:r>
              <a:rPr lang="en-US" sz="1800" dirty="0"/>
              <a:t> </a:t>
            </a:r>
            <a:r>
              <a:rPr lang="en-US" sz="1800" dirty="0" err="1"/>
              <a:t>koliki</a:t>
            </a:r>
            <a:r>
              <a:rPr lang="en-US" sz="1800" dirty="0"/>
              <a:t> je </a:t>
            </a:r>
            <a:r>
              <a:rPr lang="en-US" sz="1800" dirty="0" err="1"/>
              <a:t>nivo</a:t>
            </a:r>
            <a:r>
              <a:rPr lang="en-US" sz="1800" dirty="0"/>
              <a:t> </a:t>
            </a:r>
            <a:r>
              <a:rPr lang="en-US" sz="1800" dirty="0" err="1"/>
              <a:t>srodnosti</a:t>
            </a:r>
            <a:endParaRPr lang="sr-Latn-RS" sz="1800" dirty="0"/>
          </a:p>
          <a:p>
            <a:r>
              <a:rPr lang="en-US" sz="1800" dirty="0" err="1"/>
              <a:t>Homologne</a:t>
            </a:r>
            <a:r>
              <a:rPr lang="en-US" sz="1800" dirty="0"/>
              <a:t> </a:t>
            </a:r>
            <a:r>
              <a:rPr lang="en-US" sz="1800" dirty="0" err="1"/>
              <a:t>sekvence</a:t>
            </a:r>
            <a:r>
              <a:rPr lang="en-US" sz="1800" dirty="0"/>
              <a:t> </a:t>
            </a:r>
            <a:r>
              <a:rPr lang="en-US" sz="1800" dirty="0" err="1"/>
              <a:t>mogu</a:t>
            </a:r>
            <a:r>
              <a:rPr lang="en-US" sz="1800" dirty="0"/>
              <a:t> se </a:t>
            </a:r>
            <a:r>
              <a:rPr lang="en-US" sz="1800" dirty="0" err="1"/>
              <a:t>opisati</a:t>
            </a:r>
            <a:r>
              <a:rPr lang="en-US" sz="1800" dirty="0"/>
              <a:t> </a:t>
            </a:r>
            <a:r>
              <a:rPr lang="en-US" sz="1800" dirty="0" err="1"/>
              <a:t>kao</a:t>
            </a:r>
            <a:r>
              <a:rPr lang="en-US" sz="1800" dirty="0"/>
              <a:t> </a:t>
            </a:r>
            <a:r>
              <a:rPr lang="en-US" sz="1800" dirty="0" err="1"/>
              <a:t>ortologe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paraloge</a:t>
            </a:r>
            <a:endParaRPr lang="sr-Latn-RS" sz="1800" dirty="0"/>
          </a:p>
          <a:p>
            <a:r>
              <a:rPr lang="en-US" sz="1800" dirty="0" err="1"/>
              <a:t>Ortologi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sekvence</a:t>
            </a:r>
            <a:r>
              <a:rPr lang="en-US" sz="1800" dirty="0"/>
              <a:t> </a:t>
            </a:r>
            <a:r>
              <a:rPr lang="en-US" sz="1800" dirty="0" err="1"/>
              <a:t>koje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prisutne</a:t>
            </a:r>
            <a:r>
              <a:rPr lang="en-US" sz="1800" dirty="0"/>
              <a:t> u </a:t>
            </a:r>
            <a:r>
              <a:rPr lang="en-US" sz="1800" dirty="0" err="1"/>
              <a:t>različitim</a:t>
            </a:r>
            <a:r>
              <a:rPr lang="en-US" sz="1800" dirty="0"/>
              <a:t> </a:t>
            </a:r>
            <a:r>
              <a:rPr lang="en-US" sz="1800" dirty="0" err="1"/>
              <a:t>vrstama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imaju</a:t>
            </a:r>
            <a:r>
              <a:rPr lang="en-US" sz="1800" dirty="0"/>
              <a:t> </a:t>
            </a:r>
            <a:r>
              <a:rPr lang="en-US" sz="1800" dirty="0" err="1"/>
              <a:t>isto</a:t>
            </a:r>
            <a:r>
              <a:rPr lang="en-US" sz="1800" dirty="0"/>
              <a:t> </a:t>
            </a:r>
            <a:r>
              <a:rPr lang="en-US" sz="1800" dirty="0" err="1"/>
              <a:t>poreklo</a:t>
            </a:r>
            <a:r>
              <a:rPr lang="en-US" sz="1800" dirty="0"/>
              <a:t> </a:t>
            </a:r>
            <a:endParaRPr lang="sr-Latn-RS" sz="1800" dirty="0"/>
          </a:p>
          <a:p>
            <a:r>
              <a:rPr lang="sr-Latn-RS" sz="1800" dirty="0"/>
              <a:t>P</a:t>
            </a:r>
            <a:r>
              <a:rPr lang="en-US" sz="1800" dirty="0" err="1"/>
              <a:t>araloge</a:t>
            </a:r>
            <a:r>
              <a:rPr lang="en-US" sz="1800" dirty="0"/>
              <a:t> </a:t>
            </a:r>
            <a:r>
              <a:rPr lang="en-US" sz="1800" dirty="0" err="1"/>
              <a:t>sekvence</a:t>
            </a:r>
            <a:r>
              <a:rPr lang="en-US" sz="1800" dirty="0"/>
              <a:t> </a:t>
            </a:r>
            <a:r>
              <a:rPr lang="en-US" sz="1800" dirty="0" err="1"/>
              <a:t>koje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prisutne</a:t>
            </a:r>
            <a:r>
              <a:rPr lang="en-US" sz="1800" dirty="0"/>
              <a:t> u </a:t>
            </a:r>
            <a:r>
              <a:rPr lang="en-US" sz="1800" dirty="0" err="1"/>
              <a:t>isim</a:t>
            </a:r>
            <a:r>
              <a:rPr lang="en-US" sz="1800" dirty="0"/>
              <a:t> </a:t>
            </a:r>
            <a:r>
              <a:rPr lang="en-US" sz="1800" dirty="0" err="1"/>
              <a:t>vrstama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pojavile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se </a:t>
            </a:r>
            <a:r>
              <a:rPr lang="en-US" sz="1800" dirty="0" err="1"/>
              <a:t>zbog</a:t>
            </a:r>
            <a:r>
              <a:rPr lang="en-US" sz="1800" dirty="0"/>
              <a:t> </a:t>
            </a:r>
            <a:r>
              <a:rPr lang="en-US" sz="1800" dirty="0" err="1"/>
              <a:t>dupliranja</a:t>
            </a:r>
            <a:r>
              <a:rPr lang="en-US" sz="1800" dirty="0"/>
              <a:t> </a:t>
            </a:r>
            <a:r>
              <a:rPr lang="en-US" sz="1800" dirty="0" err="1"/>
              <a:t>gena</a:t>
            </a:r>
            <a:endParaRPr lang="en-US" sz="1800" dirty="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</p:txBody>
      </p:sp>
      <p:grpSp>
        <p:nvGrpSpPr>
          <p:cNvPr id="102" name="Shape 102"/>
          <p:cNvGrpSpPr/>
          <p:nvPr/>
        </p:nvGrpSpPr>
        <p:grpSpPr>
          <a:xfrm>
            <a:off x="843348" y="1113654"/>
            <a:ext cx="661925" cy="928813"/>
            <a:chOff x="5300400" y="3670175"/>
            <a:chExt cx="421300" cy="399325"/>
          </a:xfrm>
        </p:grpSpPr>
        <p:sp>
          <p:nvSpPr>
            <p:cNvPr id="103" name="Shape 10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8" name="Shape 108"/>
          <p:cNvSpPr/>
          <p:nvPr/>
        </p:nvSpPr>
        <p:spPr>
          <a:xfrm>
            <a:off x="1289114" y="974683"/>
            <a:ext cx="717166" cy="601155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44379" y="1598408"/>
            <a:ext cx="8746957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r-Latn-RS" dirty="0"/>
              <a:t>I</a:t>
            </a:r>
            <a:r>
              <a:rPr lang="en-US" dirty="0" err="1"/>
              <a:t>dentifikacij</a:t>
            </a:r>
            <a:r>
              <a:rPr lang="sr-Latn-RS" dirty="0"/>
              <a:t>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sličnost</a:t>
            </a:r>
            <a:r>
              <a:rPr lang="en-US" dirty="0"/>
              <a:t> </a:t>
            </a:r>
            <a:r>
              <a:rPr lang="en-US" dirty="0" err="1"/>
              <a:t>opis</a:t>
            </a:r>
            <a:r>
              <a:rPr lang="sr-Latn-RS" dirty="0"/>
              <a:t>uju</a:t>
            </a:r>
            <a:r>
              <a:rPr lang="en-US" dirty="0"/>
              <a:t> </a:t>
            </a:r>
            <a:r>
              <a:rPr lang="en-US" dirty="0" err="1"/>
              <a:t>povezanost</a:t>
            </a:r>
            <a:r>
              <a:rPr lang="en-US" dirty="0"/>
              <a:t> </a:t>
            </a:r>
            <a:r>
              <a:rPr lang="en-US" dirty="0" err="1"/>
              <a:t>kvantitativno</a:t>
            </a:r>
            <a:r>
              <a:rPr lang="en-US" dirty="0"/>
              <a:t> </a:t>
            </a:r>
            <a:endParaRPr lang="sr-Latn-RS" dirty="0"/>
          </a:p>
          <a:p>
            <a:r>
              <a:rPr lang="en-US" dirty="0" err="1"/>
              <a:t>Identifikacija</a:t>
            </a:r>
            <a:r>
              <a:rPr lang="en-US" dirty="0"/>
              <a:t> </a:t>
            </a:r>
            <a:r>
              <a:rPr lang="sr-Latn-RS" dirty="0"/>
              <a:t>pokazuje</a:t>
            </a:r>
            <a:r>
              <a:rPr lang="en-US" dirty="0"/>
              <a:t> da li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sekvence</a:t>
            </a:r>
            <a:r>
              <a:rPr lang="en-US" dirty="0"/>
              <a:t> </a:t>
            </a:r>
            <a:r>
              <a:rPr lang="en-US" dirty="0" err="1"/>
              <a:t>evolucione</a:t>
            </a:r>
            <a:r>
              <a:rPr lang="en-US" dirty="0"/>
              <a:t> </a:t>
            </a:r>
            <a:r>
              <a:rPr lang="en-US" dirty="0" err="1"/>
              <a:t>invarijante</a:t>
            </a:r>
            <a:endParaRPr lang="sr-Latn-RS" dirty="0"/>
          </a:p>
          <a:p>
            <a:r>
              <a:rPr lang="sr-Latn-RS" dirty="0"/>
              <a:t>S</a:t>
            </a:r>
            <a:r>
              <a:rPr lang="en-US" dirty="0" err="1"/>
              <a:t>ličnost</a:t>
            </a:r>
            <a:r>
              <a:rPr lang="en-US" dirty="0"/>
              <a:t> je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odražava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identitet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supsitucija</a:t>
            </a:r>
            <a:r>
              <a:rPr lang="en-US" dirty="0"/>
              <a:t> </a:t>
            </a:r>
            <a:r>
              <a:rPr lang="en-US" dirty="0" err="1"/>
              <a:t>uključuju</a:t>
            </a:r>
            <a:r>
              <a:rPr lang="en-US" dirty="0"/>
              <a:t> </a:t>
            </a:r>
            <a:r>
              <a:rPr lang="en-US" dirty="0" err="1"/>
              <a:t>slične</a:t>
            </a:r>
            <a:r>
              <a:rPr lang="en-US" dirty="0"/>
              <a:t> </a:t>
            </a:r>
            <a:r>
              <a:rPr lang="en-US" dirty="0" err="1"/>
              <a:t>bazne</a:t>
            </a:r>
            <a:r>
              <a:rPr lang="en-US" dirty="0"/>
              <a:t>/amino </a:t>
            </a:r>
            <a:r>
              <a:rPr lang="en-US" dirty="0" err="1"/>
              <a:t>kiseline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3000" dirty="0"/>
              <a:t>Da bi </a:t>
            </a:r>
            <a:r>
              <a:rPr lang="en-US" sz="3000" dirty="0" err="1"/>
              <a:t>procenili</a:t>
            </a:r>
            <a:r>
              <a:rPr lang="en-US" sz="3000" dirty="0"/>
              <a:t> </a:t>
            </a:r>
            <a:r>
              <a:rPr lang="en-US" sz="3000" dirty="0" err="1"/>
              <a:t>sličnosti</a:t>
            </a:r>
            <a:r>
              <a:rPr lang="en-US" sz="3000" dirty="0"/>
              <a:t> </a:t>
            </a:r>
            <a:r>
              <a:rPr lang="en-US" sz="3000" dirty="0" err="1"/>
              <a:t>ili</a:t>
            </a:r>
            <a:r>
              <a:rPr lang="en-US" sz="3000" dirty="0"/>
              <a:t> </a:t>
            </a:r>
            <a:r>
              <a:rPr lang="en-US" sz="3000" dirty="0" err="1"/>
              <a:t>identičnosti</a:t>
            </a:r>
            <a:r>
              <a:rPr lang="en-US" sz="3000" dirty="0"/>
              <a:t> </a:t>
            </a:r>
            <a:r>
              <a:rPr lang="en-US" sz="3000" dirty="0" err="1"/>
              <a:t>potrebno</a:t>
            </a:r>
            <a:r>
              <a:rPr lang="en-US" sz="3000" dirty="0"/>
              <a:t> je da </a:t>
            </a:r>
            <a:r>
              <a:rPr lang="en-US" sz="3000" dirty="0" err="1"/>
              <a:t>sekvence</a:t>
            </a:r>
            <a:r>
              <a:rPr lang="en-US" sz="3000" dirty="0"/>
              <a:t> </a:t>
            </a:r>
            <a:r>
              <a:rPr lang="en-US" sz="3000" dirty="0" err="1"/>
              <a:t>budu</a:t>
            </a:r>
            <a:r>
              <a:rPr lang="en-US" sz="3000" dirty="0"/>
              <a:t> </a:t>
            </a:r>
            <a:r>
              <a:rPr lang="en-US" sz="3000" dirty="0" err="1"/>
              <a:t>poravnate</a:t>
            </a:r>
            <a:r>
              <a:rPr lang="en-US" sz="3000" dirty="0"/>
              <a:t> </a:t>
            </a:r>
            <a:endParaRPr lang="sr-Latn-RS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314408" y="359611"/>
            <a:ext cx="5689097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3500" dirty="0" err="1">
                <a:solidFill>
                  <a:schemeClr val="accent1">
                    <a:lumMod val="50000"/>
                  </a:schemeClr>
                </a:solidFill>
              </a:rPr>
              <a:t>Zamena</a:t>
            </a:r>
            <a:r>
              <a:rPr lang="en-US" sz="35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5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35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500" dirty="0" err="1" smtClean="0">
                <a:solidFill>
                  <a:schemeClr val="accent1">
                    <a:lumMod val="50000"/>
                  </a:schemeClr>
                </a:solidFill>
              </a:rPr>
              <a:t>Homologe</a:t>
            </a:r>
            <a:r>
              <a:rPr lang="en-US" sz="35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35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500" dirty="0" err="1" smtClean="0">
                <a:solidFill>
                  <a:schemeClr val="accent1">
                    <a:lumMod val="50000"/>
                  </a:schemeClr>
                </a:solidFill>
              </a:rPr>
              <a:t>sekvence</a:t>
            </a:r>
            <a:endParaRPr lang="en" sz="3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466345" y="2260580"/>
            <a:ext cx="8822033" cy="33291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err="1" smtClean="0"/>
              <a:t>Mutacije</a:t>
            </a:r>
            <a:r>
              <a:rPr lang="en-US" dirty="0" smtClean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akumuliraju</a:t>
            </a:r>
            <a:r>
              <a:rPr lang="en-US" dirty="0"/>
              <a:t>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supstitucija</a:t>
            </a:r>
            <a:r>
              <a:rPr lang="en-US" dirty="0"/>
              <a:t>, </a:t>
            </a:r>
            <a:r>
              <a:rPr lang="en-US" dirty="0" err="1"/>
              <a:t>insercija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delecija</a:t>
            </a:r>
            <a:r>
              <a:rPr lang="en-US" dirty="0"/>
              <a:t> </a:t>
            </a:r>
            <a:endParaRPr lang="sr-Latn-RS" dirty="0"/>
          </a:p>
          <a:p>
            <a:r>
              <a:rPr lang="en-US" dirty="0" err="1" smtClean="0"/>
              <a:t>Niz</a:t>
            </a:r>
            <a:r>
              <a:rPr lang="en-US" dirty="0" smtClean="0"/>
              <a:t> </a:t>
            </a:r>
            <a:r>
              <a:rPr lang="en-US" dirty="0"/>
              <a:t>od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homologe</a:t>
            </a:r>
            <a:r>
              <a:rPr lang="en-US" dirty="0"/>
              <a:t> </a:t>
            </a:r>
            <a:r>
              <a:rPr lang="en-US" dirty="0" err="1" smtClean="0"/>
              <a:t>sekvence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= </a:t>
            </a:r>
            <a:r>
              <a:rPr lang="en-US" dirty="0" err="1" smtClean="0"/>
              <a:t>praznina</a:t>
            </a:r>
            <a:endParaRPr lang="sr-Latn-RS" dirty="0"/>
          </a:p>
          <a:p>
            <a:endParaRPr lang="en-US" dirty="0"/>
          </a:p>
        </p:txBody>
      </p:sp>
      <p:sp>
        <p:nvSpPr>
          <p:cNvPr id="132" name="Shape 132"/>
          <p:cNvSpPr/>
          <p:nvPr/>
        </p:nvSpPr>
        <p:spPr>
          <a:xfrm>
            <a:off x="5739063" y="-17350"/>
            <a:ext cx="3425512" cy="2977118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199" y="2171641"/>
            <a:ext cx="79769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Najkorišćeniji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metod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za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računanje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kazni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kod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praznina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je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kazna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afine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praznine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 </a:t>
            </a:r>
            <a:endParaRPr lang="sr-Latn-RS" sz="2400" dirty="0">
              <a:solidFill>
                <a:schemeClr val="accent5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G +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L*n</a:t>
            </a:r>
            <a:endParaRPr lang="sr-Latn-RS" sz="2400" dirty="0" smtClean="0">
              <a:solidFill>
                <a:schemeClr val="accent5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Drugi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metod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za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računanje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kazni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kod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praznina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je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linearna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kazna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praznine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. </a:t>
            </a:r>
            <a:endParaRPr lang="sr-Latn-RS" sz="2400" dirty="0">
              <a:solidFill>
                <a:schemeClr val="accent5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ličan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kao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prethodni</a:t>
            </a:r>
            <a:r>
              <a:rPr lang="sr-Latn-R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ima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samo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jednu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cenu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sr-Latn-RS" sz="2400" dirty="0" smtClean="0">
                <a:solidFill>
                  <a:schemeClr val="accent5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  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3" name="Shape 92"/>
          <p:cNvSpPr txBox="1">
            <a:spLocks/>
          </p:cNvSpPr>
          <p:nvPr/>
        </p:nvSpPr>
        <p:spPr>
          <a:xfrm>
            <a:off x="658050" y="759348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5000" dirty="0" smtClean="0">
                <a:solidFill>
                  <a:schemeClr val="accent3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Ka</a:t>
            </a:r>
            <a:r>
              <a:rPr lang="sr-Latn-RS" sz="5000" dirty="0" smtClean="0">
                <a:solidFill>
                  <a:schemeClr val="accent3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žnjavanje praznina</a:t>
            </a:r>
            <a:endParaRPr lang="en" sz="5000" dirty="0">
              <a:solidFill>
                <a:schemeClr val="accent3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9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9D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ctrTitle" idx="4294967295"/>
          </p:nvPr>
        </p:nvSpPr>
        <p:spPr>
          <a:xfrm>
            <a:off x="409074" y="809310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3500" dirty="0" err="1">
                <a:solidFill>
                  <a:srgbClr val="92D050"/>
                </a:solidFill>
              </a:rPr>
              <a:t>Biranje</a:t>
            </a:r>
            <a:r>
              <a:rPr lang="en-US" sz="3500" dirty="0">
                <a:solidFill>
                  <a:srgbClr val="92D050"/>
                </a:solidFill>
              </a:rPr>
              <a:t> </a:t>
            </a:r>
            <a:r>
              <a:rPr lang="en-US" sz="3500" dirty="0" err="1">
                <a:solidFill>
                  <a:srgbClr val="92D050"/>
                </a:solidFill>
              </a:rPr>
              <a:t>sekvenci</a:t>
            </a:r>
            <a:r>
              <a:rPr lang="en-US" sz="3500" dirty="0">
                <a:solidFill>
                  <a:srgbClr val="92D050"/>
                </a:solidFill>
              </a:rPr>
              <a:t>: </a:t>
            </a:r>
            <a:r>
              <a:rPr lang="en-US" sz="3500" dirty="0" err="1">
                <a:solidFill>
                  <a:srgbClr val="92D050"/>
                </a:solidFill>
              </a:rPr>
              <a:t>Dnk</a:t>
            </a:r>
            <a:r>
              <a:rPr lang="en-US" sz="3500" dirty="0">
                <a:solidFill>
                  <a:srgbClr val="92D050"/>
                </a:solidFill>
              </a:rPr>
              <a:t> </a:t>
            </a:r>
            <a:r>
              <a:rPr lang="en-US" sz="3500" dirty="0" err="1">
                <a:solidFill>
                  <a:srgbClr val="92D050"/>
                </a:solidFill>
              </a:rPr>
              <a:t>ili</a:t>
            </a:r>
            <a:r>
              <a:rPr lang="en-US" sz="3500" dirty="0">
                <a:solidFill>
                  <a:srgbClr val="92D050"/>
                </a:solidFill>
              </a:rPr>
              <a:t> protein</a:t>
            </a:r>
            <a:endParaRPr lang="en" sz="3500" dirty="0">
              <a:solidFill>
                <a:srgbClr val="92D05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subTitle" idx="4294967295"/>
          </p:nvPr>
        </p:nvSpPr>
        <p:spPr>
          <a:xfrm>
            <a:off x="409074" y="1612232"/>
            <a:ext cx="8109284" cy="29597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err="1"/>
              <a:t>Poređenje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nivou</a:t>
            </a:r>
            <a:r>
              <a:rPr lang="en-US" sz="2000" dirty="0"/>
              <a:t> </a:t>
            </a:r>
            <a:r>
              <a:rPr lang="en-US" sz="2000" dirty="0" err="1"/>
              <a:t>nukleotida</a:t>
            </a:r>
            <a:r>
              <a:rPr lang="en-US" sz="2000" dirty="0"/>
              <a:t> </a:t>
            </a:r>
            <a:r>
              <a:rPr lang="en-US" sz="2000" dirty="0" err="1"/>
              <a:t>ili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nivou</a:t>
            </a:r>
            <a:r>
              <a:rPr lang="en-US" sz="2000" dirty="0"/>
              <a:t> </a:t>
            </a:r>
            <a:r>
              <a:rPr lang="en-US" sz="2000" dirty="0" err="1"/>
              <a:t>proteina</a:t>
            </a:r>
            <a:r>
              <a:rPr lang="en-US" sz="2000" dirty="0"/>
              <a:t> </a:t>
            </a:r>
            <a:endParaRPr lang="sr-Latn-RS" sz="2000" dirty="0" smtClean="0"/>
          </a:p>
          <a:p>
            <a:endParaRPr lang="sr-Latn-RS" sz="2000" dirty="0"/>
          </a:p>
          <a:p>
            <a:r>
              <a:rPr lang="en-US" sz="2000" dirty="0" err="1"/>
              <a:t>Poređenje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nivou</a:t>
            </a:r>
            <a:r>
              <a:rPr lang="en-US" sz="2000" dirty="0"/>
              <a:t> </a:t>
            </a:r>
            <a:r>
              <a:rPr lang="en-US" sz="2000" dirty="0" err="1"/>
              <a:t>proteina</a:t>
            </a:r>
            <a:r>
              <a:rPr lang="en-US" sz="2000" dirty="0"/>
              <a:t> </a:t>
            </a:r>
            <a:r>
              <a:rPr lang="en-US" sz="2000" dirty="0" err="1"/>
              <a:t>može</a:t>
            </a:r>
            <a:r>
              <a:rPr lang="en-US" sz="2000" dirty="0"/>
              <a:t> </a:t>
            </a:r>
            <a:r>
              <a:rPr lang="en-US" sz="2000" dirty="0" err="1"/>
              <a:t>pomoći</a:t>
            </a:r>
            <a:r>
              <a:rPr lang="en-US" sz="2000" dirty="0"/>
              <a:t> u </a:t>
            </a:r>
            <a:r>
              <a:rPr lang="en-US" sz="2000" dirty="0" err="1"/>
              <a:t>otkrivanju</a:t>
            </a:r>
            <a:r>
              <a:rPr lang="en-US" sz="2000" dirty="0"/>
              <a:t> </a:t>
            </a:r>
            <a:r>
              <a:rPr lang="en-US" sz="2000" dirty="0" err="1"/>
              <a:t>važnih</a:t>
            </a:r>
            <a:r>
              <a:rPr lang="en-US" sz="2000" dirty="0"/>
              <a:t> </a:t>
            </a:r>
            <a:r>
              <a:rPr lang="en-US" sz="2000" dirty="0" err="1"/>
              <a:t>bioloških</a:t>
            </a:r>
            <a:r>
              <a:rPr lang="en-US" sz="2000" dirty="0"/>
              <a:t> </a:t>
            </a:r>
            <a:r>
              <a:rPr lang="en-US" sz="2000" dirty="0" err="1"/>
              <a:t>informacija</a:t>
            </a:r>
            <a:r>
              <a:rPr lang="en-US" sz="2000" dirty="0"/>
              <a:t>. </a:t>
            </a:r>
            <a:endParaRPr lang="sr-Latn-RS" sz="2000" dirty="0"/>
          </a:p>
          <a:p>
            <a:endParaRPr lang="sr-Latn-RS" sz="2000" dirty="0" smtClean="0"/>
          </a:p>
          <a:p>
            <a:r>
              <a:rPr lang="sr-Latn-RS" sz="2000" dirty="0" smtClean="0"/>
              <a:t>M</a:t>
            </a:r>
            <a:r>
              <a:rPr lang="en-US" sz="2000" dirty="0" err="1"/>
              <a:t>noge</a:t>
            </a:r>
            <a:r>
              <a:rPr lang="en-US" sz="2000" dirty="0"/>
              <a:t> </a:t>
            </a:r>
            <a:r>
              <a:rPr lang="en-US" sz="2000" dirty="0" err="1"/>
              <a:t>mutacije</a:t>
            </a:r>
            <a:r>
              <a:rPr lang="en-US" sz="2000" dirty="0"/>
              <a:t> u DNK se ne </a:t>
            </a:r>
            <a:r>
              <a:rPr lang="en-US" sz="2000" dirty="0" err="1"/>
              <a:t>odražavaju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nivou</a:t>
            </a:r>
            <a:r>
              <a:rPr lang="en-US" sz="2000" dirty="0"/>
              <a:t> </a:t>
            </a:r>
            <a:r>
              <a:rPr lang="en-US" sz="2000" dirty="0" err="1"/>
              <a:t>proteina</a:t>
            </a:r>
            <a:r>
              <a:rPr lang="en-US" sz="2000" dirty="0"/>
              <a:t> </a:t>
            </a:r>
            <a:endParaRPr lang="sr-Latn-RS" sz="2000" dirty="0"/>
          </a:p>
          <a:p>
            <a:endParaRPr lang="sr-Latn-RS" sz="2000" dirty="0" smtClean="0"/>
          </a:p>
          <a:p>
            <a:r>
              <a:rPr lang="sr-Latn-RS" sz="2000" dirty="0" smtClean="0"/>
              <a:t>Z</a:t>
            </a:r>
            <a:r>
              <a:rPr lang="en-US" sz="2000" dirty="0"/>
              <a:t>a </a:t>
            </a:r>
            <a:r>
              <a:rPr lang="en-US" sz="2000" dirty="0" err="1"/>
              <a:t>daleke</a:t>
            </a:r>
            <a:r>
              <a:rPr lang="en-US" sz="2000" dirty="0"/>
              <a:t> </a:t>
            </a:r>
            <a:r>
              <a:rPr lang="en-US" sz="2000" dirty="0" err="1"/>
              <a:t>odnose</a:t>
            </a:r>
            <a:r>
              <a:rPr lang="en-US" sz="2000" dirty="0"/>
              <a:t> </a:t>
            </a:r>
            <a:r>
              <a:rPr lang="en-US" sz="2000" dirty="0" err="1"/>
              <a:t>između</a:t>
            </a:r>
            <a:r>
              <a:rPr lang="en-US" sz="2000" dirty="0"/>
              <a:t> </a:t>
            </a:r>
            <a:r>
              <a:rPr lang="en-US" sz="2000" dirty="0" err="1"/>
              <a:t>organizama</a:t>
            </a:r>
            <a:r>
              <a:rPr lang="en-US" sz="2000" dirty="0"/>
              <a:t> </a:t>
            </a:r>
            <a:r>
              <a:rPr lang="en-US" sz="2000" dirty="0" err="1"/>
              <a:t>poređenje</a:t>
            </a:r>
            <a:r>
              <a:rPr lang="en-US" sz="2000" dirty="0"/>
              <a:t> </a:t>
            </a:r>
            <a:r>
              <a:rPr lang="en-US" sz="2000" dirty="0" err="1"/>
              <a:t>proteina</a:t>
            </a:r>
            <a:r>
              <a:rPr lang="en-US" sz="2000" dirty="0"/>
              <a:t> je </a:t>
            </a:r>
            <a:r>
              <a:rPr lang="en-US" sz="2000" dirty="0" err="1"/>
              <a:t>bolje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893</Words>
  <Application>Microsoft Office PowerPoint</Application>
  <PresentationFormat>On-screen Show (16:9)</PresentationFormat>
  <Paragraphs>131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Raleway</vt:lpstr>
      <vt:lpstr>Karla</vt:lpstr>
      <vt:lpstr>Escalus template</vt:lpstr>
      <vt:lpstr>Poređenje sekvenci velikih razmera</vt:lpstr>
      <vt:lpstr>Seminarski rad u okviru kursa  Uvod u bioinformatiku  Anamaria Piri, Ozren Demonja  Matematički fakultet Univerzitet u Beogradu</vt:lpstr>
      <vt:lpstr>Uvod </vt:lpstr>
      <vt:lpstr>Homologija, sličnost i identitet</vt:lpstr>
      <vt:lpstr>PowerPoint Presentation</vt:lpstr>
      <vt:lpstr>PowerPoint Presentation</vt:lpstr>
      <vt:lpstr>Zamena i Homologe sekvence</vt:lpstr>
      <vt:lpstr>PowerPoint Presentation</vt:lpstr>
      <vt:lpstr>Biranje sekvenci: Dnk ili protein</vt:lpstr>
      <vt:lpstr>Poređenje parova i matrica skora </vt:lpstr>
      <vt:lpstr>PowerPoint Presentation</vt:lpstr>
      <vt:lpstr>PowerPoint Presentation</vt:lpstr>
      <vt:lpstr>Globalno I lokalno  poravnanje </vt:lpstr>
      <vt:lpstr>Needleman i Wunsch Algoritam: Globalno poravnanje sekvenci </vt:lpstr>
      <vt:lpstr>PowerPoint Presentation</vt:lpstr>
      <vt:lpstr>Metode i alate</vt:lpstr>
      <vt:lpstr>BLAST</vt:lpstr>
      <vt:lpstr>Potkategorije </vt:lpstr>
      <vt:lpstr>PowerPoint Presentation</vt:lpstr>
      <vt:lpstr>Očekivan prag: (E-value odn. E-vrednost)</vt:lpstr>
      <vt:lpstr>Veličina reči - k</vt:lpstr>
      <vt:lpstr>Matrica skora:</vt:lpstr>
      <vt:lpstr>Objašnjenje na primeru!</vt:lpstr>
      <vt:lpstr>Varijante</vt:lpstr>
      <vt:lpstr> FASTA</vt:lpstr>
      <vt:lpstr>https://blast.ncbi.nlm.nih.gov/Blast.cgi</vt:lpstr>
      <vt:lpstr>Hvala na pažnji!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Poređenje sekvenci velikih razmera</dc:title>
  <cp:lastModifiedBy>panna</cp:lastModifiedBy>
  <cp:revision>13</cp:revision>
  <dcterms:modified xsi:type="dcterms:W3CDTF">2017-05-29T21:06:59Z</dcterms:modified>
</cp:coreProperties>
</file>