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84" r:id="rId3"/>
    <p:sldId id="257" r:id="rId4"/>
    <p:sldId id="258" r:id="rId5"/>
    <p:sldId id="261" r:id="rId6"/>
    <p:sldId id="260" r:id="rId7"/>
    <p:sldId id="262" r:id="rId8"/>
    <p:sldId id="285" r:id="rId9"/>
    <p:sldId id="270" r:id="rId10"/>
    <p:sldId id="263" r:id="rId11"/>
    <p:sldId id="276" r:id="rId12"/>
    <p:sldId id="287" r:id="rId13"/>
    <p:sldId id="289" r:id="rId14"/>
    <p:sldId id="290" r:id="rId15"/>
    <p:sldId id="291" r:id="rId16"/>
    <p:sldId id="292" r:id="rId17"/>
    <p:sldId id="259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 type="screen16x9"/>
  <p:notesSz cx="6858000" cy="9144000"/>
  <p:embeddedFontLst>
    <p:embeddedFont>
      <p:font typeface="Karla" panose="020B060402020202020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2B6D9-F5E3-4E7A-BF21-1D73A3398AD3}">
  <a:tblStyle styleId="{2282B6D9-F5E3-4E7A-BF21-1D73A3398AD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24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5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9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84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357261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Raleway:400,700|Karla:400,700,400italic,700itali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058779" y="1991825"/>
            <a:ext cx="665346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Pore</a:t>
            </a:r>
            <a:r>
              <a:rPr lang="sr-Latn-RS" dirty="0"/>
              <a:t>đenje sekvenci velikih razmera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43188" y="1255800"/>
            <a:ext cx="4259089" cy="37799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sr-Latn-RS" dirty="0"/>
              <a:t>M</a:t>
            </a:r>
            <a:r>
              <a:rPr lang="en-US" dirty="0" err="1"/>
              <a:t>etodi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dot </a:t>
            </a:r>
            <a:r>
              <a:rPr lang="en-US" dirty="0" err="1"/>
              <a:t>matrica</a:t>
            </a:r>
            <a:r>
              <a:rPr lang="en-US" dirty="0"/>
              <a:t>,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dinamičkog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heruistički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Analiza</a:t>
            </a:r>
            <a:r>
              <a:rPr lang="en-US" dirty="0"/>
              <a:t> dot </a:t>
            </a:r>
            <a:r>
              <a:rPr lang="en-US" dirty="0" err="1"/>
              <a:t>matrice</a:t>
            </a:r>
            <a:r>
              <a:rPr lang="sr-Latn-R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en-US" dirty="0"/>
              <a:t> </a:t>
            </a:r>
            <a:r>
              <a:rPr lang="en-US" dirty="0" err="1"/>
              <a:t>grafičkih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. </a:t>
            </a:r>
            <a:endParaRPr lang="sr-Latn-RS" dirty="0"/>
          </a:p>
          <a:p>
            <a:pPr lvl="0" algn="just"/>
            <a:r>
              <a:rPr lang="en-US" dirty="0" err="1"/>
              <a:t>Sekvence</a:t>
            </a:r>
            <a:r>
              <a:rPr lang="en-US" dirty="0"/>
              <a:t> se </a:t>
            </a:r>
            <a:r>
              <a:rPr lang="en-US" dirty="0" err="1"/>
              <a:t>stavljaju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X I Y </a:t>
            </a:r>
            <a:r>
              <a:rPr lang="en-US" dirty="0" err="1"/>
              <a:t>osu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matricu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put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naiđe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podudaranje</a:t>
            </a:r>
            <a:r>
              <a:rPr lang="en-US" dirty="0"/>
              <a:t> </a:t>
            </a:r>
            <a:endParaRPr lang="sr-Latn-RS" dirty="0"/>
          </a:p>
          <a:p>
            <a:pPr lvl="0" algn="just"/>
            <a:r>
              <a:rPr lang="sr-Latn-RS" dirty="0"/>
              <a:t>T</a:t>
            </a:r>
            <a:r>
              <a:rPr lang="en-US" dirty="0" err="1"/>
              <a:t>ačke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grupisane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dijagonali</a:t>
            </a:r>
            <a:r>
              <a:rPr lang="en-US" dirty="0"/>
              <a:t> </a:t>
            </a:r>
            <a:r>
              <a:rPr lang="en-US" dirty="0" err="1"/>
              <a:t>signaliziraju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one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izolovane</a:t>
            </a:r>
            <a:r>
              <a:rPr lang="en-US" dirty="0"/>
              <a:t> </a:t>
            </a:r>
            <a:r>
              <a:rPr lang="en-US" dirty="0" err="1"/>
              <a:t>ukazuju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 </a:t>
            </a:r>
            <a:r>
              <a:rPr lang="en-US" dirty="0" err="1" smtClean="0"/>
              <a:t>poklapanja</a:t>
            </a:r>
            <a:endParaRPr lang="sr-Latn-RS" dirty="0"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Poređenje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skora</a:t>
            </a: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02277" y="1066048"/>
            <a:ext cx="4398534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Mana dot </a:t>
            </a:r>
            <a:r>
              <a:rPr lang="en-US" dirty="0" err="1"/>
              <a:t>matrica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daju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grafičku</a:t>
            </a:r>
            <a:r>
              <a:rPr lang="en-US" dirty="0"/>
              <a:t> </a:t>
            </a:r>
            <a:r>
              <a:rPr lang="en-US" dirty="0" err="1"/>
              <a:t>reprezentaciju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otkrivaju</a:t>
            </a:r>
            <a:r>
              <a:rPr lang="en-US" dirty="0"/>
              <a:t> </a:t>
            </a:r>
            <a:r>
              <a:rPr lang="en-US" dirty="0" err="1"/>
              <a:t>sličn</a:t>
            </a:r>
            <a:r>
              <a:rPr lang="sr-Latn-RS" dirty="0"/>
              <a:t>ost</a:t>
            </a:r>
            <a:r>
              <a:rPr lang="en-US" dirty="0"/>
              <a:t> </a:t>
            </a:r>
            <a:r>
              <a:rPr lang="en-US" dirty="0" err="1"/>
              <a:t>sekvenc</a:t>
            </a:r>
            <a:r>
              <a:rPr lang="sr-Latn-RS" dirty="0"/>
              <a:t>i</a:t>
            </a:r>
            <a:endParaRPr lang="en-US" dirty="0"/>
          </a:p>
          <a:p>
            <a:r>
              <a:rPr lang="sr-Latn-RS" dirty="0"/>
              <a:t>M</a:t>
            </a:r>
            <a:r>
              <a:rPr lang="en-US" dirty="0" err="1"/>
              <a:t>etoda</a:t>
            </a:r>
            <a:r>
              <a:rPr lang="en-US" dirty="0"/>
              <a:t> je </a:t>
            </a:r>
            <a:r>
              <a:rPr lang="en-US" dirty="0" err="1"/>
              <a:t>zasnovan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dinamičkom</a:t>
            </a:r>
            <a:r>
              <a:rPr lang="en-US" dirty="0"/>
              <a:t> </a:t>
            </a:r>
            <a:r>
              <a:rPr lang="en-US" dirty="0" err="1"/>
              <a:t>programiranju</a:t>
            </a:r>
            <a:endParaRPr lang="sr-Latn-RS" dirty="0"/>
          </a:p>
          <a:p>
            <a:pPr algn="just"/>
            <a:r>
              <a:rPr lang="sr-Latn-RS" dirty="0"/>
              <a:t>R</a:t>
            </a:r>
            <a:r>
              <a:rPr lang="en-US" dirty="0" err="1"/>
              <a:t>azbijanje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delove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spajanje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u </a:t>
            </a:r>
            <a:r>
              <a:rPr lang="en-US" dirty="0" err="1"/>
              <a:t>maniru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Dinamičko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identifikuje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najvećim</a:t>
            </a:r>
            <a:r>
              <a:rPr lang="en-US" dirty="0"/>
              <a:t> </a:t>
            </a:r>
            <a:r>
              <a:rPr lang="en-US" dirty="0" err="1"/>
              <a:t>skorom</a:t>
            </a:r>
            <a:r>
              <a:rPr lang="en-US" dirty="0"/>
              <a:t>. </a:t>
            </a:r>
            <a:r>
              <a:rPr lang="en-US" dirty="0" err="1"/>
              <a:t>Podatci</a:t>
            </a:r>
            <a:r>
              <a:rPr lang="en-US" dirty="0"/>
              <a:t> se </a:t>
            </a:r>
            <a:r>
              <a:rPr lang="en-US" dirty="0" err="1"/>
              <a:t>čuvaju</a:t>
            </a:r>
            <a:r>
              <a:rPr lang="en-US" dirty="0"/>
              <a:t> u </a:t>
            </a:r>
            <a:r>
              <a:rPr lang="en-US" dirty="0" err="1"/>
              <a:t>matricama</a:t>
            </a:r>
            <a:r>
              <a:rPr lang="en-US" dirty="0"/>
              <a:t> </a:t>
            </a:r>
            <a:r>
              <a:rPr lang="sr-Latn-RS" dirty="0"/>
              <a:t>koje</a:t>
            </a:r>
            <a:r>
              <a:rPr lang="en-US" dirty="0"/>
              <a:t> </a:t>
            </a:r>
            <a:r>
              <a:rPr lang="en-US" dirty="0" err="1"/>
              <a:t>služe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evolutivni</a:t>
            </a:r>
            <a:r>
              <a:rPr lang="en-US" dirty="0"/>
              <a:t> model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računanje</a:t>
            </a:r>
            <a:r>
              <a:rPr lang="en-US" dirty="0"/>
              <a:t> </a:t>
            </a:r>
            <a:r>
              <a:rPr lang="en-US" dirty="0" err="1"/>
              <a:t>zamene</a:t>
            </a:r>
            <a:endParaRPr lang="en-US" dirty="0"/>
          </a:p>
          <a:p>
            <a:pPr lvl="0">
              <a:buNone/>
            </a:pPr>
            <a:r>
              <a:rPr lang="en" dirty="0"/>
              <a:t>.</a:t>
            </a: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33137" y="1056160"/>
            <a:ext cx="8494295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sr-Latn-RS" sz="1800" dirty="0" smtClean="0"/>
              <a:t>Zamena </a:t>
            </a:r>
            <a:r>
              <a:rPr lang="en-US" sz="1800" dirty="0" err="1" smtClean="0"/>
              <a:t>obrazca</a:t>
            </a:r>
            <a:r>
              <a:rPr lang="en-US" sz="1800" dirty="0" smtClean="0"/>
              <a:t> </a:t>
            </a:r>
            <a:r>
              <a:rPr lang="en-US" sz="1800" dirty="0"/>
              <a:t>u </a:t>
            </a:r>
            <a:r>
              <a:rPr lang="en-US" sz="1800" dirty="0" err="1"/>
              <a:t>grupi</a:t>
            </a:r>
            <a:r>
              <a:rPr lang="en-US" sz="1800" dirty="0"/>
              <a:t> </a:t>
            </a:r>
            <a:r>
              <a:rPr lang="en-US" sz="1800" dirty="0" err="1" smtClean="0"/>
              <a:t>proteina</a:t>
            </a:r>
            <a:r>
              <a:rPr lang="sr-Latn-RS" sz="1800" dirty="0" smtClean="0"/>
              <a:t> u </a:t>
            </a:r>
            <a:r>
              <a:rPr lang="en-US" sz="1800" dirty="0" err="1" smtClean="0"/>
              <a:t>sekvence</a:t>
            </a:r>
            <a:r>
              <a:rPr lang="en-US" sz="1800" dirty="0" smtClean="0"/>
              <a:t> </a:t>
            </a:r>
            <a:r>
              <a:rPr lang="en-US" sz="1800" dirty="0" err="1" smtClean="0"/>
              <a:t>proteina</a:t>
            </a:r>
            <a:r>
              <a:rPr lang="en-US" sz="1800" dirty="0" smtClean="0"/>
              <a:t> </a:t>
            </a:r>
            <a:r>
              <a:rPr lang="en-US" sz="1800" dirty="0"/>
              <a:t>u </a:t>
            </a:r>
            <a:r>
              <a:rPr lang="en-US" sz="1800" dirty="0" err="1"/>
              <a:t>porodicama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dele </a:t>
            </a:r>
            <a:r>
              <a:rPr lang="en-US" sz="1800" dirty="0" err="1"/>
              <a:t>više</a:t>
            </a:r>
            <a:r>
              <a:rPr lang="en-US" sz="1800" dirty="0"/>
              <a:t> od 85% </a:t>
            </a:r>
            <a:r>
              <a:rPr lang="en-US" sz="1800" dirty="0" err="1"/>
              <a:t>sličnosti</a:t>
            </a:r>
            <a:r>
              <a:rPr lang="en-US" sz="1800" dirty="0"/>
              <a:t>. </a:t>
            </a:r>
            <a:endParaRPr lang="sr-Latn-RS" sz="1800" dirty="0"/>
          </a:p>
          <a:p>
            <a:r>
              <a:rPr lang="sr-Latn-RS" sz="1800" dirty="0" smtClean="0"/>
              <a:t>K</a:t>
            </a:r>
            <a:r>
              <a:rPr lang="en-US" sz="1800" dirty="0" err="1" smtClean="0"/>
              <a:t>onstruisali</a:t>
            </a:r>
            <a:r>
              <a:rPr lang="en-US" sz="1800" dirty="0" smtClean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tabelu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ukazuje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učestalost</a:t>
            </a:r>
            <a:r>
              <a:rPr lang="en-US" sz="1800" dirty="0"/>
              <a:t> </a:t>
            </a:r>
            <a:r>
              <a:rPr lang="en-US" sz="1800" dirty="0" err="1"/>
              <a:t>zamene</a:t>
            </a:r>
            <a:r>
              <a:rPr lang="en-US" sz="1800" dirty="0"/>
              <a:t> amino </a:t>
            </a:r>
            <a:r>
              <a:rPr lang="en-US" sz="1800" dirty="0" err="1"/>
              <a:t>kiseline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jednoj</a:t>
            </a:r>
            <a:r>
              <a:rPr lang="en-US" sz="1800" dirty="0"/>
              <a:t> </a:t>
            </a:r>
            <a:r>
              <a:rPr lang="en-US" sz="1800" dirty="0" err="1"/>
              <a:t>poziciji</a:t>
            </a:r>
            <a:r>
              <a:rPr lang="en-US" sz="1800" dirty="0"/>
              <a:t> </a:t>
            </a:r>
            <a:r>
              <a:rPr lang="en-US" sz="1800" dirty="0" err="1"/>
              <a:t>kojom</a:t>
            </a:r>
            <a:r>
              <a:rPr lang="en-US" sz="1800" dirty="0"/>
              <a:t> je </a:t>
            </a:r>
            <a:r>
              <a:rPr lang="en-US" sz="1800" dirty="0" err="1"/>
              <a:t>definisana</a:t>
            </a:r>
            <a:r>
              <a:rPr lang="en-US" sz="1800" dirty="0"/>
              <a:t> </a:t>
            </a:r>
            <a:r>
              <a:rPr lang="en-US" sz="1800" dirty="0" err="1"/>
              <a:t>relativna</a:t>
            </a:r>
            <a:r>
              <a:rPr lang="en-US" sz="1800" dirty="0"/>
              <a:t> </a:t>
            </a:r>
            <a:r>
              <a:rPr lang="en-US" sz="1800" dirty="0" err="1"/>
              <a:t>mutacija</a:t>
            </a:r>
            <a:r>
              <a:rPr lang="en-US" sz="1800" dirty="0"/>
              <a:t> amino </a:t>
            </a:r>
            <a:r>
              <a:rPr lang="en-US" sz="1800" dirty="0" err="1"/>
              <a:t>kiseline</a:t>
            </a:r>
            <a:endParaRPr lang="en-US" sz="1800" dirty="0"/>
          </a:p>
          <a:p>
            <a:r>
              <a:rPr lang="en-US" sz="1800" dirty="0" err="1"/>
              <a:t>K</a:t>
            </a:r>
            <a:r>
              <a:rPr lang="en-US" sz="1800" dirty="0" err="1" smtClean="0"/>
              <a:t>onzervatine</a:t>
            </a:r>
            <a:r>
              <a:rPr lang="en-US" sz="1800" dirty="0" smtClean="0"/>
              <a:t> </a:t>
            </a:r>
            <a:r>
              <a:rPr lang="en-US" sz="1800" dirty="0" err="1"/>
              <a:t>zamene</a:t>
            </a:r>
            <a:r>
              <a:rPr lang="en-US" sz="1800" dirty="0"/>
              <a:t>. </a:t>
            </a:r>
            <a:r>
              <a:rPr lang="sr-Latn-R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zamena</a:t>
            </a:r>
            <a:r>
              <a:rPr lang="en-US" sz="1800" dirty="0" smtClean="0"/>
              <a:t> </a:t>
            </a:r>
            <a:r>
              <a:rPr lang="en-US" sz="1800" dirty="0" err="1"/>
              <a:t>jedne</a:t>
            </a:r>
            <a:r>
              <a:rPr lang="en-US" sz="1800" dirty="0"/>
              <a:t> amino </a:t>
            </a:r>
            <a:r>
              <a:rPr lang="en-US" sz="1800" dirty="0" err="1"/>
              <a:t>kiselike</a:t>
            </a:r>
            <a:r>
              <a:rPr lang="en-US" sz="1800" dirty="0"/>
              <a:t> </a:t>
            </a:r>
            <a:r>
              <a:rPr lang="en-US" sz="1800" dirty="0" err="1"/>
              <a:t>drugom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sličnim</a:t>
            </a:r>
            <a:r>
              <a:rPr lang="en-US" sz="1800" dirty="0"/>
              <a:t> </a:t>
            </a:r>
            <a:r>
              <a:rPr lang="en-US" sz="1800" dirty="0" err="1"/>
              <a:t>biohemiskim</a:t>
            </a:r>
            <a:r>
              <a:rPr lang="en-US" sz="1800" dirty="0"/>
              <a:t> </a:t>
            </a:r>
            <a:r>
              <a:rPr lang="en-US" sz="1800" dirty="0" err="1" smtClean="0"/>
              <a:t>osobinama</a:t>
            </a:r>
            <a:endParaRPr lang="en-US" sz="1800" dirty="0"/>
          </a:p>
          <a:p>
            <a:r>
              <a:rPr lang="sr-Latn-RS" sz="1800" dirty="0"/>
              <a:t>M</a:t>
            </a:r>
            <a:r>
              <a:rPr lang="en-US" sz="1800" dirty="0" err="1"/>
              <a:t>atricu</a:t>
            </a:r>
            <a:r>
              <a:rPr lang="en-US" sz="1800" dirty="0"/>
              <a:t> PAM1 </a:t>
            </a:r>
            <a:r>
              <a:rPr lang="en-US" sz="1800" dirty="0" err="1"/>
              <a:t>proizvodi</a:t>
            </a:r>
            <a:r>
              <a:rPr lang="en-US" sz="1800" dirty="0"/>
              <a:t> 1 </a:t>
            </a:r>
            <a:r>
              <a:rPr lang="en-US" sz="1800" dirty="0" err="1"/>
              <a:t>dozvoljenu</a:t>
            </a:r>
            <a:r>
              <a:rPr lang="en-US" sz="1800" dirty="0"/>
              <a:t> </a:t>
            </a:r>
            <a:r>
              <a:rPr lang="en-US" sz="1800" dirty="0" err="1"/>
              <a:t>mutaciju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100 amino </a:t>
            </a:r>
            <a:r>
              <a:rPr lang="en-US" sz="1800" dirty="0" err="1"/>
              <a:t>kiselinskih</a:t>
            </a:r>
            <a:r>
              <a:rPr lang="en-US" sz="1800" dirty="0"/>
              <a:t> </a:t>
            </a:r>
            <a:r>
              <a:rPr lang="en-US" sz="1800" dirty="0" err="1"/>
              <a:t>ostataka</a:t>
            </a:r>
            <a:r>
              <a:rPr lang="en-US" sz="1800" dirty="0"/>
              <a:t>. </a:t>
            </a:r>
            <a:endParaRPr lang="sr-Latn-RS" sz="1800" dirty="0"/>
          </a:p>
          <a:p>
            <a:r>
              <a:rPr lang="en-US" sz="1800" dirty="0"/>
              <a:t>PAM250 </a:t>
            </a:r>
            <a:r>
              <a:rPr lang="en-US" sz="1800" dirty="0" err="1"/>
              <a:t>matrica</a:t>
            </a:r>
            <a:r>
              <a:rPr lang="en-US" sz="1800" dirty="0"/>
              <a:t> </a:t>
            </a:r>
            <a:r>
              <a:rPr lang="en-US" sz="1800" dirty="0" err="1"/>
              <a:t>znači</a:t>
            </a:r>
            <a:r>
              <a:rPr lang="en-US" sz="1800" dirty="0"/>
              <a:t> da se PAM1 </a:t>
            </a:r>
            <a:r>
              <a:rPr lang="en-US" sz="1800" dirty="0" err="1"/>
              <a:t>mnozi</a:t>
            </a:r>
            <a:r>
              <a:rPr lang="en-US" sz="1800" dirty="0"/>
              <a:t> 250 puta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sobom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onda</a:t>
            </a:r>
            <a:r>
              <a:rPr lang="en-US" sz="1800" dirty="0"/>
              <a:t> se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proteine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dele 20% </a:t>
            </a:r>
            <a:r>
              <a:rPr lang="en-US" sz="1800" dirty="0" err="1"/>
              <a:t>sličnosti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Izbor</a:t>
            </a:r>
            <a:r>
              <a:rPr lang="en-US" sz="1800" dirty="0"/>
              <a:t> PAM </a:t>
            </a:r>
            <a:r>
              <a:rPr lang="en-US" sz="1800" dirty="0" err="1"/>
              <a:t>matrice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Problem </a:t>
            </a:r>
            <a:r>
              <a:rPr lang="en-US" sz="1800" dirty="0" err="1"/>
              <a:t>sa</a:t>
            </a:r>
            <a:r>
              <a:rPr lang="en-US" sz="1800" dirty="0"/>
              <a:t> PAM </a:t>
            </a:r>
            <a:r>
              <a:rPr lang="en-US" sz="1800" dirty="0" err="1"/>
              <a:t>matricama</a:t>
            </a:r>
            <a:r>
              <a:rPr lang="en-US" sz="1800" dirty="0"/>
              <a:t> je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zasnovane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malom</a:t>
            </a:r>
            <a:r>
              <a:rPr lang="en-US" sz="1800" dirty="0"/>
              <a:t> </a:t>
            </a:r>
            <a:r>
              <a:rPr lang="en-US" sz="1800" dirty="0" err="1"/>
              <a:t>broju</a:t>
            </a:r>
            <a:r>
              <a:rPr lang="en-US" sz="1800" dirty="0"/>
              <a:t> </a:t>
            </a:r>
            <a:r>
              <a:rPr lang="en-US" sz="1800" dirty="0" err="1"/>
              <a:t>proteinskih</a:t>
            </a:r>
            <a:r>
              <a:rPr lang="en-US" sz="1800" dirty="0"/>
              <a:t> </a:t>
            </a:r>
            <a:r>
              <a:rPr lang="en-US" sz="1800" dirty="0" err="1" smtClean="0"/>
              <a:t>sekvenci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75173" y="240263"/>
            <a:ext cx="3248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200" b="1" dirty="0" smtClean="0">
                <a:solidFill>
                  <a:schemeClr val="bg1"/>
                </a:solidFill>
                <a:latin typeface="Raleway" panose="020B0604020202020204" charset="0"/>
              </a:rPr>
              <a:t>PAM MATRICA</a:t>
            </a:r>
            <a:endParaRPr lang="en-US" sz="22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474" y="1010653"/>
            <a:ext cx="896352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Pristup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je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zasnovan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korišćenju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BLOCKS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baze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podataka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Glavni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cilj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je bio da se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zameni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PAM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matrica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pomoću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mnogo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većeg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skupa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podataka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Blokovi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predstavljaju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poravnanja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bez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praznina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Prag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do 62% (BLOSUM62) se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najčešće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korisit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on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predstavlja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podrazumevanu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matricu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skora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BLAST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pretragu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U BLOSUM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matrice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time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direktno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izračunate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evolucione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razdaljine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bazirane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očuvanju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regije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BLOSUM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predstavlja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broj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koji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označava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stepen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konzervacije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proteina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sekvence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korišćenje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izvođenje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tog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konkretnog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BLOSUM-a.</a:t>
            </a:r>
            <a:endParaRPr lang="en-US" sz="2200" dirty="0">
              <a:solidFill>
                <a:schemeClr val="accent3"/>
              </a:solidFill>
              <a:latin typeface="Raleway" panose="020B0604020202020204" charset="0"/>
            </a:endParaRPr>
          </a:p>
        </p:txBody>
      </p:sp>
      <p:sp>
        <p:nvSpPr>
          <p:cNvPr id="3" name="Shape 92"/>
          <p:cNvSpPr txBox="1">
            <a:spLocks/>
          </p:cNvSpPr>
          <p:nvPr/>
        </p:nvSpPr>
        <p:spPr>
          <a:xfrm>
            <a:off x="597893" y="254022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5000" b="1" dirty="0" smtClean="0">
                <a:solidFill>
                  <a:schemeClr val="accent3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BLOSUM</a:t>
            </a:r>
          </a:p>
        </p:txBody>
      </p:sp>
    </p:spTree>
    <p:extLst>
      <p:ext uri="{BB962C8B-B14F-4D97-AF65-F5344CB8AC3E}">
        <p14:creationId xmlns:p14="http://schemas.microsoft.com/office/powerpoint/2010/main" val="390488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766567" y="1235021"/>
            <a:ext cx="7288418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Globalno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I 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lokalno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poravnanje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endParaRPr lang="en" sz="3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342542" y="2781388"/>
            <a:ext cx="8822033" cy="3329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poravnavaju</a:t>
            </a:r>
            <a:r>
              <a:rPr lang="en-US" dirty="0"/>
              <a:t> celom </a:t>
            </a:r>
            <a:r>
              <a:rPr lang="en-US" dirty="0" err="1"/>
              <a:t>svojom</a:t>
            </a:r>
            <a:r>
              <a:rPr lang="en-US" dirty="0"/>
              <a:t> </a:t>
            </a:r>
            <a:r>
              <a:rPr lang="en-US" dirty="0" err="1"/>
              <a:t>dužinom</a:t>
            </a:r>
            <a:endParaRPr lang="sr-Latn-RS" dirty="0"/>
          </a:p>
          <a:p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regione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bez </a:t>
            </a:r>
            <a:r>
              <a:rPr lang="en-US" dirty="0" err="1"/>
              <a:t>obzira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dužinu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sr-Latn-RS" dirty="0"/>
          </a:p>
          <a:p>
            <a:endParaRPr lang="en-US" dirty="0"/>
          </a:p>
        </p:txBody>
      </p:sp>
      <p:sp>
        <p:nvSpPr>
          <p:cNvPr id="132" name="Shape 132"/>
          <p:cNvSpPr/>
          <p:nvPr/>
        </p:nvSpPr>
        <p:spPr>
          <a:xfrm>
            <a:off x="5739063" y="-17350"/>
            <a:ext cx="3425512" cy="2977118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4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577516" y="452433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Needleman 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Wunsch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Algoritam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Globalno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poravnanje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sekvenci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endParaRPr lang="en" sz="3500" dirty="0">
              <a:solidFill>
                <a:schemeClr val="accent3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409074" y="1780674"/>
            <a:ext cx="8109284" cy="29597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u="sng" dirty="0" err="1"/>
              <a:t>Algoritam</a:t>
            </a:r>
            <a:r>
              <a:rPr lang="en-US" u="sng" dirty="0"/>
              <a:t> se </a:t>
            </a:r>
            <a:r>
              <a:rPr lang="en-US" u="sng" dirty="0" err="1"/>
              <a:t>sastoji</a:t>
            </a:r>
            <a:r>
              <a:rPr lang="en-US" u="sng" dirty="0"/>
              <a:t> od 3 </a:t>
            </a:r>
            <a:r>
              <a:rPr lang="en-US" u="sng" dirty="0" err="1" smtClean="0"/>
              <a:t>koraka</a:t>
            </a:r>
            <a:r>
              <a:rPr lang="en-US" u="sng" dirty="0" smtClean="0"/>
              <a:t>:</a:t>
            </a:r>
            <a:endParaRPr lang="sr-Latn-RS" u="sng" dirty="0"/>
          </a:p>
          <a:p>
            <a:pPr lvl="1"/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sr-Latn-RS" dirty="0"/>
          </a:p>
          <a:p>
            <a:pPr lvl="1"/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sr-Latn-RS" dirty="0"/>
          </a:p>
          <a:p>
            <a:pPr lvl="1"/>
            <a:r>
              <a:rPr lang="en-US" dirty="0" err="1"/>
              <a:t>Identifikovanje</a:t>
            </a:r>
            <a:r>
              <a:rPr lang="en-US" dirty="0"/>
              <a:t> </a:t>
            </a:r>
            <a:r>
              <a:rPr lang="en-US" dirty="0" err="1"/>
              <a:t>optimalnog</a:t>
            </a:r>
            <a:r>
              <a:rPr lang="en-US" dirty="0"/>
              <a:t> </a:t>
            </a:r>
            <a:r>
              <a:rPr lang="en-US" dirty="0" err="1"/>
              <a:t>poravnanja</a:t>
            </a:r>
            <a:endParaRPr lang="sr-Latn-RS" dirty="0"/>
          </a:p>
          <a:p>
            <a:pPr marL="457200" lvl="1" indent="0">
              <a:buNone/>
            </a:pP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a </a:t>
            </a:r>
            <a:r>
              <a:rPr lang="en-US" dirty="0" err="1"/>
              <a:t>i</a:t>
            </a:r>
            <a:r>
              <a:rPr lang="en-US" dirty="0"/>
              <a:t> b </a:t>
            </a:r>
            <a:r>
              <a:rPr lang="en-US" dirty="0" err="1"/>
              <a:t>složenost</a:t>
            </a:r>
            <a:r>
              <a:rPr lang="en-US" dirty="0"/>
              <a:t> je O(</a:t>
            </a:r>
            <a:r>
              <a:rPr lang="en-US" dirty="0" err="1"/>
              <a:t>axb</a:t>
            </a:r>
            <a:r>
              <a:rPr lang="en-US" dirty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7719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1737" y="1071450"/>
            <a:ext cx="7892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Smith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Waterman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Algoritam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: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Lokalno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poravnanje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000" b="1" dirty="0" err="1" smtClean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sekvenci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853" y="2708308"/>
            <a:ext cx="8386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Smith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Waterman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algoritam</a:t>
            </a:r>
            <a:r>
              <a:rPr lang="sr-Latn-R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Konstrukcija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matrice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je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slična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kao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kod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Needleman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Wunsch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algoritma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se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sistemi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za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ocenjivanje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matrice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malo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razlikuju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4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5601600" cy="2371500"/>
        </p:xfrm>
        <a:graphic>
          <a:graphicData uri="http://schemas.openxmlformats.org/drawingml/2006/table">
            <a:tbl>
              <a:tblPr>
                <a:noFill/>
                <a:tableStyleId>{2282B6D9-F5E3-4E7A-BF21-1D73A3398AD3}</a:tableStyleId>
              </a:tblPr>
              <a:tblGrid>
                <a:gridCol w="14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1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 two or three columns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70750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357262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5843774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799" cy="3568799"/>
          </a:xfrm>
          <a:prstGeom prst="diamond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058779" y="1991825"/>
            <a:ext cx="665346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sr-Latn-RS" sz="2000" dirty="0"/>
              <a:t>Seminarski rad u okviru kursa </a:t>
            </a:r>
            <a:br>
              <a:rPr lang="sr-Latn-RS" sz="2000" dirty="0"/>
            </a:br>
            <a:r>
              <a:rPr lang="sr-Latn-RS" sz="2000" dirty="0"/>
              <a:t>Uvod u bioinformatiku</a:t>
            </a:r>
            <a:br>
              <a:rPr lang="sr-Latn-RS" sz="2000" dirty="0"/>
            </a:br>
            <a:r>
              <a:rPr lang="sr-Latn-RS" sz="2000" dirty="0"/>
              <a:t/>
            </a:r>
            <a:br>
              <a:rPr lang="sr-Latn-RS" sz="2000" dirty="0"/>
            </a:br>
            <a:r>
              <a:rPr lang="sr-Latn-RS" sz="2000" dirty="0"/>
              <a:t>Anamaria Piri, Ozren Demonja</a:t>
            </a:r>
            <a:br>
              <a:rPr lang="sr-Latn-RS" sz="2000" dirty="0"/>
            </a:br>
            <a:r>
              <a:rPr lang="sr-Latn-RS" sz="2000" dirty="0"/>
              <a:t/>
            </a:r>
            <a:br>
              <a:rPr lang="sr-Latn-RS" sz="2000" dirty="0"/>
            </a:br>
            <a:r>
              <a:rPr lang="sr-Latn-RS" sz="2000" dirty="0"/>
              <a:t>Matematički fakultet</a:t>
            </a:r>
            <a:br>
              <a:rPr lang="sr-Latn-RS" sz="2000" dirty="0"/>
            </a:br>
            <a:r>
              <a:rPr lang="sr-Latn-RS" sz="2000" dirty="0"/>
              <a:t>Univerzitet u Beogradu</a:t>
            </a:r>
          </a:p>
        </p:txBody>
      </p:sp>
    </p:spTree>
    <p:extLst>
      <p:ext uri="{BB962C8B-B14F-4D97-AF65-F5344CB8AC3E}">
        <p14:creationId xmlns:p14="http://schemas.microsoft.com/office/powerpoint/2010/main" val="8542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1776500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5226775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5601600" cy="2371500"/>
        </p:xfrm>
        <a:graphic>
          <a:graphicData uri="http://schemas.openxmlformats.org/drawingml/2006/table">
            <a:tbl>
              <a:tblPr>
                <a:noFill/>
                <a:tableStyleId>{2282B6D9-F5E3-4E7A-BF21-1D73A3398AD3}</a:tableStyleId>
              </a:tblPr>
              <a:tblGrid>
                <a:gridCol w="14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90925" y="9425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4C52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886650" y="1698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93" name="Shape 193"/>
          <p:cNvSpPr/>
          <p:nvPr/>
        </p:nvSpPr>
        <p:spPr>
          <a:xfrm>
            <a:off x="1909650" y="1906700"/>
            <a:ext cx="7961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BE33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599425" y="1029000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599425" y="1792307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599425" y="3657893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599425" y="4421201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599425" y="2343447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1599425" y="3106754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1" name="Shape 221"/>
          <p:cNvSpPr/>
          <p:nvPr/>
        </p:nvSpPr>
        <p:spPr>
          <a:xfrm>
            <a:off x="48998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sp>
        <p:nvSpPr>
          <p:cNvPr id="222" name="Shape 222"/>
          <p:cNvSpPr/>
          <p:nvPr/>
        </p:nvSpPr>
        <p:spPr>
          <a:xfrm>
            <a:off x="289323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223" name="Shape 223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04600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36816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583173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04600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336816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583173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5999" cy="3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7" name="Shape 24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Uvod</a:t>
            </a:r>
            <a:br>
              <a:rPr lang="en" dirty="0" smtClean="0"/>
            </a:b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541421" y="1556149"/>
            <a:ext cx="7844589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sr-Latn-RS" sz="2000" dirty="0"/>
              <a:t>B</a:t>
            </a:r>
            <a:r>
              <a:rPr lang="en-US" sz="2000" dirty="0" err="1"/>
              <a:t>roj</a:t>
            </a:r>
            <a:r>
              <a:rPr lang="en-US" sz="2000" dirty="0"/>
              <a:t> </a:t>
            </a:r>
            <a:r>
              <a:rPr lang="en-US" sz="2000" dirty="0" err="1"/>
              <a:t>sekvenci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se </a:t>
            </a:r>
            <a:r>
              <a:rPr lang="en-US" sz="2000" dirty="0" err="1"/>
              <a:t>dodaju</a:t>
            </a:r>
            <a:r>
              <a:rPr lang="en-US" sz="2000" dirty="0"/>
              <a:t> u </a:t>
            </a:r>
            <a:r>
              <a:rPr lang="en-US" sz="2000" dirty="0" err="1"/>
              <a:t>biološke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</a:t>
            </a:r>
            <a:r>
              <a:rPr lang="en-US" sz="2000" dirty="0" err="1"/>
              <a:t>raste</a:t>
            </a:r>
            <a:r>
              <a:rPr lang="en-US" sz="2000" dirty="0"/>
              <a:t> </a:t>
            </a:r>
            <a:r>
              <a:rPr lang="en-US" sz="2000" dirty="0" err="1"/>
              <a:t>eksponencijalno</a:t>
            </a:r>
            <a:r>
              <a:rPr lang="en-US" sz="2000" dirty="0"/>
              <a:t>  </a:t>
            </a:r>
            <a:endParaRPr lang="en-US" sz="2000" dirty="0" smtClean="0"/>
          </a:p>
          <a:p>
            <a:pPr marL="171450" indent="-171450"/>
            <a:endParaRPr lang="sr-Latn-RS" sz="2000" dirty="0"/>
          </a:p>
          <a:p>
            <a:pPr marL="171450" indent="-171450"/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više</a:t>
            </a:r>
            <a:r>
              <a:rPr lang="en-US" sz="2000" dirty="0"/>
              <a:t> </a:t>
            </a:r>
            <a:r>
              <a:rPr lang="en-US" sz="2000" dirty="0" err="1"/>
              <a:t>sekvenci</a:t>
            </a:r>
            <a:r>
              <a:rPr lang="en-US" sz="2000" dirty="0"/>
              <a:t> se </a:t>
            </a:r>
            <a:r>
              <a:rPr lang="en-US" sz="2000" dirty="0" err="1"/>
              <a:t>radi</a:t>
            </a:r>
            <a:r>
              <a:rPr lang="en-US" sz="2000" dirty="0"/>
              <a:t> </a:t>
            </a:r>
            <a:r>
              <a:rPr lang="sr-Latn-RS" sz="2000" dirty="0"/>
              <a:t> </a:t>
            </a:r>
            <a:r>
              <a:rPr lang="en-US" sz="2000" dirty="0" err="1"/>
              <a:t>poravnanj</a:t>
            </a:r>
            <a:r>
              <a:rPr lang="sr-Latn-RS" sz="2000" dirty="0"/>
              <a:t>em</a:t>
            </a:r>
            <a:r>
              <a:rPr lang="en-US" sz="2000" dirty="0"/>
              <a:t> </a:t>
            </a:r>
            <a:r>
              <a:rPr lang="en-US" sz="2000" dirty="0" err="1" smtClean="0"/>
              <a:t>sekvenci</a:t>
            </a:r>
            <a:endParaRPr lang="en-US" sz="2000" dirty="0" smtClean="0"/>
          </a:p>
          <a:p>
            <a:pPr marL="171450" indent="-171450"/>
            <a:endParaRPr lang="sr-Latn-RS" sz="2000" dirty="0"/>
          </a:p>
          <a:p>
            <a:pPr marL="171450" indent="-171450"/>
            <a:r>
              <a:rPr lang="sr-Latn-RS" sz="2000" dirty="0"/>
              <a:t>Poravnanje predstavlja </a:t>
            </a:r>
            <a:r>
              <a:rPr lang="en-US" sz="2000" dirty="0" err="1"/>
              <a:t>stepena</a:t>
            </a:r>
            <a:r>
              <a:rPr lang="en-US" sz="2000" dirty="0"/>
              <a:t> </a:t>
            </a:r>
            <a:r>
              <a:rPr lang="en-US" sz="2000" dirty="0" err="1"/>
              <a:t>sličnosti</a:t>
            </a:r>
            <a:r>
              <a:rPr lang="en-US" sz="2000" dirty="0"/>
              <a:t> </a:t>
            </a:r>
            <a:r>
              <a:rPr lang="en-US" sz="2000" dirty="0" err="1"/>
              <a:t>sekvenci</a:t>
            </a:r>
            <a:r>
              <a:rPr lang="en-US" sz="2000" dirty="0"/>
              <a:t>, </a:t>
            </a:r>
            <a:r>
              <a:rPr lang="en-US" sz="2000" dirty="0" err="1"/>
              <a:t>njihovih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konzervacije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evolucione</a:t>
            </a:r>
            <a:r>
              <a:rPr lang="en-US" sz="2000" dirty="0"/>
              <a:t> </a:t>
            </a:r>
            <a:r>
              <a:rPr lang="en-US" sz="2000" dirty="0" err="1"/>
              <a:t>veze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dele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126200" y="1078126"/>
            <a:ext cx="4609968" cy="35889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19121" y="1268721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 &amp; user@mail.me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86650" y="1984500"/>
            <a:ext cx="7370699" cy="29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</a:t>
            </a:r>
            <a:r>
              <a:rPr lang="en" sz="2400" b="1"/>
              <a:t>awesome resources</a:t>
            </a:r>
            <a:r>
              <a:rPr lang="en" sz="2400"/>
              <a:t>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886650" y="1657350"/>
            <a:ext cx="77999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</a:t>
            </a:r>
            <a:r>
              <a:rPr lang="en" sz="1200" b="1"/>
              <a:t>Raleway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</a:t>
            </a:r>
            <a:r>
              <a:rPr lang="en" sz="1200" b="1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00AE9D"/>
                </a:solidFill>
                <a:hlinkClick r:id="rId3"/>
              </a:rPr>
              <a:t>https://www.google.com/fonts#UsePlace:use/Collection:Raleway:400,700|Karla:400,700,400italic,700italic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Dark green </a:t>
            </a:r>
            <a:r>
              <a:rPr lang="en" sz="1200" b="1"/>
              <a:t>#004c52</a:t>
            </a:r>
            <a:r>
              <a:rPr lang="en" sz="1200"/>
              <a:t> / Aqua green </a:t>
            </a:r>
            <a:r>
              <a:rPr lang="en" sz="1200" b="1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lang="en" sz="1200" b="1">
                <a:solidFill>
                  <a:srgbClr val="ABE33F"/>
                </a:solidFill>
              </a:rPr>
              <a:t>#abe33f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86650" y="4171650"/>
            <a:ext cx="6148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21" y="3134231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2225842" y="1101971"/>
            <a:ext cx="6258487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dirty="0" err="1">
                <a:solidFill>
                  <a:schemeClr val="accent3"/>
                </a:solidFill>
              </a:rPr>
              <a:t>Homologija</a:t>
            </a:r>
            <a:r>
              <a:rPr lang="en-US" sz="3000" dirty="0">
                <a:solidFill>
                  <a:schemeClr val="accent3"/>
                </a:solidFill>
              </a:rPr>
              <a:t>, </a:t>
            </a:r>
            <a:r>
              <a:rPr lang="en-US" sz="3000" dirty="0" err="1">
                <a:solidFill>
                  <a:schemeClr val="accent3"/>
                </a:solidFill>
              </a:rPr>
              <a:t>sličnost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sr-Latn-RS" sz="3000" dirty="0">
                <a:solidFill>
                  <a:schemeClr val="accent3"/>
                </a:solidFill>
              </a:rPr>
              <a:t>i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3000" dirty="0" err="1">
                <a:solidFill>
                  <a:schemeClr val="accent3"/>
                </a:solidFill>
              </a:rPr>
              <a:t>identitet</a:t>
            </a:r>
            <a:endParaRPr lang="en" sz="3000" dirty="0">
              <a:solidFill>
                <a:schemeClr val="accent3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18635" y="2165352"/>
            <a:ext cx="8265694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r-Latn-RS" sz="1800" dirty="0">
                <a:solidFill>
                  <a:srgbClr val="FF0000"/>
                </a:solidFill>
              </a:rPr>
              <a:t>H</a:t>
            </a:r>
            <a:r>
              <a:rPr lang="en-US" sz="1800" dirty="0" err="1">
                <a:solidFill>
                  <a:srgbClr val="FF0000"/>
                </a:solidFill>
              </a:rPr>
              <a:t>omologija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sličnost</a:t>
            </a:r>
            <a:r>
              <a:rPr lang="en-US" sz="1800" dirty="0">
                <a:solidFill>
                  <a:srgbClr val="FF0000"/>
                </a:solidFill>
              </a:rPr>
              <a:t> se </a:t>
            </a:r>
            <a:r>
              <a:rPr lang="en-US" sz="1800" dirty="0" err="1">
                <a:solidFill>
                  <a:srgbClr val="FF0000"/>
                </a:solidFill>
              </a:rPr>
              <a:t>često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koriste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kao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sinonimi</a:t>
            </a:r>
            <a:r>
              <a:rPr lang="sr-Latn-RS" sz="1800" dirty="0">
                <a:solidFill>
                  <a:srgbClr val="FF0000"/>
                </a:solidFill>
              </a:rPr>
              <a:t> iako </a:t>
            </a:r>
            <a:r>
              <a:rPr lang="en-US" sz="1800" dirty="0" err="1">
                <a:solidFill>
                  <a:srgbClr val="FF0000"/>
                </a:solidFill>
              </a:rPr>
              <a:t>predstavljaju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različite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odnose</a:t>
            </a:r>
            <a:endParaRPr lang="sr-Latn-RS" sz="1800" dirty="0">
              <a:solidFill>
                <a:srgbClr val="FF0000"/>
              </a:solidFill>
            </a:endParaRPr>
          </a:p>
          <a:p>
            <a:r>
              <a:rPr lang="en-US" sz="1800" dirty="0" err="1"/>
              <a:t>Homologija</a:t>
            </a:r>
            <a:r>
              <a:rPr lang="en-US" sz="1800" dirty="0"/>
              <a:t> je </a:t>
            </a:r>
            <a:r>
              <a:rPr lang="en-US" sz="1800" dirty="0" err="1"/>
              <a:t>kvalitativni</a:t>
            </a:r>
            <a:r>
              <a:rPr lang="en-US" sz="1800" dirty="0"/>
              <a:t> </a:t>
            </a:r>
            <a:r>
              <a:rPr lang="en-US" sz="1800" dirty="0" err="1"/>
              <a:t>termin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opi</a:t>
            </a:r>
            <a:r>
              <a:rPr lang="sr-Latn-RS" sz="1800" dirty="0"/>
              <a:t>suj</a:t>
            </a:r>
            <a:r>
              <a:rPr lang="en-US" sz="1800" dirty="0"/>
              <a:t>e </a:t>
            </a:r>
            <a:r>
              <a:rPr lang="en-US" sz="1800" dirty="0" err="1"/>
              <a:t>zajedničko</a:t>
            </a:r>
            <a:r>
              <a:rPr lang="en-US" sz="1800" dirty="0"/>
              <a:t> </a:t>
            </a:r>
            <a:r>
              <a:rPr lang="en-US" sz="1800" dirty="0" err="1"/>
              <a:t>evoluciono</a:t>
            </a:r>
            <a:r>
              <a:rPr lang="en-US" sz="1800" dirty="0"/>
              <a:t> </a:t>
            </a:r>
            <a:r>
              <a:rPr lang="en-US" sz="1800" dirty="0" err="1"/>
              <a:t>poreklo</a:t>
            </a:r>
            <a:r>
              <a:rPr lang="en-US" sz="1800" dirty="0"/>
              <a:t> ne </a:t>
            </a:r>
            <a:r>
              <a:rPr lang="en-US" sz="1800" dirty="0" err="1"/>
              <a:t>navodeći</a:t>
            </a:r>
            <a:r>
              <a:rPr lang="en-US" sz="1800" dirty="0"/>
              <a:t> </a:t>
            </a:r>
            <a:r>
              <a:rPr lang="en-US" sz="1800" dirty="0" err="1"/>
              <a:t>koliki</a:t>
            </a:r>
            <a:r>
              <a:rPr lang="en-US" sz="1800" dirty="0"/>
              <a:t> je </a:t>
            </a:r>
            <a:r>
              <a:rPr lang="en-US" sz="1800" dirty="0" err="1"/>
              <a:t>nivo</a:t>
            </a:r>
            <a:r>
              <a:rPr lang="en-US" sz="1800" dirty="0"/>
              <a:t> </a:t>
            </a:r>
            <a:r>
              <a:rPr lang="en-US" sz="1800" dirty="0" err="1"/>
              <a:t>srodnosti</a:t>
            </a:r>
            <a:endParaRPr lang="sr-Latn-RS" sz="1800" dirty="0"/>
          </a:p>
          <a:p>
            <a:r>
              <a:rPr lang="en-US" sz="1800" dirty="0" err="1"/>
              <a:t>Homologne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se </a:t>
            </a:r>
            <a:r>
              <a:rPr lang="en-US" sz="1800" dirty="0" err="1"/>
              <a:t>opisati</a:t>
            </a:r>
            <a:r>
              <a:rPr lang="en-US" sz="1800" dirty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ortologe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paraloge</a:t>
            </a:r>
            <a:endParaRPr lang="sr-Latn-RS" sz="1800" dirty="0"/>
          </a:p>
          <a:p>
            <a:r>
              <a:rPr lang="en-US" sz="1800" dirty="0" err="1"/>
              <a:t>Ortologi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prisutne</a:t>
            </a:r>
            <a:r>
              <a:rPr lang="en-US" sz="1800" dirty="0"/>
              <a:t> u </a:t>
            </a:r>
            <a:r>
              <a:rPr lang="en-US" sz="1800" dirty="0" err="1"/>
              <a:t>različitim</a:t>
            </a:r>
            <a:r>
              <a:rPr lang="en-US" sz="1800" dirty="0"/>
              <a:t> </a:t>
            </a:r>
            <a:r>
              <a:rPr lang="en-US" sz="1800" dirty="0" err="1"/>
              <a:t>vrstama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imaju</a:t>
            </a:r>
            <a:r>
              <a:rPr lang="en-US" sz="1800" dirty="0"/>
              <a:t> </a:t>
            </a:r>
            <a:r>
              <a:rPr lang="en-US" sz="1800" dirty="0" err="1"/>
              <a:t>isto</a:t>
            </a:r>
            <a:r>
              <a:rPr lang="en-US" sz="1800" dirty="0"/>
              <a:t> </a:t>
            </a:r>
            <a:r>
              <a:rPr lang="en-US" sz="1800" dirty="0" err="1"/>
              <a:t>poreklo</a:t>
            </a:r>
            <a:r>
              <a:rPr lang="en-US" sz="1800" dirty="0"/>
              <a:t> </a:t>
            </a:r>
            <a:endParaRPr lang="sr-Latn-RS" sz="1800" dirty="0"/>
          </a:p>
          <a:p>
            <a:r>
              <a:rPr lang="sr-Latn-RS" sz="1800" dirty="0"/>
              <a:t>P</a:t>
            </a:r>
            <a:r>
              <a:rPr lang="en-US" sz="1800" dirty="0" err="1"/>
              <a:t>araloge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prisutne</a:t>
            </a:r>
            <a:r>
              <a:rPr lang="en-US" sz="1800" dirty="0"/>
              <a:t> u </a:t>
            </a:r>
            <a:r>
              <a:rPr lang="en-US" sz="1800" dirty="0" err="1"/>
              <a:t>isim</a:t>
            </a:r>
            <a:r>
              <a:rPr lang="en-US" sz="1800" dirty="0"/>
              <a:t> </a:t>
            </a:r>
            <a:r>
              <a:rPr lang="en-US" sz="1800" dirty="0" err="1"/>
              <a:t>vrstama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pojavile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se </a:t>
            </a:r>
            <a:r>
              <a:rPr lang="en-US" sz="1800" dirty="0" err="1"/>
              <a:t>zbog</a:t>
            </a:r>
            <a:r>
              <a:rPr lang="en-US" sz="1800" dirty="0"/>
              <a:t> </a:t>
            </a:r>
            <a:r>
              <a:rPr lang="en-US" sz="1800" dirty="0" err="1"/>
              <a:t>dupliranja</a:t>
            </a:r>
            <a:r>
              <a:rPr lang="en-US" sz="1800" dirty="0"/>
              <a:t> </a:t>
            </a:r>
            <a:r>
              <a:rPr lang="en-US" sz="1800" dirty="0" err="1"/>
              <a:t>gena</a:t>
            </a:r>
            <a:endParaRPr lang="en-US" sz="18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843348" y="1113654"/>
            <a:ext cx="661925" cy="928813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289114" y="974683"/>
            <a:ext cx="717166" cy="60115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44379" y="1598408"/>
            <a:ext cx="8746957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r-Latn-RS" dirty="0"/>
              <a:t>I</a:t>
            </a:r>
            <a:r>
              <a:rPr lang="en-US" dirty="0" err="1"/>
              <a:t>dentifikacij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sr-Latn-RS" dirty="0"/>
              <a:t>uju</a:t>
            </a:r>
            <a:r>
              <a:rPr lang="en-US" dirty="0"/>
              <a:t> </a:t>
            </a:r>
            <a:r>
              <a:rPr lang="en-US" dirty="0" err="1"/>
              <a:t>povezanost</a:t>
            </a:r>
            <a:r>
              <a:rPr lang="en-US" dirty="0"/>
              <a:t> </a:t>
            </a:r>
            <a:r>
              <a:rPr lang="en-US" dirty="0" err="1"/>
              <a:t>kvantitativno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sr-Latn-RS" dirty="0"/>
              <a:t>pokazuje</a:t>
            </a:r>
            <a:r>
              <a:rPr lang="en-US" dirty="0"/>
              <a:t> 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evolucione</a:t>
            </a:r>
            <a:r>
              <a:rPr lang="en-US" dirty="0"/>
              <a:t> </a:t>
            </a:r>
            <a:r>
              <a:rPr lang="en-US" dirty="0" err="1"/>
              <a:t>invarijante</a:t>
            </a:r>
            <a:endParaRPr lang="sr-Latn-RS" dirty="0"/>
          </a:p>
          <a:p>
            <a:r>
              <a:rPr lang="sr-Latn-RS" dirty="0"/>
              <a:t>S</a:t>
            </a:r>
            <a:r>
              <a:rPr lang="en-US" dirty="0" err="1"/>
              <a:t>ličnost</a:t>
            </a:r>
            <a:r>
              <a:rPr lang="en-US" dirty="0"/>
              <a:t>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odražava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identitet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supsitucija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slične</a:t>
            </a:r>
            <a:r>
              <a:rPr lang="en-US" dirty="0"/>
              <a:t> </a:t>
            </a:r>
            <a:r>
              <a:rPr lang="en-US" dirty="0" err="1"/>
              <a:t>bazne</a:t>
            </a:r>
            <a:r>
              <a:rPr lang="en-US" dirty="0"/>
              <a:t>/amino </a:t>
            </a:r>
            <a:r>
              <a:rPr lang="en-US" dirty="0" err="1"/>
              <a:t>kiseline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3000" dirty="0"/>
              <a:t>Da bi </a:t>
            </a:r>
            <a:r>
              <a:rPr lang="en-US" sz="3000" dirty="0" err="1"/>
              <a:t>procenili</a:t>
            </a:r>
            <a:r>
              <a:rPr lang="en-US" sz="3000" dirty="0"/>
              <a:t> </a:t>
            </a:r>
            <a:r>
              <a:rPr lang="en-US" sz="3000" dirty="0" err="1"/>
              <a:t>sličnosti</a:t>
            </a:r>
            <a:r>
              <a:rPr lang="en-US" sz="3000" dirty="0"/>
              <a:t> </a:t>
            </a:r>
            <a:r>
              <a:rPr lang="en-US" sz="3000" dirty="0" err="1"/>
              <a:t>ili</a:t>
            </a:r>
            <a:r>
              <a:rPr lang="en-US" sz="3000" dirty="0"/>
              <a:t> </a:t>
            </a:r>
            <a:r>
              <a:rPr lang="en-US" sz="3000" dirty="0" err="1"/>
              <a:t>identičnosti</a:t>
            </a:r>
            <a:r>
              <a:rPr lang="en-US" sz="3000" dirty="0"/>
              <a:t> </a:t>
            </a:r>
            <a:r>
              <a:rPr lang="en-US" sz="3000" dirty="0" err="1"/>
              <a:t>potrebno</a:t>
            </a:r>
            <a:r>
              <a:rPr lang="en-US" sz="3000" dirty="0"/>
              <a:t> je da </a:t>
            </a:r>
            <a:r>
              <a:rPr lang="en-US" sz="3000" dirty="0" err="1"/>
              <a:t>sekvence</a:t>
            </a:r>
            <a:r>
              <a:rPr lang="en-US" sz="3000" dirty="0"/>
              <a:t> </a:t>
            </a:r>
            <a:r>
              <a:rPr lang="en-US" sz="3000" dirty="0" err="1"/>
              <a:t>budu</a:t>
            </a:r>
            <a:r>
              <a:rPr lang="en-US" sz="3000" dirty="0"/>
              <a:t> </a:t>
            </a:r>
            <a:r>
              <a:rPr lang="en-US" sz="3000" dirty="0" err="1"/>
              <a:t>poravnate</a:t>
            </a:r>
            <a:r>
              <a:rPr lang="en-US" sz="3000" dirty="0"/>
              <a:t> </a:t>
            </a:r>
            <a:endParaRPr lang="sr-Latn-R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314408" y="359611"/>
            <a:ext cx="5689097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500" dirty="0" err="1">
                <a:solidFill>
                  <a:schemeClr val="accent1">
                    <a:lumMod val="50000"/>
                  </a:schemeClr>
                </a:solidFill>
              </a:rPr>
              <a:t>Zamena</a:t>
            </a:r>
            <a:r>
              <a:rPr lang="en-US" sz="3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5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schemeClr val="accent1">
                    <a:lumMod val="50000"/>
                  </a:schemeClr>
                </a:solidFill>
              </a:rPr>
              <a:t>Homologe</a:t>
            </a:r>
            <a:r>
              <a:rPr lang="en-US" sz="35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5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500" dirty="0" err="1" smtClean="0">
                <a:solidFill>
                  <a:schemeClr val="accent1">
                    <a:lumMod val="50000"/>
                  </a:schemeClr>
                </a:solidFill>
              </a:rPr>
              <a:t>sekvence</a:t>
            </a:r>
            <a:endParaRPr lang="en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466345" y="2260580"/>
            <a:ext cx="8822033" cy="3329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Mutacije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akumuliraju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supstitucija</a:t>
            </a:r>
            <a:r>
              <a:rPr lang="en-US" dirty="0"/>
              <a:t>, </a:t>
            </a:r>
            <a:r>
              <a:rPr lang="en-US" dirty="0" err="1"/>
              <a:t>insercija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delecija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homologe</a:t>
            </a:r>
            <a:r>
              <a:rPr lang="en-US" dirty="0"/>
              <a:t> </a:t>
            </a:r>
            <a:r>
              <a:rPr lang="en-US" dirty="0" err="1" smtClean="0"/>
              <a:t>sekvence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= </a:t>
            </a:r>
            <a:r>
              <a:rPr lang="en-US" dirty="0" err="1" smtClean="0"/>
              <a:t>praznina</a:t>
            </a:r>
            <a:endParaRPr lang="sr-Latn-RS" dirty="0"/>
          </a:p>
          <a:p>
            <a:endParaRPr lang="en-US" dirty="0"/>
          </a:p>
        </p:txBody>
      </p:sp>
      <p:sp>
        <p:nvSpPr>
          <p:cNvPr id="132" name="Shape 132"/>
          <p:cNvSpPr/>
          <p:nvPr/>
        </p:nvSpPr>
        <p:spPr>
          <a:xfrm>
            <a:off x="5739063" y="-17350"/>
            <a:ext cx="3425512" cy="2977118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2171641"/>
            <a:ext cx="79769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Najkorišćeniji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metod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za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računanje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je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afine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</a:t>
            </a:r>
            <a:endParaRPr lang="sr-Latn-R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G +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L*n</a:t>
            </a:r>
            <a:endParaRPr lang="sr-Latn-RS" sz="2400" dirty="0" smtClean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Drugi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metod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za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računanje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je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linearna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. </a:t>
            </a:r>
            <a:endParaRPr lang="sr-Latn-R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ličan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prethodni</a:t>
            </a:r>
            <a:r>
              <a:rPr lang="sr-Latn-R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ima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samo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jednu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cenu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sr-Latn-RS" sz="2400" dirty="0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" name="Shape 92"/>
          <p:cNvSpPr txBox="1">
            <a:spLocks/>
          </p:cNvSpPr>
          <p:nvPr/>
        </p:nvSpPr>
        <p:spPr>
          <a:xfrm>
            <a:off x="658050" y="759348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5000" dirty="0" smtClean="0">
                <a:solidFill>
                  <a:schemeClr val="accent3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</a:t>
            </a:r>
            <a:r>
              <a:rPr lang="sr-Latn-RS" sz="5000" dirty="0" smtClean="0">
                <a:solidFill>
                  <a:schemeClr val="accent3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žnjavanje praznina</a:t>
            </a:r>
            <a:endParaRPr lang="en" sz="5000" dirty="0">
              <a:solidFill>
                <a:schemeClr val="accent3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409074" y="809310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500" dirty="0" err="1">
                <a:solidFill>
                  <a:srgbClr val="92D050"/>
                </a:solidFill>
              </a:rPr>
              <a:t>Biranje</a:t>
            </a:r>
            <a:r>
              <a:rPr lang="en-US" sz="3500" dirty="0">
                <a:solidFill>
                  <a:srgbClr val="92D050"/>
                </a:solidFill>
              </a:rPr>
              <a:t> </a:t>
            </a:r>
            <a:r>
              <a:rPr lang="en-US" sz="3500" dirty="0" err="1">
                <a:solidFill>
                  <a:srgbClr val="92D050"/>
                </a:solidFill>
              </a:rPr>
              <a:t>sekvenci</a:t>
            </a:r>
            <a:r>
              <a:rPr lang="en-US" sz="3500" dirty="0">
                <a:solidFill>
                  <a:srgbClr val="92D050"/>
                </a:solidFill>
              </a:rPr>
              <a:t>: </a:t>
            </a:r>
            <a:r>
              <a:rPr lang="en-US" sz="3500" dirty="0" err="1">
                <a:solidFill>
                  <a:srgbClr val="92D050"/>
                </a:solidFill>
              </a:rPr>
              <a:t>Dnk</a:t>
            </a:r>
            <a:r>
              <a:rPr lang="en-US" sz="3500" dirty="0">
                <a:solidFill>
                  <a:srgbClr val="92D050"/>
                </a:solidFill>
              </a:rPr>
              <a:t> </a:t>
            </a:r>
            <a:r>
              <a:rPr lang="en-US" sz="3500" dirty="0" err="1">
                <a:solidFill>
                  <a:srgbClr val="92D050"/>
                </a:solidFill>
              </a:rPr>
              <a:t>ili</a:t>
            </a:r>
            <a:r>
              <a:rPr lang="en-US" sz="3500" dirty="0">
                <a:solidFill>
                  <a:srgbClr val="92D050"/>
                </a:solidFill>
              </a:rPr>
              <a:t> protein</a:t>
            </a:r>
            <a:endParaRPr lang="en" sz="3500" dirty="0">
              <a:solidFill>
                <a:srgbClr val="92D05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409074" y="1612232"/>
            <a:ext cx="8109284" cy="29597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nukleotida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</a:t>
            </a:r>
            <a:endParaRPr lang="sr-Latn-RS" sz="2000" dirty="0" smtClean="0"/>
          </a:p>
          <a:p>
            <a:endParaRPr lang="sr-Latn-RS" sz="2000" dirty="0"/>
          </a:p>
          <a:p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</a:t>
            </a:r>
            <a:r>
              <a:rPr lang="en-US" sz="2000" dirty="0" err="1"/>
              <a:t>može</a:t>
            </a:r>
            <a:r>
              <a:rPr lang="en-US" sz="2000" dirty="0"/>
              <a:t> </a:t>
            </a:r>
            <a:r>
              <a:rPr lang="en-US" sz="2000" dirty="0" err="1"/>
              <a:t>pomoći</a:t>
            </a:r>
            <a:r>
              <a:rPr lang="en-US" sz="2000" dirty="0"/>
              <a:t> u </a:t>
            </a:r>
            <a:r>
              <a:rPr lang="en-US" sz="2000" dirty="0" err="1"/>
              <a:t>otkrivanju</a:t>
            </a:r>
            <a:r>
              <a:rPr lang="en-US" sz="2000" dirty="0"/>
              <a:t> </a:t>
            </a:r>
            <a:r>
              <a:rPr lang="en-US" sz="2000" dirty="0" err="1"/>
              <a:t>važnih</a:t>
            </a:r>
            <a:r>
              <a:rPr lang="en-US" sz="2000" dirty="0"/>
              <a:t> </a:t>
            </a:r>
            <a:r>
              <a:rPr lang="en-US" sz="2000" dirty="0" err="1"/>
              <a:t>bioloških</a:t>
            </a:r>
            <a:r>
              <a:rPr lang="en-US" sz="2000" dirty="0"/>
              <a:t> </a:t>
            </a:r>
            <a:r>
              <a:rPr lang="en-US" sz="2000" dirty="0" err="1"/>
              <a:t>informacija</a:t>
            </a:r>
            <a:r>
              <a:rPr lang="en-US" sz="2000" dirty="0"/>
              <a:t>. </a:t>
            </a:r>
            <a:endParaRPr lang="sr-Latn-RS" sz="2000" dirty="0"/>
          </a:p>
          <a:p>
            <a:endParaRPr lang="sr-Latn-RS" sz="2000" dirty="0" smtClean="0"/>
          </a:p>
          <a:p>
            <a:r>
              <a:rPr lang="sr-Latn-RS" sz="2000" dirty="0" smtClean="0"/>
              <a:t>M</a:t>
            </a:r>
            <a:r>
              <a:rPr lang="en-US" sz="2000" dirty="0" err="1"/>
              <a:t>noge</a:t>
            </a:r>
            <a:r>
              <a:rPr lang="en-US" sz="2000" dirty="0"/>
              <a:t> </a:t>
            </a:r>
            <a:r>
              <a:rPr lang="en-US" sz="2000" dirty="0" err="1"/>
              <a:t>mutacije</a:t>
            </a:r>
            <a:r>
              <a:rPr lang="en-US" sz="2000" dirty="0"/>
              <a:t> u DNK se ne </a:t>
            </a:r>
            <a:r>
              <a:rPr lang="en-US" sz="2000" dirty="0" err="1"/>
              <a:t>odražavaju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</a:t>
            </a:r>
            <a:endParaRPr lang="sr-Latn-RS" sz="2000" dirty="0"/>
          </a:p>
          <a:p>
            <a:endParaRPr lang="sr-Latn-RS" sz="2000" dirty="0" smtClean="0"/>
          </a:p>
          <a:p>
            <a:r>
              <a:rPr lang="sr-Latn-RS" sz="2000" dirty="0" smtClean="0"/>
              <a:t>Z</a:t>
            </a:r>
            <a:r>
              <a:rPr lang="en-US" sz="2000" dirty="0"/>
              <a:t>a </a:t>
            </a:r>
            <a:r>
              <a:rPr lang="en-US" sz="2000" dirty="0" err="1"/>
              <a:t>daleke</a:t>
            </a:r>
            <a:r>
              <a:rPr lang="en-US" sz="2000" dirty="0"/>
              <a:t> </a:t>
            </a:r>
            <a:r>
              <a:rPr lang="en-US" sz="2000" dirty="0" err="1"/>
              <a:t>odnose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 </a:t>
            </a:r>
            <a:r>
              <a:rPr lang="en-US" sz="2000" dirty="0" err="1"/>
              <a:t>organizama</a:t>
            </a:r>
            <a:r>
              <a:rPr lang="en-US" sz="2000" dirty="0"/>
              <a:t> </a:t>
            </a:r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je </a:t>
            </a:r>
            <a:r>
              <a:rPr lang="en-US" sz="2000" dirty="0" err="1"/>
              <a:t>bolje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1325</Words>
  <Application>Microsoft Office PowerPoint</Application>
  <PresentationFormat>On-screen Show (16:9)</PresentationFormat>
  <Paragraphs>191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Karla</vt:lpstr>
      <vt:lpstr>Arial</vt:lpstr>
      <vt:lpstr>Raleway</vt:lpstr>
      <vt:lpstr>Escalus template</vt:lpstr>
      <vt:lpstr>Poređenje sekvenci velikih razmera</vt:lpstr>
      <vt:lpstr>Seminarski rad u okviru kursa  Uvod u bioinformatiku  Anamaria Piri, Ozren Demonja  Matematički fakultet Univerzitet u Beogradu</vt:lpstr>
      <vt:lpstr>Uvod </vt:lpstr>
      <vt:lpstr>Homologija, sličnost i identitet</vt:lpstr>
      <vt:lpstr>PowerPoint Presentation</vt:lpstr>
      <vt:lpstr>PowerPoint Presentation</vt:lpstr>
      <vt:lpstr>Zamena i Homologe sekvence</vt:lpstr>
      <vt:lpstr>PowerPoint Presentation</vt:lpstr>
      <vt:lpstr>Biranje sekvenci: Dnk ili protein</vt:lpstr>
      <vt:lpstr>Poređenje parova i matrica skora </vt:lpstr>
      <vt:lpstr>PowerPoint Presentation</vt:lpstr>
      <vt:lpstr>PowerPoint Presentation</vt:lpstr>
      <vt:lpstr>Globalno I lokalno  poravnanje </vt:lpstr>
      <vt:lpstr>Needleman i Wunsch Algoritam: Globalno poravnanje sekvenci </vt:lpstr>
      <vt:lpstr>PowerPoint Presentation</vt:lpstr>
      <vt:lpstr>And tables to compare data</vt:lpstr>
      <vt:lpstr>1. TRANSITION HEADLINE</vt:lpstr>
      <vt:lpstr>In two or three columns</vt:lpstr>
      <vt:lpstr>PowerPoint Presentation</vt:lpstr>
      <vt:lpstr>Want big impact? Use big image.</vt:lpstr>
      <vt:lpstr>Use charts to explain your ideas</vt:lpstr>
      <vt:lpstr>And tables to compare data</vt:lpstr>
      <vt:lpstr>Maps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sekvenci velikih razmera</dc:title>
  <cp:lastModifiedBy>panna</cp:lastModifiedBy>
  <cp:revision>8</cp:revision>
  <dcterms:modified xsi:type="dcterms:W3CDTF">2017-05-29T17:36:55Z</dcterms:modified>
</cp:coreProperties>
</file>