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086764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086764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786-7220-4EC3-A6D5-194AF67D624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971F-C37A-4457-BF52-2D5096015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0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786-7220-4EC3-A6D5-194AF67D624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971F-C37A-4457-BF52-2D5096015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3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786-7220-4EC3-A6D5-194AF67D624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971F-C37A-4457-BF52-2D5096015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5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786-7220-4EC3-A6D5-194AF67D624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971F-C37A-4457-BF52-2D5096015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9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786-7220-4EC3-A6D5-194AF67D624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971F-C37A-4457-BF52-2D5096015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3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786-7220-4EC3-A6D5-194AF67D624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971F-C37A-4457-BF52-2D5096015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9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786-7220-4EC3-A6D5-194AF67D624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971F-C37A-4457-BF52-2D5096015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0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786-7220-4EC3-A6D5-194AF67D624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971F-C37A-4457-BF52-2D5096015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5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786-7220-4EC3-A6D5-194AF67D624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971F-C37A-4457-BF52-2D5096015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4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786-7220-4EC3-A6D5-194AF67D624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971F-C37A-4457-BF52-2D5096015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1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786-7220-4EC3-A6D5-194AF67D624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971F-C37A-4457-BF52-2D5096015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7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982" y="9671"/>
            <a:ext cx="10515600" cy="129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982" y="1487055"/>
            <a:ext cx="10875818" cy="4689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26786-7220-4EC3-A6D5-194AF67D6243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D971F-C37A-4457-BF52-2D5096015E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5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809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Clr>
          <a:srgbClr val="00B0F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00B0F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00B0F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00B0F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00B0F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69" y="327170"/>
            <a:ext cx="6086764" cy="2743201"/>
          </a:xfrm>
        </p:spPr>
        <p:txBody>
          <a:bodyPr>
            <a:normAutofit/>
          </a:bodyPr>
          <a:lstStyle/>
          <a:p>
            <a:pPr algn="ctr"/>
            <a:r>
              <a:rPr lang="sr-Latn-RS" sz="2400" dirty="0"/>
              <a:t>Seminarski rad u okviru kursa </a:t>
            </a:r>
            <a:br>
              <a:rPr lang="sr-Latn-RS" sz="2400" dirty="0"/>
            </a:br>
            <a:r>
              <a:rPr lang="sr-Latn-RS" sz="2400" dirty="0"/>
              <a:t>Uvod u bioinformatiku</a:t>
            </a:r>
            <a:br>
              <a:rPr lang="en-US" sz="2400" dirty="0"/>
            </a:br>
            <a:br>
              <a:rPr lang="en-US" dirty="0"/>
            </a:br>
            <a:r>
              <a:rPr lang="en-US" dirty="0"/>
              <a:t>Pore</a:t>
            </a:r>
            <a:r>
              <a:rPr lang="sr-Latn-RS" dirty="0"/>
              <a:t>đenje sekvenci </a:t>
            </a:r>
            <a:br>
              <a:rPr lang="en-US" dirty="0"/>
            </a:br>
            <a:r>
              <a:rPr lang="sr-Latn-RS" dirty="0"/>
              <a:t>velikih razmera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69" y="3456264"/>
            <a:ext cx="6086764" cy="2496127"/>
          </a:xfrm>
        </p:spPr>
        <p:txBody>
          <a:bodyPr/>
          <a:lstStyle/>
          <a:p>
            <a:pPr algn="ctr"/>
            <a:r>
              <a:rPr lang="sr-Latn-RS" dirty="0">
                <a:solidFill>
                  <a:schemeClr val="bg1"/>
                </a:solidFill>
              </a:rPr>
              <a:t>Anamaria Piri, Ozren Demonja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sr-Latn-RS" dirty="0">
                <a:solidFill>
                  <a:schemeClr val="bg1"/>
                </a:solidFill>
                <a:latin typeface="+mj-lt"/>
              </a:rPr>
              <a:t>Matematički fakultet</a:t>
            </a:r>
            <a:br>
              <a:rPr lang="sr-Latn-RS" dirty="0">
                <a:solidFill>
                  <a:schemeClr val="bg1"/>
                </a:solidFill>
                <a:latin typeface="+mj-lt"/>
              </a:rPr>
            </a:br>
            <a:r>
              <a:rPr lang="sr-Latn-RS" dirty="0">
                <a:solidFill>
                  <a:schemeClr val="bg1"/>
                </a:solidFill>
                <a:latin typeface="+mj-lt"/>
              </a:rPr>
              <a:t>Univerzitet u Beogradu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737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sr-Latn-CS" dirty="0"/>
              <a:t>inamič</a:t>
            </a:r>
            <a:r>
              <a:rPr lang="en-US" dirty="0"/>
              <a:t>k</a:t>
            </a:r>
            <a:r>
              <a:rPr lang="sr-Latn-CS" dirty="0"/>
              <a:t>o programiranj</a:t>
            </a:r>
            <a:r>
              <a:rPr lang="en-US" dirty="0"/>
              <a:t>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Optimalno poravnanje se dobija razbijanjem poravnanja na manje delove i onda spajanje ovih malih poravnanja u maniru sekvence</a:t>
            </a:r>
            <a:endParaRPr lang="en-US" dirty="0"/>
          </a:p>
          <a:p>
            <a:r>
              <a:rPr lang="sr-Latn-CS" dirty="0"/>
              <a:t>Podaci se čuvaju u matricama koje se koriste se za računanje zamene jedne u odnosu na drugu amino kiselinu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4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PAM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2" y="1487054"/>
            <a:ext cx="10875818" cy="5115081"/>
          </a:xfrm>
        </p:spPr>
        <p:txBody>
          <a:bodyPr>
            <a:normAutofit/>
          </a:bodyPr>
          <a:lstStyle/>
          <a:p>
            <a:r>
              <a:rPr lang="en-US" dirty="0"/>
              <a:t>Z</a:t>
            </a:r>
            <a:r>
              <a:rPr lang="sr-Latn-CS" dirty="0"/>
              <a:t>asnovane na zameni obrazca u grupi blisko povezanih proteina koje dele više od 85% sličnosti</a:t>
            </a:r>
            <a:endParaRPr lang="en-US" dirty="0"/>
          </a:p>
          <a:p>
            <a:r>
              <a:rPr lang="sr-Latn-CS" dirty="0"/>
              <a:t>Tabela ukazuje na učestalost zamene amino kiseline na jednoj poziciji</a:t>
            </a:r>
            <a:endParaRPr lang="en-US" dirty="0"/>
          </a:p>
          <a:p>
            <a:r>
              <a:rPr lang="en-US" dirty="0"/>
              <a:t>V</a:t>
            </a:r>
            <a:r>
              <a:rPr lang="sr-Latn-CS" dirty="0"/>
              <a:t>i</a:t>
            </a:r>
            <a:r>
              <a:rPr lang="sr-Latn-RS" dirty="0"/>
              <a:t>š</a:t>
            </a:r>
            <a:r>
              <a:rPr lang="sr-Latn-CS" dirty="0"/>
              <a:t>e različith matrica </a:t>
            </a:r>
          </a:p>
          <a:p>
            <a:pPr lvl="1"/>
            <a:r>
              <a:rPr lang="sr-Latn-CS" dirty="0"/>
              <a:t>PAM1  1 dozvoljenu mutaciju na 100 amino kiselinskih ostataka</a:t>
            </a:r>
          </a:p>
          <a:p>
            <a:pPr lvl="1"/>
            <a:r>
              <a:rPr lang="sr-Latn-CS" dirty="0"/>
              <a:t>PAM250 </a:t>
            </a:r>
          </a:p>
          <a:p>
            <a:r>
              <a:rPr lang="sr-Latn-CS" dirty="0"/>
              <a:t>Ako je sekvenca blisko povezana koristi se niža vrednost PAM matrice i obrnuto</a:t>
            </a:r>
          </a:p>
          <a:p>
            <a:r>
              <a:rPr lang="sr-Latn-CS" dirty="0"/>
              <a:t>Mana PAM matricama je što su zasnovane na malom broju sekvenci i podrazumeva da svako mesto ima istu mutabilnost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7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BLOSUM matrica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Zasnovan na korišćenju BLOCKS baze podataka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5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Globalno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lokalno</a:t>
            </a:r>
            <a:r>
              <a:rPr lang="en-US" dirty="0"/>
              <a:t> </a:t>
            </a:r>
            <a:r>
              <a:rPr lang="en-US" dirty="0" err="1"/>
              <a:t>poravnanje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Globalna</a:t>
            </a:r>
            <a:r>
              <a:rPr lang="en-US" dirty="0"/>
              <a:t> </a:t>
            </a:r>
            <a:r>
              <a:rPr lang="en-US" dirty="0" err="1"/>
              <a:t>poravnanja</a:t>
            </a:r>
            <a:r>
              <a:rPr lang="en-US" dirty="0"/>
              <a:t> se </a:t>
            </a:r>
            <a:r>
              <a:rPr lang="en-US" dirty="0" err="1"/>
              <a:t>poravnavaju</a:t>
            </a:r>
            <a:r>
              <a:rPr lang="en-US" dirty="0"/>
              <a:t> celom </a:t>
            </a:r>
            <a:r>
              <a:rPr lang="en-US" dirty="0" err="1"/>
              <a:t>svojom</a:t>
            </a:r>
            <a:r>
              <a:rPr lang="en-US" dirty="0"/>
              <a:t> </a:t>
            </a:r>
            <a:r>
              <a:rPr lang="en-US" dirty="0" err="1"/>
              <a:t>dužinom</a:t>
            </a:r>
            <a:endParaRPr lang="en-US" dirty="0"/>
          </a:p>
          <a:p>
            <a:r>
              <a:rPr lang="en-US" dirty="0" err="1"/>
              <a:t>Lokalno</a:t>
            </a:r>
            <a:r>
              <a:rPr lang="en-US" dirty="0"/>
              <a:t> </a:t>
            </a:r>
            <a:r>
              <a:rPr lang="en-US" dirty="0" err="1"/>
              <a:t>poravnanje</a:t>
            </a:r>
            <a:r>
              <a:rPr lang="en-US" dirty="0"/>
              <a:t> </a:t>
            </a:r>
            <a:r>
              <a:rPr lang="en-US" dirty="0" err="1"/>
              <a:t>traži</a:t>
            </a:r>
            <a:r>
              <a:rPr lang="en-US" dirty="0"/>
              <a:t> </a:t>
            </a:r>
            <a:r>
              <a:rPr lang="en-US" dirty="0" err="1"/>
              <a:t>regione</a:t>
            </a:r>
            <a:r>
              <a:rPr lang="en-US" dirty="0"/>
              <a:t> </a:t>
            </a:r>
            <a:r>
              <a:rPr lang="en-US" dirty="0" err="1"/>
              <a:t>visoke</a:t>
            </a:r>
            <a:r>
              <a:rPr lang="en-US" dirty="0"/>
              <a:t> </a:t>
            </a:r>
            <a:r>
              <a:rPr lang="en-US" dirty="0" err="1"/>
              <a:t>sličnosti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5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Needleman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Wunsch</a:t>
            </a:r>
            <a:r>
              <a:rPr lang="en-US" dirty="0"/>
              <a:t> </a:t>
            </a:r>
            <a:r>
              <a:rPr lang="en-US" dirty="0" err="1"/>
              <a:t>Algoritam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Globalno</a:t>
            </a:r>
            <a:r>
              <a:rPr lang="en-US" dirty="0"/>
              <a:t> </a:t>
            </a:r>
            <a:r>
              <a:rPr lang="en-US" dirty="0" err="1"/>
              <a:t>poravnanje</a:t>
            </a:r>
            <a:endParaRPr lang="en-US" dirty="0"/>
          </a:p>
          <a:p>
            <a:r>
              <a:rPr lang="en-US" dirty="0" err="1"/>
              <a:t>Algoritam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od 3 </a:t>
            </a:r>
            <a:r>
              <a:rPr lang="en-US" dirty="0" err="1"/>
              <a:t>koraka</a:t>
            </a:r>
            <a:endParaRPr lang="en-US" dirty="0"/>
          </a:p>
          <a:p>
            <a:pPr lvl="1"/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matrice</a:t>
            </a:r>
            <a:endParaRPr lang="en-US" dirty="0"/>
          </a:p>
          <a:p>
            <a:pPr lvl="1"/>
            <a:r>
              <a:rPr lang="en-US" dirty="0" err="1"/>
              <a:t>Ocenjivanje</a:t>
            </a:r>
            <a:r>
              <a:rPr lang="en-US" dirty="0"/>
              <a:t> </a:t>
            </a:r>
            <a:r>
              <a:rPr lang="en-US" dirty="0" err="1"/>
              <a:t>matrice</a:t>
            </a:r>
            <a:endParaRPr lang="en-US" dirty="0"/>
          </a:p>
          <a:p>
            <a:pPr lvl="1"/>
            <a:r>
              <a:rPr lang="en-US" dirty="0" err="1"/>
              <a:t>Identifikovanje</a:t>
            </a:r>
            <a:r>
              <a:rPr lang="en-US" dirty="0"/>
              <a:t> </a:t>
            </a:r>
            <a:r>
              <a:rPr lang="en-US" dirty="0" err="1"/>
              <a:t>optimalnog</a:t>
            </a:r>
            <a:r>
              <a:rPr lang="en-US" dirty="0"/>
              <a:t> </a:t>
            </a:r>
            <a:r>
              <a:rPr lang="en-US" dirty="0" err="1"/>
              <a:t>poravnanja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3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sr-Latn-CS" dirty="0"/>
              <a:t>roj sekvenci koje se dodaju u biološke baze eksponencijalno raste</a:t>
            </a:r>
            <a:endParaRPr lang="en-US" dirty="0"/>
          </a:p>
          <a:p>
            <a:r>
              <a:rPr lang="sr-Latn-CS" dirty="0"/>
              <a:t>Poređenje sekvenci radi se uz pomoć procedure poravnanja sekvenci</a:t>
            </a:r>
            <a:endParaRPr lang="en-US" dirty="0"/>
          </a:p>
          <a:p>
            <a:r>
              <a:rPr lang="en-US" dirty="0" err="1"/>
              <a:t>Poravnanje</a:t>
            </a:r>
            <a:r>
              <a:rPr lang="en-US" dirty="0"/>
              <a:t> se </a:t>
            </a:r>
            <a:r>
              <a:rPr lang="sr-Latn-CS" dirty="0"/>
              <a:t>odnosi na istraživanje stepena sličnosti sekvenci, njihovih obrazaca konzervacije i evolucione veze koje dele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1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Homologija</a:t>
            </a:r>
            <a:r>
              <a:rPr lang="en-US" dirty="0"/>
              <a:t>, </a:t>
            </a:r>
            <a:r>
              <a:rPr lang="en-US" dirty="0" err="1"/>
              <a:t>sličnost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identitet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Izrazi homologija i sličnost se često koriste kao sinonimi iako predstavljaju različite odnose</a:t>
            </a:r>
            <a:endParaRPr lang="en-US" dirty="0"/>
          </a:p>
          <a:p>
            <a:r>
              <a:rPr lang="sr-Latn-CS" dirty="0"/>
              <a:t>Homologija je kvalitativni termin koji opi</a:t>
            </a:r>
            <a:r>
              <a:rPr lang="en-US" dirty="0" err="1"/>
              <a:t>suje</a:t>
            </a:r>
            <a:r>
              <a:rPr lang="sr-Latn-CS" dirty="0"/>
              <a:t> zajedničko evolutivno poreklo nenavodeći stepen srodnosti</a:t>
            </a:r>
            <a:endParaRPr lang="en-US" dirty="0"/>
          </a:p>
          <a:p>
            <a:pPr lvl="1"/>
            <a:r>
              <a:rPr lang="sr-Latn-CS" dirty="0"/>
              <a:t>Ortologe su sekvence prisutne u različitim vrstama i imaju isto poreklo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sr-Latn-CS" dirty="0"/>
              <a:t>araloge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sr-Latn-CS" dirty="0"/>
              <a:t>sekvence prisutne u istoj vrsti i pojavile su se zbog duplikacije gena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2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Homologija</a:t>
            </a:r>
            <a:r>
              <a:rPr lang="en-US" dirty="0"/>
              <a:t>, </a:t>
            </a:r>
            <a:r>
              <a:rPr lang="en-US" dirty="0" err="1"/>
              <a:t>sličnost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identitet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32" y="1083360"/>
            <a:ext cx="5372100" cy="2828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87" y="4021517"/>
            <a:ext cx="3285513" cy="1928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2" y="4021517"/>
            <a:ext cx="3429181" cy="1928914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7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Homologija</a:t>
            </a:r>
            <a:r>
              <a:rPr lang="en-US" dirty="0"/>
              <a:t>, </a:t>
            </a:r>
            <a:r>
              <a:rPr lang="en-US" dirty="0" err="1"/>
              <a:t>sličnost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identitet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Identifikacija se od</a:t>
            </a:r>
            <a:r>
              <a:rPr lang="en-US" dirty="0"/>
              <a:t>re</a:t>
            </a:r>
            <a:r>
              <a:rPr lang="sr-Latn-RS" dirty="0"/>
              <a:t>đuje</a:t>
            </a:r>
            <a:r>
              <a:rPr lang="sr-Latn-CS" dirty="0"/>
              <a:t> da li su dve sekvence ili delovi sekvence evoluciono invarijante </a:t>
            </a:r>
            <a:endParaRPr lang="en-US" dirty="0"/>
          </a:p>
          <a:p>
            <a:r>
              <a:rPr lang="en-US" dirty="0"/>
              <a:t>S</a:t>
            </a:r>
            <a:r>
              <a:rPr lang="sr-Latn-CS" dirty="0"/>
              <a:t>ličnost potvrđuje substitucije koje čuvaju strukturne ili funkcionalne uloge</a:t>
            </a:r>
          </a:p>
          <a:p>
            <a:r>
              <a:rPr lang="sr-Latn-CS" dirty="0"/>
              <a:t>Sličnost dve sekvence je rezultat koji odražava kako identitet i supsitucija uključuju slične bazne/amino kiseline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Supstitucija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Homologe</a:t>
            </a:r>
            <a:r>
              <a:rPr lang="en-US" dirty="0"/>
              <a:t> </a:t>
            </a:r>
            <a:r>
              <a:rPr lang="en-US" dirty="0" err="1"/>
              <a:t>sekvence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2" y="1487055"/>
            <a:ext cx="10875818" cy="4689908"/>
          </a:xfrm>
        </p:spPr>
        <p:txBody>
          <a:bodyPr>
            <a:normAutofit/>
          </a:bodyPr>
          <a:lstStyle/>
          <a:p>
            <a:r>
              <a:rPr lang="sr-Latn-CS" dirty="0"/>
              <a:t>Poravnanje dve sekvence se naziva parovi poravnanja</a:t>
            </a:r>
          </a:p>
          <a:p>
            <a:pPr lvl="1"/>
            <a:r>
              <a:rPr lang="sr-Latn-CS" dirty="0"/>
              <a:t>računanje sličnosti bazirano na pogotcima, promašajima ili prazninama</a:t>
            </a:r>
          </a:p>
          <a:p>
            <a:r>
              <a:rPr lang="sr-Latn-CS" dirty="0"/>
              <a:t>Mutacije koje se akumuliraju u sekvenci tokom evolucije su supstitucije, insercije i delecije</a:t>
            </a:r>
          </a:p>
          <a:p>
            <a:r>
              <a:rPr lang="sr-Latn-CS" dirty="0"/>
              <a:t>Niz od jednog ili više susednih indela je poznatiji kao praznina u poravnanju</a:t>
            </a:r>
          </a:p>
          <a:p>
            <a:r>
              <a:rPr lang="sr-Latn-CS" dirty="0"/>
              <a:t>Kazna afine praznine</a:t>
            </a:r>
          </a:p>
          <a:p>
            <a:pPr lvl="1"/>
            <a:r>
              <a:rPr lang="sr-Latn-CS" dirty="0"/>
              <a:t>G + L * n</a:t>
            </a:r>
          </a:p>
          <a:p>
            <a:r>
              <a:rPr lang="sr-Latn-CS" dirty="0"/>
              <a:t>Linearna kazna praznine</a:t>
            </a:r>
          </a:p>
          <a:p>
            <a:pPr marL="457200" lvl="1" indent="0">
              <a:buNone/>
            </a:pPr>
            <a:endParaRPr lang="sr-Latn-CS" dirty="0"/>
          </a:p>
          <a:p>
            <a:pPr lvl="1"/>
            <a:endParaRPr lang="sr-Latn-CS" dirty="0"/>
          </a:p>
          <a:p>
            <a:endParaRPr lang="sr-Latn-CS" dirty="0"/>
          </a:p>
          <a:p>
            <a:pPr marL="457200" lvl="1" indent="0">
              <a:buNone/>
            </a:pP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134234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Biranje</a:t>
            </a:r>
            <a:r>
              <a:rPr lang="en-US" dirty="0"/>
              <a:t> </a:t>
            </a:r>
            <a:r>
              <a:rPr lang="en-US" dirty="0" err="1"/>
              <a:t>sekvenci</a:t>
            </a:r>
            <a:r>
              <a:rPr lang="en-US" dirty="0"/>
              <a:t>: DNK </a:t>
            </a:r>
            <a:r>
              <a:rPr lang="en-US" dirty="0" err="1"/>
              <a:t>ili</a:t>
            </a:r>
            <a:r>
              <a:rPr lang="en-US" dirty="0"/>
              <a:t>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Porediti dve sekvence na nivou nukleotida ili proteina?</a:t>
            </a:r>
          </a:p>
          <a:p>
            <a:r>
              <a:rPr lang="sr-Latn-CS" dirty="0"/>
              <a:t>Poređenje na nivou proteina može pomoći u otkrivanju važnih bioloških informacija</a:t>
            </a:r>
          </a:p>
          <a:p>
            <a:r>
              <a:rPr lang="sr-Latn-CS" dirty="0"/>
              <a:t>Mnoge mutacije u DNK se ne odražavaju na nivou proteina</a:t>
            </a:r>
          </a:p>
          <a:p>
            <a:r>
              <a:rPr lang="sr-Latn-CS" dirty="0">
                <a:solidFill>
                  <a:schemeClr val="accent2"/>
                </a:solidFill>
              </a:rPr>
              <a:t>Poređenje proteina je bolje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3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Poredenje</a:t>
            </a:r>
            <a:r>
              <a:rPr lang="en-US" dirty="0"/>
              <a:t> </a:t>
            </a:r>
            <a:r>
              <a:rPr lang="en-US" dirty="0" err="1"/>
              <a:t>parova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matrica</a:t>
            </a:r>
            <a:r>
              <a:rPr lang="en-US" dirty="0"/>
              <a:t> </a:t>
            </a:r>
            <a:r>
              <a:rPr lang="en-US" dirty="0" err="1"/>
              <a:t>skora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sr-Latn-CS" dirty="0"/>
              <a:t>naliz</a:t>
            </a:r>
            <a:r>
              <a:rPr lang="en-US" dirty="0"/>
              <a:t>a</a:t>
            </a:r>
            <a:r>
              <a:rPr lang="sr-Latn-CS" dirty="0"/>
              <a:t> dot matrica </a:t>
            </a:r>
            <a:endParaRPr lang="en-US" dirty="0"/>
          </a:p>
          <a:p>
            <a:r>
              <a:rPr lang="en-US" dirty="0"/>
              <a:t>D</a:t>
            </a:r>
            <a:r>
              <a:rPr lang="sr-Latn-CS" dirty="0"/>
              <a:t>inamičko programiranj</a:t>
            </a:r>
            <a:r>
              <a:rPr lang="en-US" dirty="0"/>
              <a:t>e</a:t>
            </a:r>
            <a:r>
              <a:rPr lang="sr-Latn-CS" dirty="0"/>
              <a:t> </a:t>
            </a:r>
            <a:endParaRPr lang="en-US" dirty="0"/>
          </a:p>
          <a:p>
            <a:r>
              <a:rPr lang="en-US" dirty="0"/>
              <a:t>H</a:t>
            </a:r>
            <a:r>
              <a:rPr lang="sr-Latn-CS" dirty="0"/>
              <a:t>eruistički pristup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5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09" y="989900"/>
            <a:ext cx="4893461" cy="3927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dot </a:t>
            </a:r>
            <a:r>
              <a:rPr lang="en-US" dirty="0" err="1"/>
              <a:t>matrica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Sekvence se stavljaju na X I Y osu matrice</a:t>
            </a:r>
            <a:endParaRPr lang="en-US" dirty="0"/>
          </a:p>
          <a:p>
            <a:r>
              <a:rPr lang="en-US" dirty="0"/>
              <a:t>D</a:t>
            </a:r>
            <a:r>
              <a:rPr lang="sr-Latn-CS" dirty="0"/>
              <a:t>odaje </a:t>
            </a:r>
            <a:r>
              <a:rPr lang="en-US" dirty="0"/>
              <a:t>se </a:t>
            </a:r>
            <a:r>
              <a:rPr lang="sr-Latn-CS" dirty="0"/>
              <a:t>tačka kada se naiđe na podudaranj</a:t>
            </a:r>
            <a:r>
              <a:rPr lang="en-US" dirty="0"/>
              <a:t>e</a:t>
            </a:r>
          </a:p>
          <a:p>
            <a:r>
              <a:rPr lang="en-US" dirty="0"/>
              <a:t>T</a:t>
            </a:r>
            <a:r>
              <a:rPr lang="sr-Latn-CS" dirty="0"/>
              <a:t>ačke na dijagonali signaliziraju poravnanje</a:t>
            </a:r>
            <a:endParaRPr lang="en-US" dirty="0"/>
          </a:p>
          <a:p>
            <a:r>
              <a:rPr lang="en-US" dirty="0"/>
              <a:t>L</a:t>
            </a:r>
            <a:r>
              <a:rPr lang="sr-Latn-CS" dirty="0"/>
              <a:t>ako otkriva</a:t>
            </a:r>
            <a:r>
              <a:rPr lang="en-US" dirty="0" err="1"/>
              <a:t>ju</a:t>
            </a:r>
            <a:r>
              <a:rPr lang="sr-Latn-CS" dirty="0"/>
              <a:t> insercije, delecije i ponavljanja</a:t>
            </a:r>
            <a:endParaRPr lang="en-US" dirty="0"/>
          </a:p>
          <a:p>
            <a:r>
              <a:rPr lang="sr-Latn-CS" dirty="0"/>
              <a:t>Mana je što daju samo grafičku reprezentaciju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1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482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Seminarski rad u okviru kursa  Uvod u bioinformatiku  Poređenje sekvenci  velikih razmera</vt:lpstr>
      <vt:lpstr>Uvod</vt:lpstr>
      <vt:lpstr>Homologija, sličnost i identitet</vt:lpstr>
      <vt:lpstr>Homologija, sličnost i identitet</vt:lpstr>
      <vt:lpstr>Homologija, sličnost i identitet</vt:lpstr>
      <vt:lpstr>Supstitucija i Homologe sekvence</vt:lpstr>
      <vt:lpstr>Biranje sekvenci: DNK ili protein</vt:lpstr>
      <vt:lpstr>Poredenje parova i matrica skora</vt:lpstr>
      <vt:lpstr>Analiza dot matrica </vt:lpstr>
      <vt:lpstr>Dinamičko programiranje</vt:lpstr>
      <vt:lpstr>PAM matrice</vt:lpstr>
      <vt:lpstr>BLOSUM matrica </vt:lpstr>
      <vt:lpstr>Globalno i lokalno poravnanje</vt:lpstr>
      <vt:lpstr>Needleman i Wunsch Algoritam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ozzy</dc:creator>
  <cp:lastModifiedBy>ozzy</cp:lastModifiedBy>
  <cp:revision>89</cp:revision>
  <dcterms:created xsi:type="dcterms:W3CDTF">2017-05-30T21:11:42Z</dcterms:created>
  <dcterms:modified xsi:type="dcterms:W3CDTF">2017-05-31T01:01:31Z</dcterms:modified>
</cp:coreProperties>
</file>