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8"/>
  </p:notesMasterIdLst>
  <p:handoutMasterIdLst>
    <p:handoutMasterId r:id="rId29"/>
  </p:handoutMasterIdLst>
  <p:sldIdLst>
    <p:sldId id="794" r:id="rId2"/>
    <p:sldId id="819" r:id="rId3"/>
    <p:sldId id="766" r:id="rId4"/>
    <p:sldId id="831" r:id="rId5"/>
    <p:sldId id="834" r:id="rId6"/>
    <p:sldId id="832" r:id="rId7"/>
    <p:sldId id="835" r:id="rId8"/>
    <p:sldId id="836" r:id="rId9"/>
    <p:sldId id="837" r:id="rId10"/>
    <p:sldId id="838" r:id="rId11"/>
    <p:sldId id="839" r:id="rId12"/>
    <p:sldId id="796" r:id="rId13"/>
    <p:sldId id="840" r:id="rId14"/>
    <p:sldId id="842" r:id="rId15"/>
    <p:sldId id="843" r:id="rId16"/>
    <p:sldId id="795" r:id="rId17"/>
    <p:sldId id="844" r:id="rId18"/>
    <p:sldId id="846" r:id="rId19"/>
    <p:sldId id="845" r:id="rId20"/>
    <p:sldId id="848" r:id="rId21"/>
    <p:sldId id="849" r:id="rId22"/>
    <p:sldId id="847" r:id="rId23"/>
    <p:sldId id="821" r:id="rId24"/>
    <p:sldId id="850" r:id="rId25"/>
    <p:sldId id="851" r:id="rId26"/>
    <p:sldId id="811" r:id="rId27"/>
  </p:sldIdLst>
  <p:sldSz cx="12192000" cy="6858000"/>
  <p:notesSz cx="7099300" cy="10234613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7BAD947-BB31-456D-A2F8-2D0CBCE72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1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7A86CA3-876B-4777-9BC7-218EB907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1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86CA3-876B-4777-9BC7-218EB90757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FBD2-A148-48AD-9D47-CD4286BBDC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EB40C-E905-43FA-A787-E5AE665DFB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B6014-538B-4104-B2A7-56E8D9CAEB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4B49-A051-4FAA-9AEC-835F91AA8D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7AC01-D2CB-4540-93D1-D7C3B9A54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C4967-531B-45F1-B9E5-EE8E1016A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EB04B-40E3-4769-81A4-173CB0767A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E7C30-ADED-4EC1-A9AA-3F7255F756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927E0-E593-4C6F-8C86-8B3BC09663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8602E-2215-4921-BE3E-EDA24D8B5B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55ADB-135F-4CEB-998C-ADFAC69A3E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067BA683-6345-485C-9433-128238328C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sense.ai/solving-atari-games-with-distributed-reinforcement-learnin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600200"/>
            <a:ext cx="4997888" cy="4203117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err="1"/>
              <a:t>Asinhroni</a:t>
            </a:r>
            <a:r>
              <a:rPr lang="en-US" dirty="0"/>
              <a:t> </a:t>
            </a:r>
            <a:r>
              <a:rPr lang="en-US" dirty="0" err="1"/>
              <a:t>metodi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  <a:effectLst/>
        </p:spPr>
        <p:txBody>
          <a:bodyPr/>
          <a:lstStyle/>
          <a:p>
            <a:pPr eaLnBrk="1" hangingPunct="1"/>
            <a:r>
              <a:rPr lang="en-US" sz="3600" dirty="0"/>
              <a:t>Reinforcement Learning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Calibri"/>
                <a:cs typeface="Calibri"/>
              </a:rPr>
              <a:t>Ozren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Demonja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 err="1">
                <a:latin typeface="Calibri"/>
                <a:cs typeface="Calibri"/>
              </a:rPr>
              <a:t>Seminarski</a:t>
            </a:r>
            <a:r>
              <a:rPr lang="en-US" sz="1400" dirty="0">
                <a:latin typeface="Calibri"/>
                <a:cs typeface="Calibri"/>
              </a:rPr>
              <a:t> rad u </a:t>
            </a:r>
            <a:r>
              <a:rPr lang="en-US" sz="1400" dirty="0" err="1">
                <a:latin typeface="Calibri"/>
                <a:cs typeface="Calibri"/>
              </a:rPr>
              <a:t>okviru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kursa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sr-Latn-RS" sz="1400" dirty="0">
                <a:latin typeface="Calibri"/>
                <a:cs typeface="Calibri"/>
              </a:rPr>
              <a:t>Naučno izračunavanje na Matematičkom fakultetu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sr-Latn-RS" sz="3600" dirty="0"/>
              <a:t>Konkurentno programiranje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134600" cy="4800600"/>
          </a:xfrm>
        </p:spPr>
        <p:txBody>
          <a:bodyPr/>
          <a:lstStyle/>
          <a:p>
            <a:r>
              <a:rPr lang="en-US" sz="2800" dirty="0" err="1"/>
              <a:t>Originalni</a:t>
            </a:r>
            <a:r>
              <a:rPr lang="en-US" sz="2800" dirty="0"/>
              <a:t> rad </a:t>
            </a:r>
            <a:r>
              <a:rPr lang="en-US" sz="2800" dirty="0" err="1"/>
              <a:t>zasnovan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ponovljenom</a:t>
            </a:r>
            <a:r>
              <a:rPr lang="en-US" sz="2800" dirty="0"/>
              <a:t> </a:t>
            </a:r>
            <a:r>
              <a:rPr lang="en-US" sz="2800" dirty="0" err="1"/>
              <a:t>znanju</a:t>
            </a:r>
            <a:r>
              <a:rPr lang="en-US" sz="2800" dirty="0"/>
              <a:t> </a:t>
            </a:r>
            <a:endParaRPr lang="sr-Latn-RS" sz="2800" dirty="0"/>
          </a:p>
          <a:p>
            <a:r>
              <a:rPr lang="en-US" sz="2800" dirty="0"/>
              <a:t>Vi</a:t>
            </a:r>
            <a:r>
              <a:rPr lang="sr-Latn-RS" sz="2800" dirty="0"/>
              <a:t>š</a:t>
            </a:r>
            <a:r>
              <a:rPr lang="en-US" sz="2800" dirty="0"/>
              <a:t>e </a:t>
            </a:r>
            <a:r>
              <a:rPr lang="en-US" sz="2800" dirty="0" err="1"/>
              <a:t>agenata</a:t>
            </a:r>
            <a:r>
              <a:rPr lang="en-US" sz="2800" dirty="0"/>
              <a:t> </a:t>
            </a:r>
            <a:r>
              <a:rPr lang="en-US" sz="2800" dirty="0" err="1"/>
              <a:t>istra</a:t>
            </a:r>
            <a:r>
              <a:rPr lang="sr-Latn-RS" sz="2800" dirty="0"/>
              <a:t>ž</a:t>
            </a:r>
            <a:r>
              <a:rPr lang="en-US" sz="2800" dirty="0" err="1"/>
              <a:t>uje</a:t>
            </a:r>
            <a:r>
              <a:rPr lang="en-US" sz="2800" dirty="0"/>
              <a:t> </a:t>
            </a:r>
            <a:r>
              <a:rPr lang="en-US" sz="2800" dirty="0" err="1"/>
              <a:t>razli</a:t>
            </a:r>
            <a:r>
              <a:rPr lang="sr-Latn-RS" sz="2800" dirty="0"/>
              <a:t>č</a:t>
            </a:r>
            <a:r>
              <a:rPr lang="en-US" sz="2800" dirty="0" err="1"/>
              <a:t>ite</a:t>
            </a:r>
            <a:r>
              <a:rPr lang="en-US" sz="2800" dirty="0"/>
              <a:t> </a:t>
            </a:r>
            <a:r>
              <a:rPr lang="en-US" sz="2800" dirty="0" err="1"/>
              <a:t>mogu</a:t>
            </a:r>
            <a:r>
              <a:rPr lang="sr-Latn-RS" sz="2800" dirty="0"/>
              <a:t>ć</a:t>
            </a:r>
            <a:r>
              <a:rPr lang="en-US" sz="2800" dirty="0" err="1"/>
              <a:t>nosti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E02FF-C69A-4BB7-A58E-F7EB55717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19" y="4859655"/>
            <a:ext cx="20574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D9F6D-9768-4BD6-90B4-A0C04AD96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87" y="4724400"/>
            <a:ext cx="1391478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34E98-736D-4E3C-8DA1-BDF51D0863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64" y="3892997"/>
            <a:ext cx="1391479" cy="1428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6431E-4C04-4E07-9812-EF6C35992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1731" y="4757505"/>
            <a:ext cx="1391479" cy="1428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8EFDB-6DB5-401E-A0FE-8729CD211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972387"/>
            <a:ext cx="1391479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7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sr-Latn-RS" sz="3600" dirty="0"/>
              <a:t>P</a:t>
            </a:r>
            <a:r>
              <a:rPr lang="en-US" sz="3600" dirty="0" err="1"/>
              <a:t>seudo-kod</a:t>
            </a:r>
            <a:r>
              <a:rPr lang="sr-Latn-RS" sz="3600" dirty="0"/>
              <a:t> algoritma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134600" cy="480060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95AF4-8E1F-483D-8E48-713558B4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2999"/>
            <a:ext cx="6858000" cy="57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1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ym typeface="Symbol" pitchFamily="18" charset="2"/>
              </a:rPr>
              <a:t></a:t>
            </a:r>
            <a:r>
              <a:rPr lang="sr-Latn-RS" sz="4000" dirty="0">
                <a:sym typeface="Symbol" pitchFamily="18" charset="2"/>
              </a:rPr>
              <a:t> </a:t>
            </a:r>
            <a:r>
              <a:rPr lang="sr-Latn-RS" sz="3600" dirty="0">
                <a:sym typeface="Symbol" pitchFamily="18" charset="2"/>
              </a:rPr>
              <a:t>- pohlepna poli</a:t>
            </a:r>
            <a:r>
              <a:rPr lang="en-US" sz="3600" dirty="0" err="1">
                <a:sym typeface="Symbol" pitchFamily="18" charset="2"/>
              </a:rPr>
              <a:t>tika</a:t>
            </a:r>
            <a:endParaRPr lang="en-US" sz="40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2650" y="914400"/>
            <a:ext cx="78867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sr-Latn-RS" sz="3600" dirty="0"/>
              <a:t>P</a:t>
            </a:r>
            <a:r>
              <a:rPr lang="en-US" sz="3600" dirty="0" err="1"/>
              <a:t>seudo-kod</a:t>
            </a:r>
            <a:r>
              <a:rPr lang="sr-Latn-RS" sz="3600" dirty="0"/>
              <a:t> algoritma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134600" cy="480060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616DD-F638-40F4-BDB9-D6458F9D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06" y="1123932"/>
            <a:ext cx="6879588" cy="57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1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sr-Latn-RS" sz="3600" dirty="0"/>
              <a:t>P</a:t>
            </a:r>
            <a:r>
              <a:rPr lang="en-US" sz="3600" dirty="0" err="1"/>
              <a:t>seudo-kod</a:t>
            </a:r>
            <a:r>
              <a:rPr lang="sr-Latn-RS" sz="3600" dirty="0"/>
              <a:t> algoritma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134600" cy="480060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8D751-23EC-45E5-A799-504778883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0" y="1138392"/>
            <a:ext cx="6862239" cy="57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4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sr-Latn-RS" sz="3600" dirty="0"/>
              <a:t>P</a:t>
            </a:r>
            <a:r>
              <a:rPr lang="en-US" sz="3600" dirty="0" err="1"/>
              <a:t>seudo-kod</a:t>
            </a:r>
            <a:r>
              <a:rPr lang="sr-Latn-RS" sz="3600" dirty="0"/>
              <a:t> algoritma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134600" cy="480060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C1614-FEAD-4864-95D6-0BF997C1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94" y="1125411"/>
            <a:ext cx="6877812" cy="57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Korišćeni parametri</a:t>
            </a:r>
            <a:endParaRPr lang="en-US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525000" cy="4525962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 err="1"/>
              <a:t>Izlazna</a:t>
            </a:r>
            <a:r>
              <a:rPr lang="en-US" sz="2800" dirty="0"/>
              <a:t> </a:t>
            </a:r>
            <a:r>
              <a:rPr lang="en-US" sz="2800" dirty="0" err="1"/>
              <a:t>slika</a:t>
            </a:r>
            <a:r>
              <a:rPr lang="en-US" sz="2800" dirty="0"/>
              <a:t> je </a:t>
            </a:r>
            <a:r>
              <a:rPr lang="en-US" sz="2800" dirty="0" err="1"/>
              <a:t>dimenzije</a:t>
            </a:r>
            <a:r>
              <a:rPr lang="en-US" sz="2800" dirty="0"/>
              <a:t> 210x160px</a:t>
            </a:r>
            <a:r>
              <a:rPr lang="sr-Latn-RS" sz="2800" dirty="0"/>
              <a:t>, </a:t>
            </a:r>
            <a:r>
              <a:rPr lang="en-US" sz="2800" dirty="0"/>
              <a:t>128 </a:t>
            </a:r>
            <a:r>
              <a:rPr lang="en-US" sz="2800" dirty="0" err="1"/>
              <a:t>razli</a:t>
            </a:r>
            <a:r>
              <a:rPr lang="sr-Latn-RS" sz="2800" dirty="0"/>
              <a:t>č</a:t>
            </a:r>
            <a:r>
              <a:rPr lang="en-US" sz="2800" dirty="0" err="1"/>
              <a:t>itih</a:t>
            </a:r>
            <a:r>
              <a:rPr lang="en-US" sz="2800" dirty="0"/>
              <a:t> </a:t>
            </a:r>
            <a:r>
              <a:rPr lang="en-US" sz="2800" dirty="0" err="1"/>
              <a:t>boja</a:t>
            </a:r>
            <a:endParaRPr lang="en-US" sz="2800" dirty="0"/>
          </a:p>
          <a:p>
            <a:r>
              <a:rPr lang="en-US" sz="2800" dirty="0" err="1"/>
              <a:t>Poeni</a:t>
            </a:r>
            <a:r>
              <a:rPr lang="en-US" sz="2800" dirty="0"/>
              <a:t> </a:t>
            </a:r>
            <a:r>
              <a:rPr lang="en-US" sz="2800" dirty="0" err="1"/>
              <a:t>zavise</a:t>
            </a:r>
            <a:r>
              <a:rPr lang="en-US" sz="2800" dirty="0"/>
              <a:t> od </a:t>
            </a:r>
            <a:r>
              <a:rPr lang="en-US" sz="2800" dirty="0" err="1"/>
              <a:t>igrice</a:t>
            </a:r>
            <a:r>
              <a:rPr lang="en-US" sz="2800" dirty="0"/>
              <a:t> do </a:t>
            </a:r>
            <a:r>
              <a:rPr lang="en-US" sz="2800" dirty="0" err="1"/>
              <a:t>igrice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zna</a:t>
            </a:r>
            <a:r>
              <a:rPr lang="sr-Latn-RS" sz="2800" dirty="0"/>
              <a:t>č</a:t>
            </a:r>
            <a:r>
              <a:rPr lang="en-US" sz="2800" dirty="0" err="1"/>
              <a:t>ajno</a:t>
            </a:r>
            <a:r>
              <a:rPr lang="en-US" sz="2800" dirty="0"/>
              <a:t> </a:t>
            </a:r>
            <a:r>
              <a:rPr lang="en-US" sz="2800" dirty="0" err="1"/>
              <a:t>variraju</a:t>
            </a:r>
            <a:endParaRPr lang="en-US" sz="2800" dirty="0"/>
          </a:p>
          <a:p>
            <a:r>
              <a:rPr lang="en-US" sz="2800" dirty="0" err="1"/>
              <a:t>Potrebna</a:t>
            </a:r>
            <a:r>
              <a:rPr lang="en-US" sz="2800" dirty="0"/>
              <a:t> </a:t>
            </a:r>
            <a:r>
              <a:rPr lang="en-US" sz="2800" dirty="0" err="1"/>
              <a:t>obrada</a:t>
            </a:r>
            <a:r>
              <a:rPr lang="sr-Latn-RS" sz="2800" dirty="0"/>
              <a:t> </a:t>
            </a:r>
            <a:endParaRPr lang="en-US" sz="2400" dirty="0"/>
          </a:p>
          <a:p>
            <a:pPr lvl="1"/>
            <a:r>
              <a:rPr lang="en-US" sz="2400" dirty="0" err="1"/>
              <a:t>Svi</a:t>
            </a:r>
            <a:r>
              <a:rPr lang="en-US" sz="2400" dirty="0"/>
              <a:t> </a:t>
            </a:r>
            <a:r>
              <a:rPr lang="en-US" sz="2400" dirty="0" err="1"/>
              <a:t>pozitivni</a:t>
            </a:r>
            <a:r>
              <a:rPr lang="en-US" sz="2400" dirty="0"/>
              <a:t> </a:t>
            </a:r>
            <a:r>
              <a:rPr lang="en-US" sz="2400" dirty="0" err="1"/>
              <a:t>poeni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+1, a </a:t>
            </a:r>
            <a:r>
              <a:rPr lang="en-US" sz="2400" dirty="0" err="1"/>
              <a:t>negativni</a:t>
            </a:r>
            <a:r>
              <a:rPr lang="en-US" sz="2400" dirty="0"/>
              <a:t> -1</a:t>
            </a:r>
          </a:p>
          <a:p>
            <a:pPr lvl="1"/>
            <a:r>
              <a:rPr lang="en-US" sz="2400" dirty="0" err="1"/>
              <a:t>Slika</a:t>
            </a:r>
            <a:r>
              <a:rPr lang="en-US" sz="2400" dirty="0"/>
              <a:t> se </a:t>
            </a:r>
            <a:r>
              <a:rPr lang="en-US" sz="2400" dirty="0" err="1"/>
              <a:t>transformi</a:t>
            </a:r>
            <a:r>
              <a:rPr lang="sr-Latn-RS" sz="2400" dirty="0"/>
              <a:t>še</a:t>
            </a:r>
            <a:r>
              <a:rPr lang="en-US" sz="2400" dirty="0"/>
              <a:t> u 84x84px, </a:t>
            </a:r>
            <a:r>
              <a:rPr lang="en-US" sz="2400" dirty="0" err="1"/>
              <a:t>crno-bela</a:t>
            </a:r>
            <a:r>
              <a:rPr lang="en-US" sz="2400" dirty="0"/>
              <a:t> </a:t>
            </a:r>
            <a:r>
              <a:rPr lang="sr-Latn-RS" sz="2400" dirty="0"/>
              <a:t>paleta boja</a:t>
            </a:r>
          </a:p>
          <a:p>
            <a:r>
              <a:rPr lang="en-US" sz="2800" dirty="0"/>
              <a:t>Model</a:t>
            </a:r>
          </a:p>
          <a:p>
            <a:pPr lvl="3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7F0EF-40DF-4B21-B228-04BE81CB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17600"/>
            <a:ext cx="3619500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CE8E4-F93A-4A38-A1EF-4DBD02D52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2" t="10303" r="2202" b="1869"/>
          <a:stretch/>
        </p:blipFill>
        <p:spPr>
          <a:xfrm>
            <a:off x="2074334" y="5232239"/>
            <a:ext cx="2307166" cy="13306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Korišćeni parametri</a:t>
            </a:r>
            <a:r>
              <a:rPr lang="en-US" sz="3600" dirty="0"/>
              <a:t> - model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7A3A9A-2C36-4205-B0DD-A5A1097B7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267200"/>
            <a:ext cx="6705600" cy="1997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78F58A-294A-43E9-8935-A367533BA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1"/>
            <a:ext cx="693420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3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Korišćeni parametri</a:t>
            </a:r>
            <a:endParaRPr lang="en-US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FF39A0-61EC-4E32-B89F-9E34AEDD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54" y="1397000"/>
            <a:ext cx="8216692" cy="4729163"/>
          </a:xfrm>
        </p:spPr>
      </p:pic>
    </p:spTree>
    <p:extLst>
      <p:ext uri="{BB962C8B-B14F-4D97-AF65-F5344CB8AC3E}">
        <p14:creationId xmlns:p14="http://schemas.microsoft.com/office/powerpoint/2010/main" val="321881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Statistika</a:t>
            </a:r>
            <a:endParaRPr lang="en-US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525000" cy="4525962"/>
          </a:xfrm>
        </p:spPr>
        <p:txBody>
          <a:bodyPr/>
          <a:lstStyle/>
          <a:p>
            <a:pPr marL="1371531" lvl="3" indent="0">
              <a:buNone/>
            </a:pPr>
            <a:r>
              <a:rPr lang="en-US" dirty="0"/>
              <a:t> 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635BC-51F5-41DA-ABE5-F2DA21F6D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54"/>
            <a:ext cx="12192000" cy="64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4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Reinforcement Learning - </a:t>
            </a:r>
            <a:r>
              <a:rPr lang="en-US" sz="3600" dirty="0" err="1"/>
              <a:t>neformalno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A60B2-C14C-4B63-B403-2307F76E1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77999"/>
            <a:ext cx="9219307" cy="43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1371531" lvl="3" indent="0">
              <a:buNone/>
            </a:pPr>
            <a:r>
              <a:rPr lang="en-US" dirty="0"/>
              <a:t> 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78F74-8D77-4347-AD95-BF0CB4A1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54"/>
            <a:ext cx="12192000" cy="64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1371531" lvl="3" indent="0">
              <a:buNone/>
            </a:pPr>
            <a:r>
              <a:rPr lang="en-US" dirty="0"/>
              <a:t> 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230DB-D3BF-4EE5-A61F-C1C779DC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54"/>
            <a:ext cx="12192000" cy="64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Implementacija</a:t>
            </a:r>
            <a:endParaRPr lang="en-US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525000" cy="4525962"/>
          </a:xfrm>
        </p:spPr>
        <p:txBody>
          <a:bodyPr/>
          <a:lstStyle/>
          <a:p>
            <a:pPr marL="1371531" lvl="3" indent="0" algn="ctr">
              <a:buNone/>
            </a:pPr>
            <a:r>
              <a:rPr lang="en-US" sz="3600" b="1" dirty="0"/>
              <a:t> </a:t>
            </a:r>
            <a:r>
              <a:rPr lang="en-US" sz="2800" b="1" dirty="0"/>
              <a:t>Demo </a:t>
            </a:r>
            <a:r>
              <a:rPr lang="en-US" sz="2800" b="1" dirty="0" err="1"/>
              <a:t>aplikacije</a:t>
            </a:r>
            <a:endParaRPr lang="en-US" sz="3600" b="1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438400"/>
            <a:ext cx="3884915" cy="279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452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Zanimljivosti</a:t>
            </a:r>
            <a:r>
              <a:rPr lang="en-US" sz="3600" dirty="0"/>
              <a:t> </a:t>
            </a:r>
            <a:r>
              <a:rPr lang="sr-Latn-RS" sz="3600" dirty="0"/>
              <a:t>i</a:t>
            </a:r>
            <a:r>
              <a:rPr lang="en-US" sz="3600" dirty="0"/>
              <a:t> </a:t>
            </a:r>
            <a:r>
              <a:rPr lang="en-US" sz="3600" dirty="0" err="1"/>
              <a:t>pote</a:t>
            </a:r>
            <a:r>
              <a:rPr lang="sr-Latn-RS" sz="3600" dirty="0"/>
              <a:t>škoće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96</a:t>
            </a:r>
            <a:r>
              <a:rPr lang="sr-Latn-RS" sz="2800" dirty="0"/>
              <a:t> </a:t>
            </a:r>
            <a:r>
              <a:rPr lang="en-US" sz="2800" dirty="0"/>
              <a:t>mil</a:t>
            </a:r>
            <a:r>
              <a:rPr lang="sr-Latn-RS" sz="2800" dirty="0"/>
              <a:t>iona</a:t>
            </a:r>
            <a:r>
              <a:rPr lang="en-US" sz="2800" dirty="0"/>
              <a:t> </a:t>
            </a:r>
            <a:r>
              <a:rPr lang="en-US" sz="2800" dirty="0" err="1"/>
              <a:t>frejmova</a:t>
            </a:r>
            <a:r>
              <a:rPr lang="sr-Latn-RS" sz="2800" dirty="0"/>
              <a:t>   </a:t>
            </a:r>
            <a:r>
              <a:rPr lang="en-US" sz="2800" dirty="0"/>
              <a:t>=  2TB </a:t>
            </a:r>
            <a:r>
              <a:rPr lang="en-US" sz="2800" dirty="0" err="1"/>
              <a:t>upisa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endParaRPr lang="en-US" sz="2800" dirty="0">
              <a:sym typeface="Symbol" pitchFamily="18" charset="2"/>
            </a:endParaRPr>
          </a:p>
          <a:p>
            <a:pPr lvl="1"/>
            <a:r>
              <a:rPr lang="en-US" sz="2400" dirty="0" err="1">
                <a:sym typeface="Symbol" pitchFamily="18" charset="2"/>
              </a:rPr>
              <a:t>Preba</a:t>
            </a:r>
            <a:r>
              <a:rPr lang="sr-Latn-RS" sz="2400" dirty="0">
                <a:sym typeface="Symbol" pitchFamily="18" charset="2"/>
              </a:rPr>
              <a:t>čen upis sa hard diska na RAM memoriju, ubrzanje 3h</a:t>
            </a:r>
            <a:endParaRPr lang="en-US" sz="2400" dirty="0">
              <a:sym typeface="Symbol" pitchFamily="18" charset="2"/>
            </a:endParaRPr>
          </a:p>
          <a:p>
            <a:r>
              <a:rPr lang="sr-Latn-RS" sz="2800" dirty="0"/>
              <a:t>Program</a:t>
            </a:r>
            <a:r>
              <a:rPr lang="en-US" sz="2800" dirty="0"/>
              <a:t> </a:t>
            </a:r>
            <a:r>
              <a:rPr lang="en-US" sz="2800" dirty="0" err="1"/>
              <a:t>bolje</a:t>
            </a:r>
            <a:r>
              <a:rPr lang="en-US" sz="2800" dirty="0"/>
              <a:t> </a:t>
            </a:r>
            <a:r>
              <a:rPr lang="en-US" sz="2800" dirty="0" err="1"/>
              <a:t>radi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Intel </a:t>
            </a:r>
            <a:r>
              <a:rPr lang="en-US" sz="2800" dirty="0" err="1"/>
              <a:t>nego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AMD </a:t>
            </a:r>
            <a:r>
              <a:rPr lang="sr-Latn-RS" sz="2800" dirty="0"/>
              <a:t>arhitekturi</a:t>
            </a:r>
            <a:endParaRPr lang="sr-Latn-RS" dirty="0"/>
          </a:p>
          <a:p>
            <a:pPr lvl="1"/>
            <a:r>
              <a:rPr lang="sr-Latn-RS" sz="2400" dirty="0"/>
              <a:t>Zauzeće jezgara na Intel procesoru ~80%, dok je na AMD ~50%</a:t>
            </a:r>
            <a:r>
              <a:rPr lang="en-US" sz="2400" dirty="0"/>
              <a:t> </a:t>
            </a:r>
            <a:endParaRPr lang="sr-Latn-RS" sz="2400" dirty="0"/>
          </a:p>
          <a:p>
            <a:r>
              <a:rPr lang="en-US" sz="2800" dirty="0">
                <a:sym typeface="Symbol" pitchFamily="18" charset="2"/>
              </a:rPr>
              <a:t>Problem </a:t>
            </a:r>
            <a:r>
              <a:rPr lang="en-US" sz="2800" dirty="0" err="1">
                <a:sym typeface="Symbol" pitchFamily="18" charset="2"/>
              </a:rPr>
              <a:t>sa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Tensorflow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lvl="1"/>
            <a:r>
              <a:rPr lang="sr-Latn-RS" sz="2400" dirty="0">
                <a:sym typeface="Symbol" pitchFamily="18" charset="2"/>
              </a:rPr>
              <a:t>Pošto se izvršava nezavisno od python koda jako se teško debaguje </a:t>
            </a:r>
            <a:endParaRPr lang="en-US" sz="2400" dirty="0">
              <a:sym typeface="Symbol" pitchFamily="18" charset="2"/>
            </a:endParaRPr>
          </a:p>
          <a:p>
            <a:r>
              <a:rPr lang="sr-Latn-RS" sz="2800" dirty="0">
                <a:sym typeface="Symbol" pitchFamily="18" charset="2"/>
              </a:rPr>
              <a:t>Puno bagova u OpenAI Gym, naročito u Breakout igrici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sr-Latn-RS" sz="2400" dirty="0">
                <a:sym typeface="Symbol" pitchFamily="18" charset="2"/>
              </a:rPr>
              <a:t>Algoritam ime tendenciju da </a:t>
            </a:r>
            <a:r>
              <a:rPr lang="en-US" sz="2400" dirty="0">
                <a:sym typeface="Symbol" pitchFamily="18" charset="2"/>
              </a:rPr>
              <a:t>‘</a:t>
            </a:r>
            <a:r>
              <a:rPr lang="sr-Latn-RS" sz="2400" dirty="0">
                <a:sym typeface="Symbol" pitchFamily="18" charset="2"/>
              </a:rPr>
              <a:t>zloupotrebljava</a:t>
            </a:r>
            <a:r>
              <a:rPr lang="en-US" sz="2400" dirty="0">
                <a:sym typeface="Symbol" pitchFamily="18" charset="2"/>
              </a:rPr>
              <a:t>’</a:t>
            </a:r>
            <a:r>
              <a:rPr lang="sr-Latn-RS" sz="2400" dirty="0">
                <a:sym typeface="Symbol" pitchFamily="18" charset="2"/>
              </a:rPr>
              <a:t> bagove neko vreme</a:t>
            </a:r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286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Zanimljivosti</a:t>
            </a:r>
            <a:r>
              <a:rPr lang="en-US" sz="3600" dirty="0"/>
              <a:t> </a:t>
            </a:r>
            <a:r>
              <a:rPr lang="sr-Latn-RS" sz="3600" dirty="0"/>
              <a:t>i</a:t>
            </a:r>
            <a:r>
              <a:rPr lang="en-US" sz="3600" dirty="0"/>
              <a:t> </a:t>
            </a:r>
            <a:r>
              <a:rPr lang="en-US" sz="3600" dirty="0" err="1"/>
              <a:t>pote</a:t>
            </a:r>
            <a:r>
              <a:rPr lang="sr-Latn-RS" sz="3600" dirty="0"/>
              <a:t>škoće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>
                <a:sym typeface="Symbol" pitchFamily="18" charset="2"/>
              </a:rPr>
              <a:t>Za 96 miliona frejmova, 12 niti, potrebno je oko 122h</a:t>
            </a:r>
            <a:endParaRPr lang="sr-Latn-RS" dirty="0">
              <a:sym typeface="Symbol" pitchFamily="18" charset="2"/>
            </a:endParaRPr>
          </a:p>
          <a:p>
            <a:pPr lvl="1"/>
            <a:r>
              <a:rPr lang="sr-Latn-RS" sz="2400" dirty="0">
                <a:sym typeface="Symbol" pitchFamily="18" charset="2"/>
              </a:rPr>
              <a:t>Naučeno 70%</a:t>
            </a:r>
          </a:p>
          <a:p>
            <a:pPr lvl="1"/>
            <a:r>
              <a:rPr lang="sr-Latn-RS" sz="2400" dirty="0">
                <a:sym typeface="Symbol" pitchFamily="18" charset="2"/>
              </a:rPr>
              <a:t>Konfiguracija</a:t>
            </a:r>
            <a:endParaRPr lang="en-US" dirty="0">
              <a:sym typeface="Symbol" pitchFamily="18" charset="2"/>
            </a:endParaRPr>
          </a:p>
          <a:p>
            <a:pPr lvl="2"/>
            <a:r>
              <a:rPr lang="en-US" sz="2000" dirty="0" err="1"/>
              <a:t>Procesor</a:t>
            </a:r>
            <a:r>
              <a:rPr lang="en-US" sz="2000" dirty="0"/>
              <a:t>: Ryzen 5 1500</a:t>
            </a:r>
          </a:p>
          <a:p>
            <a:pPr lvl="2"/>
            <a:r>
              <a:rPr lang="en-US" sz="2000" dirty="0"/>
              <a:t>RAM: 16GB DDR4 2133MHz CL15</a:t>
            </a:r>
            <a:endParaRPr lang="en-US" dirty="0">
              <a:sym typeface="Symbol" pitchFamily="18" charset="2"/>
            </a:endParaRPr>
          </a:p>
          <a:p>
            <a:r>
              <a:rPr lang="sr-Latn-RS" sz="2800" dirty="0"/>
              <a:t>Sa </a:t>
            </a:r>
            <a:r>
              <a:rPr lang="en-US" sz="2800" dirty="0"/>
              <a:t>768 </a:t>
            </a:r>
            <a:r>
              <a:rPr lang="sr-Latn-RS" sz="2800" dirty="0"/>
              <a:t>niti</a:t>
            </a:r>
            <a:r>
              <a:rPr lang="en-US" sz="2800" dirty="0"/>
              <a:t> </a:t>
            </a:r>
            <a:r>
              <a:rPr lang="en-US" sz="2800" dirty="0" err="1"/>
              <a:t>mo</a:t>
            </a:r>
            <a:r>
              <a:rPr lang="sr-Latn-RS" sz="2800" dirty="0"/>
              <a:t>ž</a:t>
            </a:r>
            <a:r>
              <a:rPr lang="en-US" sz="2800" dirty="0"/>
              <a:t>e se </a:t>
            </a:r>
            <a:r>
              <a:rPr lang="en-US" sz="2800" dirty="0" err="1"/>
              <a:t>nau</a:t>
            </a:r>
            <a:r>
              <a:rPr lang="sr-Latn-RS" sz="2800" dirty="0"/>
              <a:t>č</a:t>
            </a:r>
            <a:r>
              <a:rPr lang="en-US" sz="2800" dirty="0" err="1"/>
              <a:t>iti</a:t>
            </a:r>
            <a:r>
              <a:rPr lang="en-US" sz="2800" dirty="0"/>
              <a:t> breakout za 30min</a:t>
            </a:r>
            <a:endParaRPr lang="en-US" sz="2800" dirty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  <a:hlinkClick r:id="rId2"/>
              </a:rPr>
              <a:t>Link</a:t>
            </a:r>
            <a:endParaRPr lang="en-US" sz="2400" dirty="0">
              <a:sym typeface="Symbol" pitchFamily="18" charset="2"/>
            </a:endParaRPr>
          </a:p>
          <a:p>
            <a:r>
              <a:rPr lang="en-US" sz="2800" dirty="0" err="1"/>
              <a:t>Dalje</a:t>
            </a:r>
            <a:r>
              <a:rPr lang="en-US" sz="2800" dirty="0"/>
              <a:t> </a:t>
            </a:r>
            <a:r>
              <a:rPr lang="en-US" sz="2800" dirty="0" err="1"/>
              <a:t>unapre</a:t>
            </a:r>
            <a:r>
              <a:rPr lang="sr-Latn-RS" sz="2800" dirty="0"/>
              <a:t>đivanje je fokusirano na o</a:t>
            </a:r>
            <a:r>
              <a:rPr lang="en-US" sz="2800" dirty="0" err="1"/>
              <a:t>mogu</a:t>
            </a:r>
            <a:r>
              <a:rPr lang="sr-Latn-RS" sz="2800" dirty="0"/>
              <a:t>ćavanju</a:t>
            </a:r>
            <a:r>
              <a:rPr lang="en-US" sz="2800" dirty="0"/>
              <a:t> </a:t>
            </a:r>
            <a:r>
              <a:rPr lang="sr-Latn-RS" sz="2800" dirty="0"/>
              <a:t>primene</a:t>
            </a:r>
            <a:r>
              <a:rPr lang="en-US" sz="2800" dirty="0"/>
              <a:t> </a:t>
            </a:r>
            <a:r>
              <a:rPr lang="sr-Latn-RS" sz="2800" dirty="0"/>
              <a:t>naučenog modela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drug</a:t>
            </a:r>
            <a:r>
              <a:rPr lang="sr-Latn-RS" sz="2800" dirty="0"/>
              <a:t>e slične</a:t>
            </a:r>
            <a:r>
              <a:rPr lang="en-US" sz="2800" dirty="0"/>
              <a:t> problem</a:t>
            </a:r>
            <a:r>
              <a:rPr lang="sr-Latn-RS" sz="2800" dirty="0"/>
              <a:t>e</a:t>
            </a:r>
            <a:endParaRPr lang="en-US" dirty="0"/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679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Literatura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Asynchronous Methods for Deep Reinforcement Learning</a:t>
            </a:r>
          </a:p>
          <a:p>
            <a:pPr lvl="1"/>
            <a:r>
              <a:rPr lang="en-US" sz="2000" dirty="0"/>
              <a:t>https://arxiv.org/pdf/1602.01783v1.pdf </a:t>
            </a:r>
            <a:endParaRPr lang="en-US" sz="2000" dirty="0">
              <a:sym typeface="Symbol" pitchFamily="18" charset="2"/>
            </a:endParaRPr>
          </a:p>
          <a:p>
            <a:r>
              <a:rPr lang="en-US" sz="2800" dirty="0"/>
              <a:t>Playing Atari with Deep Reinforcement Learning</a:t>
            </a:r>
          </a:p>
          <a:p>
            <a:pPr lvl="1"/>
            <a:r>
              <a:rPr lang="en-US" sz="2000" dirty="0">
                <a:sym typeface="Symbol" pitchFamily="18" charset="2"/>
              </a:rPr>
              <a:t>http://www.cl.cam.ac.uk/%7Eey204/teaching/ACS/R244_2017_2018/papers/mnih_nips_2013.pdf</a:t>
            </a:r>
          </a:p>
          <a:p>
            <a:r>
              <a:rPr lang="en-US" sz="2800" dirty="0"/>
              <a:t>Human-level control through deep reinforcement learning</a:t>
            </a:r>
          </a:p>
          <a:p>
            <a:pPr lvl="1"/>
            <a:r>
              <a:rPr lang="en-US" sz="2000" dirty="0"/>
              <a:t>https://www.nature.com/articles/nature14236</a:t>
            </a:r>
          </a:p>
          <a:p>
            <a:endParaRPr lang="en-US" dirty="0"/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9867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524027"/>
            <a:ext cx="5702300" cy="4252356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61722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4000" dirty="0" err="1"/>
              <a:t>Hvala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pa</a:t>
            </a:r>
            <a:r>
              <a:rPr lang="sr-Latn-RS" sz="4000" dirty="0"/>
              <a:t>žnji</a:t>
            </a:r>
          </a:p>
          <a:p>
            <a:pPr marL="0" indent="0" algn="ctr">
              <a:lnSpc>
                <a:spcPct val="90000"/>
              </a:lnSpc>
              <a:buNone/>
            </a:pPr>
            <a:endParaRPr lang="sr-Latn-RS" sz="4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sr-Latn-RS" sz="4000" dirty="0"/>
              <a:t>Pitanja</a:t>
            </a:r>
            <a:r>
              <a:rPr lang="en-US" sz="4000" dirty="0"/>
              <a:t>?</a:t>
            </a:r>
            <a:endParaRPr lang="en-US" sz="4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en-US" sz="3600" dirty="0" err="1"/>
              <a:t>Markovljev</a:t>
            </a:r>
            <a:r>
              <a:rPr lang="en-US" sz="3600" dirty="0"/>
              <a:t> </a:t>
            </a:r>
            <a:r>
              <a:rPr lang="en-US" sz="3600" dirty="0" err="1"/>
              <a:t>proces</a:t>
            </a:r>
            <a:r>
              <a:rPr lang="en-US" sz="3600" dirty="0"/>
              <a:t> </a:t>
            </a:r>
            <a:r>
              <a:rPr lang="en-US" sz="3600" dirty="0" err="1"/>
              <a:t>odlučivanja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430000" cy="4800600"/>
          </a:xfrm>
        </p:spPr>
        <p:txBody>
          <a:bodyPr/>
          <a:lstStyle/>
          <a:p>
            <a:r>
              <a:rPr lang="sr-Latn-RS" sz="2800" dirty="0"/>
              <a:t>Matematička formulacija </a:t>
            </a:r>
            <a:r>
              <a:rPr lang="en-US" sz="2800" dirty="0"/>
              <a:t>Reinforcement Learning</a:t>
            </a:r>
            <a:r>
              <a:rPr lang="sr-Latn-RS" sz="2800" dirty="0"/>
              <a:t> problema</a:t>
            </a:r>
            <a:endParaRPr lang="en-US" sz="2800" dirty="0"/>
          </a:p>
          <a:p>
            <a:pPr lvl="1"/>
            <a:r>
              <a:rPr lang="en-US" sz="2400" dirty="0" err="1"/>
              <a:t>Stanje</a:t>
            </a:r>
            <a:endParaRPr lang="en-US" sz="2400" dirty="0"/>
          </a:p>
          <a:p>
            <a:pPr lvl="1"/>
            <a:r>
              <a:rPr lang="en-US" sz="2400" dirty="0" err="1"/>
              <a:t>Akcija</a:t>
            </a:r>
            <a:endParaRPr lang="en-US" sz="2400" dirty="0"/>
          </a:p>
          <a:p>
            <a:pPr lvl="1"/>
            <a:r>
              <a:rPr lang="en-US" sz="2400" dirty="0" err="1"/>
              <a:t>Nagrada</a:t>
            </a:r>
            <a:endParaRPr lang="en-US" sz="2000" dirty="0"/>
          </a:p>
          <a:p>
            <a:endParaRPr lang="en-US" sz="36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8963-9521-4EE0-B3D0-488BC802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Markovljev</a:t>
            </a:r>
            <a:r>
              <a:rPr lang="en-US" sz="3600" dirty="0"/>
              <a:t> </a:t>
            </a:r>
            <a:r>
              <a:rPr lang="en-US" sz="3600" dirty="0" err="1"/>
              <a:t>proces</a:t>
            </a:r>
            <a:r>
              <a:rPr lang="en-US" sz="3600" dirty="0"/>
              <a:t> </a:t>
            </a:r>
            <a:r>
              <a:rPr lang="en-US" sz="3600" dirty="0" err="1"/>
              <a:t>odlučivanja</a:t>
            </a:r>
            <a:r>
              <a:rPr lang="en-US" sz="3600" dirty="0"/>
              <a:t> </a:t>
            </a:r>
            <a:r>
              <a:rPr lang="sr-Latn-RS" sz="3600" dirty="0"/>
              <a:t>- </a:t>
            </a:r>
            <a:r>
              <a:rPr lang="en-US" sz="3600" dirty="0" err="1"/>
              <a:t>Stanje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D91C-C813-4329-A533-AC0A198B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8737600" cy="4729164"/>
          </a:xfrm>
        </p:spPr>
        <p:txBody>
          <a:bodyPr/>
          <a:lstStyle/>
          <a:p>
            <a:r>
              <a:rPr lang="en-US" sz="2800" dirty="0" err="1"/>
              <a:t>Stanje</a:t>
            </a:r>
            <a:r>
              <a:rPr lang="en-US" sz="2800" dirty="0"/>
              <a:t> je </a:t>
            </a:r>
            <a:r>
              <a:rPr lang="en-US" sz="2800" dirty="0" err="1"/>
              <a:t>trenutna</a:t>
            </a:r>
            <a:r>
              <a:rPr lang="en-US" sz="2800" dirty="0"/>
              <a:t> </a:t>
            </a:r>
            <a:r>
              <a:rPr lang="en-US" sz="2800" dirty="0" err="1"/>
              <a:t>situacija</a:t>
            </a:r>
            <a:r>
              <a:rPr lang="en-US" sz="2800" dirty="0"/>
              <a:t> u </a:t>
            </a:r>
            <a:r>
              <a:rPr lang="en-US" sz="2800" dirty="0" err="1"/>
              <a:t>kojoj</a:t>
            </a:r>
            <a:r>
              <a:rPr lang="en-US" sz="2800" dirty="0"/>
              <a:t> </a:t>
            </a:r>
            <a:r>
              <a:rPr lang="sr-Latn-RS" sz="2800" dirty="0"/>
              <a:t>s</a:t>
            </a:r>
            <a:r>
              <a:rPr lang="en-US" sz="2800" dirty="0"/>
              <a:t>e agent</a:t>
            </a:r>
            <a:r>
              <a:rPr lang="sr-Latn-RS" sz="2800" dirty="0"/>
              <a:t> našao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71363-18CA-4E08-B31D-6B955A634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600200"/>
            <a:ext cx="2360990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3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8963-9521-4EE0-B3D0-488BC802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Markovljev</a:t>
            </a:r>
            <a:r>
              <a:rPr lang="en-US" sz="3600" dirty="0"/>
              <a:t> </a:t>
            </a:r>
            <a:r>
              <a:rPr lang="en-US" sz="3600" dirty="0" err="1"/>
              <a:t>proces</a:t>
            </a:r>
            <a:r>
              <a:rPr lang="en-US" sz="3600" dirty="0"/>
              <a:t> </a:t>
            </a:r>
            <a:r>
              <a:rPr lang="en-US" sz="3600" dirty="0" err="1"/>
              <a:t>odlučivanja</a:t>
            </a:r>
            <a:r>
              <a:rPr lang="en-US" sz="3600" dirty="0"/>
              <a:t> </a:t>
            </a:r>
            <a:r>
              <a:rPr lang="sr-Latn-RS" sz="3600" dirty="0"/>
              <a:t>- </a:t>
            </a:r>
            <a:r>
              <a:rPr lang="en-US" sz="3600" dirty="0" err="1"/>
              <a:t>Stanje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D91C-C813-4329-A533-AC0A198B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8280400" cy="4729164"/>
          </a:xfrm>
        </p:spPr>
        <p:txBody>
          <a:bodyPr/>
          <a:lstStyle/>
          <a:p>
            <a:r>
              <a:rPr lang="en-US" sz="2800" dirty="0" err="1"/>
              <a:t>Stanje</a:t>
            </a:r>
            <a:r>
              <a:rPr lang="en-US" sz="2800" dirty="0"/>
              <a:t> je </a:t>
            </a:r>
            <a:r>
              <a:rPr lang="en-US" sz="2800" dirty="0" err="1"/>
              <a:t>trenutna</a:t>
            </a:r>
            <a:r>
              <a:rPr lang="en-US" sz="2800" dirty="0"/>
              <a:t> </a:t>
            </a:r>
            <a:r>
              <a:rPr lang="en-US" sz="2800" dirty="0" err="1"/>
              <a:t>situacija</a:t>
            </a:r>
            <a:r>
              <a:rPr lang="en-US" sz="2800" dirty="0"/>
              <a:t> u </a:t>
            </a:r>
            <a:r>
              <a:rPr lang="en-US" sz="2800" dirty="0" err="1"/>
              <a:t>kojoj</a:t>
            </a:r>
            <a:r>
              <a:rPr lang="en-US" sz="2800" dirty="0"/>
              <a:t> </a:t>
            </a:r>
            <a:r>
              <a:rPr lang="sr-Latn-RS" sz="2800" dirty="0"/>
              <a:t>s</a:t>
            </a:r>
            <a:r>
              <a:rPr lang="en-US" sz="2800" dirty="0"/>
              <a:t>e agent</a:t>
            </a:r>
            <a:r>
              <a:rPr lang="sr-Latn-RS" sz="2800" dirty="0"/>
              <a:t> našao</a:t>
            </a:r>
          </a:p>
          <a:p>
            <a:r>
              <a:rPr lang="sr-Latn-RS" sz="2800" dirty="0"/>
              <a:t>Potrebno je očuvati </a:t>
            </a:r>
            <a:r>
              <a:rPr lang="en-US" sz="2800" dirty="0" err="1"/>
              <a:t>Markovljevo</a:t>
            </a:r>
            <a:r>
              <a:rPr lang="en-US" sz="2800" dirty="0"/>
              <a:t> </a:t>
            </a:r>
            <a:r>
              <a:rPr lang="en-US" sz="2800" dirty="0" err="1"/>
              <a:t>svojstvo</a:t>
            </a:r>
            <a:r>
              <a:rPr lang="en-US" sz="2800" dirty="0"/>
              <a:t> </a:t>
            </a:r>
            <a:r>
              <a:rPr lang="sr-Latn-RS" sz="2800" dirty="0"/>
              <a:t>koje kaže da</a:t>
            </a:r>
            <a:r>
              <a:rPr lang="en-US" sz="2800" dirty="0"/>
              <a:t> </a:t>
            </a:r>
            <a:r>
              <a:rPr lang="en-US" sz="2800" dirty="0" err="1"/>
              <a:t>istorija</a:t>
            </a:r>
            <a:r>
              <a:rPr lang="en-US" sz="2800" dirty="0"/>
              <a:t> </a:t>
            </a:r>
            <a:r>
              <a:rPr lang="en-US" sz="2800" dirty="0" err="1"/>
              <a:t>nije</a:t>
            </a:r>
            <a:r>
              <a:rPr lang="en-US" sz="2800" dirty="0"/>
              <a:t> </a:t>
            </a:r>
            <a:r>
              <a:rPr lang="en-US" sz="2800" dirty="0" err="1"/>
              <a:t>bitna</a:t>
            </a:r>
            <a:endParaRPr lang="sr-Latn-RS" sz="2800" dirty="0"/>
          </a:p>
          <a:p>
            <a:r>
              <a:rPr lang="sr-Latn-RS" sz="2800" dirty="0"/>
              <a:t>Stanje Atar</a:t>
            </a:r>
            <a:r>
              <a:rPr lang="en-US" sz="2800" dirty="0" err="1"/>
              <a:t>i</a:t>
            </a:r>
            <a:r>
              <a:rPr lang="sr-Latn-RS" sz="2800" dirty="0"/>
              <a:t> igrice predstavljeno je sa četri poslednja</a:t>
            </a:r>
            <a:r>
              <a:rPr lang="en-US" sz="2800" dirty="0"/>
              <a:t> </a:t>
            </a:r>
            <a:r>
              <a:rPr lang="en-US" sz="2800" dirty="0" err="1"/>
              <a:t>frejma</a:t>
            </a:r>
            <a:endParaRPr lang="sr-Latn-R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32298-528A-4D34-9D5A-0B3BBDAD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600200"/>
            <a:ext cx="236099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en-US" sz="3600" dirty="0" err="1"/>
              <a:t>Markovljev</a:t>
            </a:r>
            <a:r>
              <a:rPr lang="en-US" sz="3600" dirty="0"/>
              <a:t> </a:t>
            </a:r>
            <a:r>
              <a:rPr lang="en-US" sz="3600" dirty="0" err="1"/>
              <a:t>proces</a:t>
            </a:r>
            <a:r>
              <a:rPr lang="en-US" sz="3600" dirty="0"/>
              <a:t> </a:t>
            </a:r>
            <a:r>
              <a:rPr lang="en-US" sz="3600" dirty="0" err="1"/>
              <a:t>odlučivanja</a:t>
            </a:r>
            <a:r>
              <a:rPr lang="en-US" sz="3600" dirty="0"/>
              <a:t> </a:t>
            </a:r>
            <a:r>
              <a:rPr lang="sr-Latn-RS" sz="3600" dirty="0"/>
              <a:t>- </a:t>
            </a:r>
            <a:r>
              <a:rPr lang="en-US" sz="3600" dirty="0" err="1"/>
              <a:t>Akcija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287000" cy="4800600"/>
          </a:xfrm>
        </p:spPr>
        <p:txBody>
          <a:bodyPr/>
          <a:lstStyle/>
          <a:p>
            <a:r>
              <a:rPr lang="en-US" sz="2800" dirty="0" err="1"/>
              <a:t>Akcija</a:t>
            </a:r>
            <a:r>
              <a:rPr lang="en-US" sz="2800" b="1" dirty="0"/>
              <a:t> </a:t>
            </a:r>
            <a:r>
              <a:rPr lang="en-US" sz="2800" dirty="0"/>
              <a:t>je </a:t>
            </a:r>
            <a:r>
              <a:rPr lang="en-US" sz="2800" dirty="0" err="1"/>
              <a:t>komanda</a:t>
            </a:r>
            <a:r>
              <a:rPr lang="en-US" sz="2800" dirty="0"/>
              <a:t> </a:t>
            </a:r>
            <a:r>
              <a:rPr lang="en-US" sz="2800" dirty="0" err="1"/>
              <a:t>koj</a:t>
            </a:r>
            <a:r>
              <a:rPr lang="sr-Latn-RS" sz="2800" dirty="0"/>
              <a:t>a se</a:t>
            </a:r>
            <a:r>
              <a:rPr lang="en-US" sz="2800" dirty="0"/>
              <a:t> </a:t>
            </a:r>
            <a:r>
              <a:rPr lang="en-US" sz="2800" dirty="0" err="1"/>
              <a:t>zadaje</a:t>
            </a:r>
            <a:r>
              <a:rPr lang="en-US" sz="2800" dirty="0"/>
              <a:t> </a:t>
            </a:r>
            <a:r>
              <a:rPr lang="en-US" sz="2800" dirty="0" err="1"/>
              <a:t>igrici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sr-Latn-RS" sz="2800" dirty="0"/>
              <a:t>ciljem</a:t>
            </a:r>
            <a:r>
              <a:rPr lang="en-US" sz="2800" dirty="0"/>
              <a:t> d</a:t>
            </a:r>
            <a:r>
              <a:rPr lang="sr-Latn-RS" sz="2800" dirty="0"/>
              <a:t>ostizanja</a:t>
            </a:r>
            <a:r>
              <a:rPr lang="en-US" sz="2800" dirty="0"/>
              <a:t> </a:t>
            </a:r>
            <a:r>
              <a:rPr lang="en-US" sz="2800" dirty="0" err="1"/>
              <a:t>odre</a:t>
            </a:r>
            <a:r>
              <a:rPr lang="sr-Latn-RS" sz="2800" dirty="0"/>
              <a:t>đ</a:t>
            </a:r>
            <a:r>
              <a:rPr lang="en-US" sz="2800" dirty="0" err="1"/>
              <a:t>enog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r>
              <a:rPr lang="en-US" sz="2800" dirty="0"/>
              <a:t>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nagrade</a:t>
            </a:r>
            <a:r>
              <a:rPr lang="en-US" sz="2800" dirty="0"/>
              <a:t> </a:t>
            </a:r>
            <a:endParaRPr lang="sr-Latn-RS" sz="2800" dirty="0"/>
          </a:p>
          <a:p>
            <a:r>
              <a:rPr lang="en-US" sz="2800" dirty="0"/>
              <a:t>Atari </a:t>
            </a:r>
            <a:r>
              <a:rPr lang="en-US" sz="2800" dirty="0" err="1"/>
              <a:t>igrice</a:t>
            </a:r>
            <a:r>
              <a:rPr lang="en-US" sz="2800" dirty="0"/>
              <a:t> </a:t>
            </a:r>
            <a:r>
              <a:rPr lang="en-US" sz="2800" dirty="0" err="1"/>
              <a:t>imaju</a:t>
            </a:r>
            <a:r>
              <a:rPr lang="en-US" sz="2800" dirty="0"/>
              <a:t> 18 </a:t>
            </a:r>
            <a:r>
              <a:rPr lang="en-US" sz="2800" dirty="0" err="1"/>
              <a:t>mogu</a:t>
            </a:r>
            <a:r>
              <a:rPr lang="sr-Latn-RS" sz="2800" dirty="0"/>
              <a:t>ć</a:t>
            </a:r>
            <a:r>
              <a:rPr lang="en-US" sz="2800" dirty="0" err="1"/>
              <a:t>ih</a:t>
            </a:r>
            <a:r>
              <a:rPr lang="en-US" sz="2800" dirty="0"/>
              <a:t> </a:t>
            </a:r>
            <a:r>
              <a:rPr lang="en-US" sz="2800" dirty="0" err="1"/>
              <a:t>komandi</a:t>
            </a:r>
            <a:r>
              <a:rPr lang="sr-Latn-RS" sz="2800" dirty="0"/>
              <a:t> (akcija)</a:t>
            </a:r>
            <a:endParaRPr lang="sr-Latn-RS" dirty="0"/>
          </a:p>
          <a:p>
            <a:pPr lvl="1"/>
            <a:r>
              <a:rPr lang="sr-Latn-RS" sz="2400" dirty="0"/>
              <a:t>B</a:t>
            </a:r>
            <a:r>
              <a:rPr lang="en-US" sz="2400" dirty="0" err="1"/>
              <a:t>roj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sr-Latn-RS" sz="2400" dirty="0"/>
              <a:t>ć</a:t>
            </a:r>
            <a:r>
              <a:rPr lang="en-US" sz="2400" dirty="0" err="1"/>
              <a:t>ih</a:t>
            </a:r>
            <a:r>
              <a:rPr lang="en-US" sz="2400" dirty="0"/>
              <a:t> </a:t>
            </a:r>
            <a:r>
              <a:rPr lang="en-US" sz="2400" dirty="0" err="1"/>
              <a:t>stanja</a:t>
            </a:r>
            <a:r>
              <a:rPr lang="en-US" sz="2400" dirty="0"/>
              <a:t> </a:t>
            </a:r>
            <a:r>
              <a:rPr lang="sr-Latn-RS" sz="2400" dirty="0"/>
              <a:t>je </a:t>
            </a:r>
            <a:r>
              <a:rPr lang="en-US" sz="2400" dirty="0" err="1"/>
              <a:t>ve</a:t>
            </a:r>
            <a:r>
              <a:rPr lang="sr-Latn-RS" sz="2400" dirty="0"/>
              <a:t>ć</a:t>
            </a:r>
            <a:r>
              <a:rPr lang="en-US" sz="2400" dirty="0" err="1"/>
              <a:t>i</a:t>
            </a:r>
            <a:r>
              <a:rPr lang="en-US" sz="2400" dirty="0"/>
              <a:t> od </a:t>
            </a:r>
            <a:r>
              <a:rPr lang="sr-Latn-RS" sz="2400" dirty="0"/>
              <a:t>broja mogućih </a:t>
            </a:r>
            <a:r>
              <a:rPr lang="en-US" sz="2400" dirty="0" err="1"/>
              <a:t>akcija</a:t>
            </a:r>
            <a:endParaRPr lang="en-US" sz="2400" dirty="0"/>
          </a:p>
          <a:p>
            <a:pPr lvl="1"/>
            <a:r>
              <a:rPr lang="sr-Latn-RS" sz="2400" dirty="0"/>
              <a:t>A</a:t>
            </a:r>
            <a:r>
              <a:rPr lang="en-US" sz="2400" dirty="0" err="1"/>
              <a:t>kcije</a:t>
            </a:r>
            <a:r>
              <a:rPr lang="en-US" sz="2400" dirty="0"/>
              <a:t> ne </a:t>
            </a:r>
            <a:r>
              <a:rPr lang="en-US" sz="2400" dirty="0" err="1"/>
              <a:t>moraju</a:t>
            </a:r>
            <a:r>
              <a:rPr lang="en-US" sz="2400" dirty="0"/>
              <a:t> da </a:t>
            </a:r>
            <a:r>
              <a:rPr lang="en-US" sz="2400" dirty="0" err="1"/>
              <a:t>budu</a:t>
            </a:r>
            <a:r>
              <a:rPr lang="en-US" sz="2400" dirty="0"/>
              <a:t> </a:t>
            </a:r>
            <a:r>
              <a:rPr lang="en-US" sz="2400" dirty="0" err="1"/>
              <a:t>pouzdane</a:t>
            </a:r>
            <a:endParaRPr lang="en-US" sz="1800" dirty="0"/>
          </a:p>
          <a:p>
            <a:endParaRPr lang="en-US" sz="36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AA6DF-ADCA-4CD3-A380-ACF746103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667000"/>
            <a:ext cx="1685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en-US" sz="3600" dirty="0" err="1"/>
              <a:t>Markovljev</a:t>
            </a:r>
            <a:r>
              <a:rPr lang="en-US" sz="3600" dirty="0"/>
              <a:t> </a:t>
            </a:r>
            <a:r>
              <a:rPr lang="en-US" sz="3600" dirty="0" err="1"/>
              <a:t>proces</a:t>
            </a:r>
            <a:r>
              <a:rPr lang="en-US" sz="3600" dirty="0"/>
              <a:t> </a:t>
            </a:r>
            <a:r>
              <a:rPr lang="en-US" sz="3600" dirty="0" err="1"/>
              <a:t>odlučivanja</a:t>
            </a:r>
            <a:r>
              <a:rPr lang="en-US" sz="3600" dirty="0"/>
              <a:t> </a:t>
            </a:r>
            <a:r>
              <a:rPr lang="sr-Latn-RS" sz="3600" dirty="0"/>
              <a:t>- Nagrada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/>
          <a:lstStyle/>
          <a:p>
            <a:r>
              <a:rPr lang="en-US" sz="2800" dirty="0" err="1"/>
              <a:t>Nagrad</a:t>
            </a:r>
            <a:r>
              <a:rPr lang="sr-Latn-RS" sz="2800" dirty="0"/>
              <a:t>a se</a:t>
            </a:r>
            <a:r>
              <a:rPr lang="en-US" sz="2800" dirty="0"/>
              <a:t> </a:t>
            </a:r>
            <a:r>
              <a:rPr lang="en-US" sz="2800" dirty="0" err="1"/>
              <a:t>dobij</a:t>
            </a:r>
            <a:r>
              <a:rPr lang="sr-Latn-RS" sz="2800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nakon</a:t>
            </a:r>
            <a:r>
              <a:rPr lang="en-US" sz="2800" dirty="0"/>
              <a:t> </a:t>
            </a:r>
            <a:r>
              <a:rPr lang="en-US" sz="2800" dirty="0" err="1"/>
              <a:t>izvr</a:t>
            </a:r>
            <a:r>
              <a:rPr lang="sr-Latn-RS" sz="2800" dirty="0"/>
              <a:t>š</a:t>
            </a:r>
            <a:r>
              <a:rPr lang="en-US" sz="2800" dirty="0" err="1"/>
              <a:t>ene</a:t>
            </a:r>
            <a:r>
              <a:rPr lang="en-US" sz="2800" dirty="0"/>
              <a:t> </a:t>
            </a:r>
            <a:r>
              <a:rPr lang="en-US" sz="2800" dirty="0" err="1"/>
              <a:t>akcije</a:t>
            </a:r>
            <a:r>
              <a:rPr lang="en-US" sz="2800" dirty="0"/>
              <a:t> </a:t>
            </a:r>
            <a:endParaRPr lang="sr-Latn-RS" sz="2800" dirty="0"/>
          </a:p>
          <a:p>
            <a:r>
              <a:rPr lang="en-US" sz="2800" dirty="0" err="1"/>
              <a:t>Cilj</a:t>
            </a:r>
            <a:r>
              <a:rPr lang="en-US" sz="2800" dirty="0"/>
              <a:t> je </a:t>
            </a:r>
            <a:r>
              <a:rPr lang="en-US" sz="2800" dirty="0" err="1"/>
              <a:t>maksimiz</a:t>
            </a:r>
            <a:r>
              <a:rPr lang="sr-Latn-RS" sz="2800" dirty="0"/>
              <a:t>ovati</a:t>
            </a:r>
            <a:r>
              <a:rPr lang="en-US" sz="2800" dirty="0"/>
              <a:t> </a:t>
            </a:r>
            <a:r>
              <a:rPr lang="en-US" sz="2800" dirty="0" err="1"/>
              <a:t>dugoro</a:t>
            </a:r>
            <a:r>
              <a:rPr lang="sr-Latn-RS" sz="2800" dirty="0"/>
              <a:t>č</a:t>
            </a:r>
            <a:r>
              <a:rPr lang="en-US" sz="2800" dirty="0"/>
              <a:t>nu </a:t>
            </a:r>
            <a:r>
              <a:rPr lang="en-US" sz="2800" dirty="0" err="1"/>
              <a:t>nagradu</a:t>
            </a:r>
            <a:r>
              <a:rPr lang="en-US" dirty="0"/>
              <a:t> </a:t>
            </a:r>
            <a:endParaRPr lang="sr-Latn-RS" dirty="0"/>
          </a:p>
          <a:p>
            <a:pPr lvl="1"/>
            <a:r>
              <a:rPr lang="en-US" sz="2400" dirty="0"/>
              <a:t>U Atari </a:t>
            </a:r>
            <a:r>
              <a:rPr lang="en-US" sz="2400" dirty="0" err="1"/>
              <a:t>nagrada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poeni</a:t>
            </a:r>
            <a:r>
              <a:rPr lang="en-US" sz="2400" dirty="0"/>
              <a:t> </a:t>
            </a:r>
            <a:r>
              <a:rPr lang="sr-Latn-RS" sz="2400" dirty="0"/>
              <a:t>ostvareni igranjem</a:t>
            </a:r>
          </a:p>
          <a:p>
            <a:pPr lvl="1"/>
            <a:r>
              <a:rPr lang="pt-BR" sz="2400" dirty="0"/>
              <a:t>r0 + γ r1 + γ² r2 + γ³ r3…</a:t>
            </a:r>
            <a:endParaRPr lang="sr-Latn-RS" sz="2400" dirty="0"/>
          </a:p>
          <a:p>
            <a:pPr lvl="1"/>
            <a:r>
              <a:rPr lang="pt-BR" sz="2400" dirty="0"/>
              <a:t>γ</a:t>
            </a:r>
            <a:r>
              <a:rPr lang="sr-Latn-RS" sz="2400" dirty="0"/>
              <a:t> </a:t>
            </a:r>
            <a:r>
              <a:rPr lang="en-US" sz="2400" dirty="0"/>
              <a:t>= 0.99</a:t>
            </a:r>
            <a:r>
              <a:rPr lang="sr-Latn-RS" dirty="0"/>
              <a:t> </a:t>
            </a:r>
            <a:endParaRPr lang="en-US" dirty="0"/>
          </a:p>
          <a:p>
            <a:pPr lvl="1"/>
            <a:endParaRPr lang="en-US" sz="2000" dirty="0"/>
          </a:p>
          <a:p>
            <a:endParaRPr lang="en-US" sz="36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654A8-260C-4112-80D9-0F72A65C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600199"/>
            <a:ext cx="2362200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en-US" sz="3600" dirty="0" err="1"/>
              <a:t>Politika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134600" cy="4800600"/>
          </a:xfrm>
        </p:spPr>
        <p:txBody>
          <a:bodyPr/>
          <a:lstStyle/>
          <a:p>
            <a:r>
              <a:rPr lang="en-US" sz="2800" dirty="0" err="1"/>
              <a:t>Politika</a:t>
            </a:r>
            <a:r>
              <a:rPr lang="en-US" sz="2800" dirty="0"/>
              <a:t> </a:t>
            </a:r>
            <a:r>
              <a:rPr lang="en-US" sz="2800" dirty="0" err="1"/>
              <a:t>predstavlja</a:t>
            </a:r>
            <a:r>
              <a:rPr lang="en-US" sz="2800" dirty="0"/>
              <a:t> </a:t>
            </a:r>
            <a:r>
              <a:rPr lang="en-US" sz="2800" dirty="0" err="1"/>
              <a:t>izlaz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Reinforcement Learning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endParaRPr lang="sr-Latn-RS" sz="2800" dirty="0"/>
          </a:p>
          <a:p>
            <a:r>
              <a:rPr lang="en-US" sz="2800" dirty="0" err="1"/>
              <a:t>Ukazuje</a:t>
            </a:r>
            <a:r>
              <a:rPr lang="en-US" sz="2800" dirty="0"/>
              <a:t> za </a:t>
            </a:r>
            <a:r>
              <a:rPr lang="en-US" sz="2800" dirty="0" err="1"/>
              <a:t>dato</a:t>
            </a:r>
            <a:r>
              <a:rPr lang="en-US" sz="2800" dirty="0"/>
              <a:t> </a:t>
            </a:r>
            <a:r>
              <a:rPr lang="en-US" sz="2800" dirty="0" err="1"/>
              <a:t>stanje</a:t>
            </a:r>
            <a:r>
              <a:rPr lang="en-US" sz="2800" dirty="0"/>
              <a:t> </a:t>
            </a:r>
            <a:r>
              <a:rPr lang="en-US" sz="2800" dirty="0" err="1"/>
              <a:t>koju</a:t>
            </a:r>
            <a:r>
              <a:rPr lang="en-US" sz="2800" dirty="0"/>
              <a:t> </a:t>
            </a:r>
            <a:r>
              <a:rPr lang="en-US" sz="2800" dirty="0" err="1"/>
              <a:t>akciju</a:t>
            </a:r>
            <a:r>
              <a:rPr lang="en-US" sz="2800" dirty="0"/>
              <a:t> </a:t>
            </a:r>
            <a:r>
              <a:rPr lang="en-US" sz="2800" dirty="0" err="1"/>
              <a:t>treba</a:t>
            </a:r>
            <a:r>
              <a:rPr lang="en-US" sz="2800" dirty="0"/>
              <a:t> </a:t>
            </a:r>
            <a:r>
              <a:rPr lang="en-US" sz="2800" dirty="0" err="1"/>
              <a:t>uzeti</a:t>
            </a:r>
            <a:endParaRPr lang="en-US" sz="2800" dirty="0"/>
          </a:p>
          <a:p>
            <a:r>
              <a:rPr lang="en-US" sz="2800" dirty="0" err="1"/>
              <a:t>Deterministi</a:t>
            </a:r>
            <a:r>
              <a:rPr lang="sr-Latn-RS" sz="2800" dirty="0"/>
              <a:t>č</a:t>
            </a:r>
            <a:r>
              <a:rPr lang="en-US" sz="2800" dirty="0"/>
              <a:t>ka</a:t>
            </a:r>
            <a:r>
              <a:rPr lang="sr-Latn-RS" sz="2800" dirty="0"/>
              <a:t> je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se </a:t>
            </a:r>
            <a:r>
              <a:rPr lang="en-US" sz="2800" dirty="0" err="1"/>
              <a:t>nikad</a:t>
            </a:r>
            <a:r>
              <a:rPr lang="en-US" sz="2800" dirty="0"/>
              <a:t> ne mora </a:t>
            </a:r>
            <a:r>
              <a:rPr lang="en-US" sz="2800" dirty="0" err="1"/>
              <a:t>bacati</a:t>
            </a:r>
            <a:r>
              <a:rPr lang="en-US" sz="2800" dirty="0"/>
              <a:t> </a:t>
            </a:r>
            <a:r>
              <a:rPr lang="en-US" sz="2800" dirty="0" err="1"/>
              <a:t>nov</a:t>
            </a:r>
            <a:r>
              <a:rPr lang="sr-Latn-RS" sz="2800" dirty="0"/>
              <a:t>č</a:t>
            </a:r>
            <a:r>
              <a:rPr lang="en-US" sz="2800" dirty="0" err="1"/>
              <a:t>i</a:t>
            </a:r>
            <a:r>
              <a:rPr lang="sr-Latn-RS" sz="2800" dirty="0"/>
              <a:t>ć</a:t>
            </a:r>
            <a:r>
              <a:rPr lang="en-US" sz="2800" dirty="0"/>
              <a:t> da bi se </a:t>
            </a:r>
            <a:r>
              <a:rPr lang="en-US" sz="2800" dirty="0" err="1"/>
              <a:t>izabrala</a:t>
            </a:r>
            <a:r>
              <a:rPr lang="en-US" sz="2800" dirty="0"/>
              <a:t> </a:t>
            </a:r>
            <a:r>
              <a:rPr lang="en-US" sz="2800" dirty="0" err="1"/>
              <a:t>akcija</a:t>
            </a:r>
            <a:endParaRPr lang="sr-Latn-RS" sz="2800" dirty="0"/>
          </a:p>
          <a:p>
            <a:r>
              <a:rPr lang="en-US" sz="2800" dirty="0" err="1"/>
              <a:t>Optimalna</a:t>
            </a:r>
            <a:r>
              <a:rPr lang="en-US" sz="2800" dirty="0"/>
              <a:t> je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vodi</a:t>
            </a:r>
            <a:r>
              <a:rPr lang="en-US" sz="2800" dirty="0"/>
              <a:t> do </a:t>
            </a:r>
            <a:r>
              <a:rPr lang="en-US" sz="2800" dirty="0" err="1"/>
              <a:t>najve</a:t>
            </a:r>
            <a:r>
              <a:rPr lang="sr-Latn-RS" sz="2800" dirty="0"/>
              <a:t>ć</a:t>
            </a:r>
            <a:r>
              <a:rPr lang="en-US" sz="2800" dirty="0"/>
              <a:t>e </a:t>
            </a:r>
            <a:r>
              <a:rPr lang="en-US" sz="2800" dirty="0" err="1"/>
              <a:t>nagrade</a:t>
            </a:r>
            <a:r>
              <a:rPr lang="en-US" dirty="0"/>
              <a:t> </a:t>
            </a:r>
            <a:endParaRPr lang="sr-Latn-RS" dirty="0"/>
          </a:p>
          <a:p>
            <a:pPr lvl="1"/>
            <a:r>
              <a:rPr lang="en-US" sz="2400" dirty="0"/>
              <a:t>U </a:t>
            </a:r>
            <a:r>
              <a:rPr lang="en-US" sz="2400" dirty="0" err="1"/>
              <a:t>Markovljev</a:t>
            </a:r>
            <a:r>
              <a:rPr lang="sr-Latn-RS" sz="2400" dirty="0"/>
              <a:t>om</a:t>
            </a:r>
            <a:r>
              <a:rPr lang="en-US" sz="2400" dirty="0"/>
              <a:t> </a:t>
            </a:r>
            <a:r>
              <a:rPr lang="en-US" sz="2400" dirty="0" err="1"/>
              <a:t>proces</a:t>
            </a:r>
            <a:r>
              <a:rPr lang="sr-Latn-RS" sz="2400" dirty="0"/>
              <a:t>u</a:t>
            </a:r>
            <a:r>
              <a:rPr lang="en-US" sz="2400" dirty="0"/>
              <a:t> </a:t>
            </a:r>
            <a:r>
              <a:rPr lang="en-US" sz="2400" dirty="0" err="1"/>
              <a:t>odlučivanja</a:t>
            </a:r>
            <a:r>
              <a:rPr lang="en-US" sz="2400" dirty="0"/>
              <a:t> </a:t>
            </a:r>
            <a:r>
              <a:rPr lang="en-US" sz="2400" dirty="0" err="1"/>
              <a:t>uvek</a:t>
            </a:r>
            <a:r>
              <a:rPr lang="en-US" sz="2400" dirty="0"/>
              <a:t> </a:t>
            </a:r>
            <a:r>
              <a:rPr lang="en-US" sz="2400" dirty="0" err="1"/>
              <a:t>postoji</a:t>
            </a:r>
            <a:r>
              <a:rPr lang="en-US" sz="2400" dirty="0"/>
              <a:t> </a:t>
            </a:r>
            <a:r>
              <a:rPr lang="en-US" sz="2400" dirty="0" err="1"/>
              <a:t>optimalna</a:t>
            </a:r>
            <a:r>
              <a:rPr lang="en-US" sz="2400" dirty="0"/>
              <a:t> </a:t>
            </a:r>
            <a:r>
              <a:rPr lang="en-US" sz="2400" dirty="0" err="1"/>
              <a:t>deterministi</a:t>
            </a:r>
            <a:r>
              <a:rPr lang="sr-Latn-RS" sz="2400" dirty="0"/>
              <a:t>č</a:t>
            </a:r>
            <a:r>
              <a:rPr lang="en-US" sz="2400" dirty="0"/>
              <a:t>ka </a:t>
            </a:r>
            <a:r>
              <a:rPr lang="en-US" sz="2400" dirty="0" err="1"/>
              <a:t>politika</a:t>
            </a:r>
            <a:endParaRPr lang="en-US" sz="2000" dirty="0"/>
          </a:p>
          <a:p>
            <a:endParaRPr lang="en-US" sz="36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8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1143000"/>
          </a:xfrm>
        </p:spPr>
        <p:txBody>
          <a:bodyPr/>
          <a:lstStyle/>
          <a:p>
            <a:r>
              <a:rPr lang="en-US" sz="3600" dirty="0"/>
              <a:t>Q </a:t>
            </a:r>
            <a:r>
              <a:rPr lang="en-US" sz="3600" dirty="0" err="1"/>
              <a:t>funkcija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134600" cy="4800600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</a:rPr>
              <a:t>Q</a:t>
            </a:r>
            <a:r>
              <a:rPr lang="en-US" sz="2800" dirty="0"/>
              <a:t>(s, a) je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je </a:t>
            </a:r>
            <a:r>
              <a:rPr lang="en-US" sz="2800" dirty="0" err="1"/>
              <a:t>jednaka</a:t>
            </a:r>
            <a:r>
              <a:rPr lang="en-US" sz="2800" dirty="0"/>
              <a:t> </a:t>
            </a:r>
            <a:r>
              <a:rPr lang="en-US" sz="2800" dirty="0" err="1"/>
              <a:t>nagradi</a:t>
            </a:r>
            <a:r>
              <a:rPr lang="en-US" sz="2800" dirty="0"/>
              <a:t> </a:t>
            </a:r>
            <a:r>
              <a:rPr lang="sr-Latn-RS" sz="2800" dirty="0"/>
              <a:t>koja se dobija ukoliko se izvrši </a:t>
            </a:r>
            <a:r>
              <a:rPr lang="en-US" sz="2800" dirty="0" err="1"/>
              <a:t>akcij</a:t>
            </a:r>
            <a:r>
              <a:rPr lang="sr-Latn-RS" sz="2800" dirty="0"/>
              <a:t>a</a:t>
            </a:r>
            <a:r>
              <a:rPr lang="en-US" sz="2800" dirty="0"/>
              <a:t> a u </a:t>
            </a:r>
            <a:r>
              <a:rPr lang="en-US" sz="2800" dirty="0" err="1"/>
              <a:t>stanju</a:t>
            </a:r>
            <a:r>
              <a:rPr lang="en-US" sz="2800" dirty="0"/>
              <a:t> s plus </a:t>
            </a:r>
            <a:r>
              <a:rPr lang="en-US" sz="2800" dirty="0" err="1"/>
              <a:t>oslabljena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r>
              <a:rPr lang="en-US" sz="2800" dirty="0"/>
              <a:t> s’ u ko</a:t>
            </a:r>
            <a:r>
              <a:rPr lang="sr-Latn-RS" sz="2800" dirty="0"/>
              <a:t>jem se završava</a:t>
            </a:r>
            <a:r>
              <a:rPr lang="en-US" sz="2800" dirty="0"/>
              <a:t>. </a:t>
            </a:r>
            <a:endParaRPr lang="sr-Latn-RS" sz="2800" dirty="0"/>
          </a:p>
          <a:p>
            <a:r>
              <a:rPr lang="en-US" sz="2800" dirty="0" err="1"/>
              <a:t>Vrednost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r>
              <a:rPr lang="en-US" sz="2800" dirty="0"/>
              <a:t> s’ je </a:t>
            </a:r>
            <a:r>
              <a:rPr lang="en-US" sz="2800" dirty="0" err="1"/>
              <a:t>vrednost</a:t>
            </a:r>
            <a:r>
              <a:rPr lang="en-US" sz="2800" dirty="0"/>
              <a:t> </a:t>
            </a:r>
            <a:r>
              <a:rPr lang="en-US" sz="2800" dirty="0" err="1"/>
              <a:t>optimalne</a:t>
            </a:r>
            <a:r>
              <a:rPr lang="en-US" sz="2800" dirty="0"/>
              <a:t> </a:t>
            </a:r>
            <a:r>
              <a:rPr lang="en-US" sz="2800" dirty="0" err="1"/>
              <a:t>akcije</a:t>
            </a:r>
            <a:r>
              <a:rPr lang="en-US" sz="2800" dirty="0"/>
              <a:t> u tom </a:t>
            </a:r>
            <a:r>
              <a:rPr lang="en-US" sz="2800" dirty="0" err="1"/>
              <a:t>stanju</a:t>
            </a:r>
            <a:endParaRPr lang="en-US" sz="2800" dirty="0"/>
          </a:p>
          <a:p>
            <a:r>
              <a:rPr lang="en-US" sz="2800" dirty="0"/>
              <a:t>Q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nam</a:t>
            </a:r>
            <a:r>
              <a:rPr lang="en-US" sz="2800" dirty="0"/>
              <a:t> </a:t>
            </a:r>
            <a:r>
              <a:rPr lang="en-US" sz="2800" dirty="0" err="1"/>
              <a:t>daje</a:t>
            </a:r>
            <a:r>
              <a:rPr lang="en-US" sz="2800" dirty="0"/>
              <a:t> </a:t>
            </a:r>
            <a:r>
              <a:rPr lang="en-US" sz="2800" dirty="0" err="1"/>
              <a:t>optimalnu</a:t>
            </a:r>
            <a:r>
              <a:rPr lang="en-US" sz="2800" dirty="0"/>
              <a:t> </a:t>
            </a:r>
            <a:r>
              <a:rPr lang="en-US" sz="2800" dirty="0" err="1"/>
              <a:t>politiku</a:t>
            </a:r>
            <a:endParaRPr lang="en-US" dirty="0"/>
          </a:p>
          <a:p>
            <a:endParaRPr lang="en-US" sz="1200" dirty="0"/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Q(s, a) = r + γ maxₐ’(Q(s’, a’))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π(s) = argmaxₐ(Q(</a:t>
            </a:r>
            <a:r>
              <a:rPr lang="en-US" altLang="en-US" sz="2400" dirty="0" err="1">
                <a:latin typeface="Arial" panose="020B0604020202020204" pitchFamily="34" charset="0"/>
              </a:rPr>
              <a:t>s,a</a:t>
            </a:r>
            <a:r>
              <a:rPr lang="en-US" altLang="en-US" sz="2400" dirty="0">
                <a:latin typeface="Arial" panose="020B0604020202020204" pitchFamily="34" charset="0"/>
              </a:rPr>
              <a:t>))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66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46002</TotalTime>
  <Words>662</Words>
  <Application>Microsoft Office PowerPoint</Application>
  <PresentationFormat>Widescreen</PresentationFormat>
  <Paragraphs>137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dan-berkeley-nlp-v1</vt:lpstr>
      <vt:lpstr>Asinhroni metodi </vt:lpstr>
      <vt:lpstr>Reinforcement Learning - neformalno</vt:lpstr>
      <vt:lpstr>Markovljev proces odlučivanja </vt:lpstr>
      <vt:lpstr>Markovljev proces odlučivanja - Stanje</vt:lpstr>
      <vt:lpstr>Markovljev proces odlučivanja - Stanje</vt:lpstr>
      <vt:lpstr>Markovljev proces odlučivanja - Akcija </vt:lpstr>
      <vt:lpstr>Markovljev proces odlučivanja - Nagrada </vt:lpstr>
      <vt:lpstr>Politika </vt:lpstr>
      <vt:lpstr>Q funkcija </vt:lpstr>
      <vt:lpstr>Konkurentno programiranje </vt:lpstr>
      <vt:lpstr>Pseudo-kod algoritma </vt:lpstr>
      <vt:lpstr> - pohlepna politika</vt:lpstr>
      <vt:lpstr>Pseudo-kod algoritma </vt:lpstr>
      <vt:lpstr>Pseudo-kod algoritma </vt:lpstr>
      <vt:lpstr>Pseudo-kod algoritma </vt:lpstr>
      <vt:lpstr>Korišćeni parametri</vt:lpstr>
      <vt:lpstr>Korišćeni parametri - model</vt:lpstr>
      <vt:lpstr>Korišćeni parametri</vt:lpstr>
      <vt:lpstr>Statistika</vt:lpstr>
      <vt:lpstr>PowerPoint Presentation</vt:lpstr>
      <vt:lpstr>PowerPoint Presentation</vt:lpstr>
      <vt:lpstr>Implementacija</vt:lpstr>
      <vt:lpstr>Zanimljivosti i poteškoće</vt:lpstr>
      <vt:lpstr>Zanimljivosti i poteškoće</vt:lpstr>
      <vt:lpstr>Literatura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ozzy</cp:lastModifiedBy>
  <cp:revision>3270</cp:revision>
  <cp:lastPrinted>2014-02-25T20:18:13Z</cp:lastPrinted>
  <dcterms:created xsi:type="dcterms:W3CDTF">2004-08-27T04:16:05Z</dcterms:created>
  <dcterms:modified xsi:type="dcterms:W3CDTF">2018-07-09T16:31:20Z</dcterms:modified>
</cp:coreProperties>
</file>