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0.png" ContentType="image/png"/>
  <Override PartName="/ppt/media/image29.png" ContentType="image/png"/>
  <Override PartName="/ppt/media/image28.jpeg" ContentType="image/jpeg"/>
  <Override PartName="/ppt/media/image27.png" ContentType="image/png"/>
  <Override PartName="/ppt/media/image26.png" ContentType="image/png"/>
  <Override PartName="/ppt/media/image25.jpeg" ContentType="image/jpeg"/>
  <Override PartName="/ppt/media/image23.jpeg" ContentType="image/jpeg"/>
  <Override PartName="/ppt/media/image24.png" ContentType="image/png"/>
  <Override PartName="/ppt/media/image9.png" ContentType="image/png"/>
  <Override PartName="/ppt/media/image10.png" ContentType="image/png"/>
  <Override PartName="/ppt/media/image13.jpeg" ContentType="image/jpeg"/>
  <Override PartName="/ppt/media/image8.png" ContentType="image/png"/>
  <Override PartName="/ppt/media/image7.png" ContentType="image/png"/>
  <Override PartName="/ppt/media/image5.png" ContentType="image/png"/>
  <Override PartName="/ppt/media/image16.jpeg" ContentType="image/jpeg"/>
  <Override PartName="/ppt/media/image1.png" ContentType="image/png"/>
  <Override PartName="/ppt/media/image2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11.jpeg" ContentType="image/jpeg"/>
  <Override PartName="/ppt/media/image12.jpeg" ContentType="image/jpeg"/>
  <Override PartName="/ppt/media/image21.png" ContentType="image/png"/>
  <Override PartName="/ppt/media/image14.jpeg" ContentType="image/jpeg"/>
  <Override PartName="/ppt/media/image15.jpeg" ContentType="image/jpeg"/>
  <Override PartName="/ppt/media/image17.png" ContentType="image/png"/>
  <Override PartName="/ppt/media/image18.jpeg" ContentType="image/jpeg"/>
  <Override PartName="/ppt/media/image6.jpeg" ContentType="image/jpeg"/>
  <Override PartName="/ppt/media/image22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B716EA-5F39-45B3-A494-24339876125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710280" y="4861800"/>
            <a:ext cx="5678640" cy="4604040"/>
          </a:xfrm>
          <a:prstGeom prst="rect">
            <a:avLst/>
          </a:prstGeom>
        </p:spPr>
        <p:txBody>
          <a:bodyPr lIns="96840" rIns="96840" tIns="48240" bIns="482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Please retain proper attribution and the reference to ai.berkeley.edu.  Thanks!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/>
          <a:p>
            <a:pPr algn="r">
              <a:lnSpc>
                <a:spcPct val="100000"/>
              </a:lnSpc>
            </a:pPr>
            <a:fld id="{F4D02DA7-69B0-4AE0-A599-4FC074AD8D01}" type="slidenum"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132360" y="1397160"/>
            <a:ext cx="5926680" cy="4728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132360" y="1397160"/>
            <a:ext cx="5926680" cy="4728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132360" y="1397160"/>
            <a:ext cx="5926680" cy="47289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132360" y="1397160"/>
            <a:ext cx="5926680" cy="4728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031400"/>
            <a:ext cx="12191760" cy="6048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tx1"/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044720"/>
            <a:ext cx="1219176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7DAEBF5-DC33-481E-89C1-4214486B85CC}" type="slidenum"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031400"/>
            <a:ext cx="12191760" cy="6048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tx1"/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7E00EC52-BC92-48D5-865D-B17BE33F6A37}" type="slidenum"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deepsense.ai/solving-atari-games-with-distributed-reinforcement-learning/" TargetMode="External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3581280" y="1600200"/>
            <a:ext cx="4997520" cy="420264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0" y="152280"/>
            <a:ext cx="1219176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Asinhroni metodi</a:t>
            </a:r>
            <a:r>
              <a:rPr b="0" lang="en-US" sz="36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0" y="914400"/>
            <a:ext cx="12191760" cy="152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Reinforcement Learning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523880" y="6248520"/>
            <a:ext cx="5866920" cy="36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>
            <a:off x="0" y="6004080"/>
            <a:ext cx="12191760" cy="736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Ozren Demonja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Seminarski rad u okviru kursa Naučno izračunavanje na Matematičkom fakultetu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Konkurentno programiranje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101343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Originalni rad zasnovan na ponovljenom znanju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Više agenata istražuje različite mogućnosti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1244160" y="4859640"/>
            <a:ext cx="2057040" cy="1157760"/>
          </a:xfrm>
          <a:prstGeom prst="rect">
            <a:avLst/>
          </a:prstGeom>
          <a:ln>
            <a:noFill/>
          </a:ln>
        </p:spPr>
      </p:pic>
      <p:pic>
        <p:nvPicPr>
          <p:cNvPr id="113" name="Picture 4" descr=""/>
          <p:cNvPicPr/>
          <p:nvPr/>
        </p:nvPicPr>
        <p:blipFill>
          <a:blip r:embed="rId2"/>
          <a:stretch/>
        </p:blipFill>
        <p:spPr>
          <a:xfrm>
            <a:off x="4278240" y="4698000"/>
            <a:ext cx="1391040" cy="1428480"/>
          </a:xfrm>
          <a:prstGeom prst="rect">
            <a:avLst/>
          </a:prstGeom>
          <a:ln>
            <a:noFill/>
          </a:ln>
        </p:spPr>
      </p:pic>
      <p:pic>
        <p:nvPicPr>
          <p:cNvPr id="114" name="Picture 6" descr=""/>
          <p:cNvPicPr/>
          <p:nvPr/>
        </p:nvPicPr>
        <p:blipFill>
          <a:blip r:embed="rId3"/>
          <a:stretch/>
        </p:blipFill>
        <p:spPr>
          <a:xfrm>
            <a:off x="5562000" y="3893040"/>
            <a:ext cx="1391040" cy="1428480"/>
          </a:xfrm>
          <a:prstGeom prst="rect">
            <a:avLst/>
          </a:prstGeom>
          <a:ln>
            <a:noFill/>
          </a:ln>
        </p:spPr>
      </p:pic>
      <p:pic>
        <p:nvPicPr>
          <p:cNvPr id="115" name="Picture 8" descr=""/>
          <p:cNvPicPr/>
          <p:nvPr/>
        </p:nvPicPr>
        <p:blipFill>
          <a:blip r:embed="rId4"/>
          <a:stretch/>
        </p:blipFill>
        <p:spPr>
          <a:xfrm>
            <a:off x="8503920" y="3840480"/>
            <a:ext cx="1391760" cy="1428480"/>
          </a:xfrm>
          <a:prstGeom prst="rect">
            <a:avLst/>
          </a:prstGeom>
          <a:ln>
            <a:noFill/>
          </a:ln>
        </p:spPr>
      </p:pic>
      <p:pic>
        <p:nvPicPr>
          <p:cNvPr id="116" name="Picture 10" descr=""/>
          <p:cNvPicPr/>
          <p:nvPr/>
        </p:nvPicPr>
        <p:blipFill>
          <a:blip r:embed="rId5"/>
          <a:stretch/>
        </p:blipFill>
        <p:spPr>
          <a:xfrm>
            <a:off x="6930000" y="4515120"/>
            <a:ext cx="1391040" cy="14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Pseudo-kod algoritma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101343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2666880" y="1143000"/>
            <a:ext cx="6857640" cy="571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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pohlepna polisa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2152800" y="914400"/>
            <a:ext cx="7886520" cy="52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Pseudo-kod algoritma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101343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2656080" y="1123920"/>
            <a:ext cx="6879240" cy="573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Pseudo-kod algoritma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101343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7" name="Picture 3" descr=""/>
          <p:cNvPicPr/>
          <p:nvPr/>
        </p:nvPicPr>
        <p:blipFill>
          <a:blip r:embed="rId1"/>
          <a:stretch/>
        </p:blipFill>
        <p:spPr>
          <a:xfrm>
            <a:off x="2664720" y="1138320"/>
            <a:ext cx="6861960" cy="571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Pseudo-kod algoritma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101343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2657160" y="1125360"/>
            <a:ext cx="6877440" cy="573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Korišćeni parametri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371600"/>
            <a:ext cx="9524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Izlazna slika je dimenzije 210x160px, 128 različitih boja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Poeni zavise od igrice do igrice i značajno variraju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Potrebna obrada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Svi pozitivni poeni su +1, a negativni -1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Slika se transformiše u 84x84px, crno-bela paleta boja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762120" y="1117440"/>
            <a:ext cx="3619080" cy="1266480"/>
          </a:xfrm>
          <a:prstGeom prst="rect">
            <a:avLst/>
          </a:prstGeom>
          <a:ln>
            <a:noFill/>
          </a:ln>
        </p:spPr>
      </p:pic>
      <p:pic>
        <p:nvPicPr>
          <p:cNvPr id="134" name="Picture 7" descr=""/>
          <p:cNvPicPr/>
          <p:nvPr/>
        </p:nvPicPr>
        <p:blipFill>
          <a:blip r:embed="rId2"/>
          <a:srcRect l="22024" t="10304" r="2203" b="1865"/>
          <a:stretch/>
        </p:blipFill>
        <p:spPr>
          <a:xfrm>
            <a:off x="2194560" y="5162040"/>
            <a:ext cx="2306880" cy="133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Korišćeni parametri - model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Content Placeholder 3" descr=""/>
          <p:cNvPicPr/>
          <p:nvPr/>
        </p:nvPicPr>
        <p:blipFill>
          <a:blip r:embed="rId1"/>
          <a:stretch/>
        </p:blipFill>
        <p:spPr>
          <a:xfrm>
            <a:off x="571680" y="4267080"/>
            <a:ext cx="6705360" cy="1997280"/>
          </a:xfrm>
          <a:prstGeom prst="rect">
            <a:avLst/>
          </a:prstGeom>
          <a:ln>
            <a:noFill/>
          </a:ln>
        </p:spPr>
      </p:pic>
      <p:pic>
        <p:nvPicPr>
          <p:cNvPr id="137" name="Picture 2" descr=""/>
          <p:cNvPicPr/>
          <p:nvPr/>
        </p:nvPicPr>
        <p:blipFill>
          <a:blip r:embed="rId2"/>
          <a:stretch/>
        </p:blipFill>
        <p:spPr>
          <a:xfrm>
            <a:off x="457200" y="1219320"/>
            <a:ext cx="6933960" cy="28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Korišćeni parametri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Content Placeholder 10" descr=""/>
          <p:cNvPicPr/>
          <p:nvPr/>
        </p:nvPicPr>
        <p:blipFill>
          <a:blip r:embed="rId1"/>
          <a:stretch/>
        </p:blipFill>
        <p:spPr>
          <a:xfrm>
            <a:off x="1987560" y="1397160"/>
            <a:ext cx="8216280" cy="472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Statistika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371600"/>
            <a:ext cx="9524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0" y="188640"/>
            <a:ext cx="12191760" cy="64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Reinforcement Learning - neformalno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3" descr=""/>
          <p:cNvPicPr/>
          <p:nvPr/>
        </p:nvPicPr>
        <p:blipFill>
          <a:blip r:embed="rId1"/>
          <a:stretch/>
        </p:blipFill>
        <p:spPr>
          <a:xfrm>
            <a:off x="1676520" y="1778040"/>
            <a:ext cx="9218880" cy="434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3657600"/>
            <a:ext cx="12191760" cy="152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371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6" descr=""/>
          <p:cNvPicPr/>
          <p:nvPr/>
        </p:nvPicPr>
        <p:blipFill>
          <a:blip r:embed="rId1"/>
          <a:stretch/>
        </p:blipFill>
        <p:spPr>
          <a:xfrm>
            <a:off x="0" y="188640"/>
            <a:ext cx="12191760" cy="64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0" y="3657600"/>
            <a:ext cx="12191760" cy="1523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371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0" y="188640"/>
            <a:ext cx="12191760" cy="64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Implementacija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371600"/>
            <a:ext cx="9524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371600" algn="ctr"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 aplikacije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9" name="Picture 1" descr=""/>
          <p:cNvPicPr/>
          <p:nvPr/>
        </p:nvPicPr>
        <p:blipFill>
          <a:blip r:embed="rId1"/>
          <a:stretch/>
        </p:blipFill>
        <p:spPr>
          <a:xfrm>
            <a:off x="4038480" y="2438280"/>
            <a:ext cx="3884400" cy="2797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Zanimljivosti i poteškoće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 miliona frejmova   =  2TB upisa podataka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Prebačen upis sa hard diska na RAM memoriju, ubrzanje 3h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bolje radi na Intel nego na AMD arhitekturi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Zauzeće jezgara na Intel procesoru ~80%, dok je na AMD ~50%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 sa Tensorflow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Pošto se izvršava nezavisno od python koda jako se teško debaguje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Puno bagova u OpenAI Gym, naročito u Breakout igrici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Algoritam ime tendenciju da ‘zloupotrebljava’ bagove neko vreme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Zanimljivosti i poteškoće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 96 miliona frejmova, 12 niti, potrebno je oko 122h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Naučeno 70%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Konfiguracija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Procesor: Ryzen 5 1500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RAM: 16GB DDR4 2133MHz CL15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 768 niti može se naučiti breakout za 30min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 u="sng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Link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Dalje unapređivanje je fokusirano na omogućavanju primene naučenog modela na druge slične probleme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Literatura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Asynchronous Methods for Deep Reinforcement Learning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https://arxiv.org/pdf/1602.01783v1.pdf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Playing Atari with Deep Reinforcement Learning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http://www.cl.cam.ac.uk/%7Eey204/teaching/ACS/R244_2017_2018/papers/mnih_nips_2013.pdf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Human-level control through deep reinforcement learning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https://www.nature.com/articles/nature14236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6172200" y="1523880"/>
            <a:ext cx="5702040" cy="425196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80880" y="1600200"/>
            <a:ext cx="61718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Hvala na pažnji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9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Pitanja?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Markovljev proces odlučivanja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114296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Matematička formulacija Reinforcement Learning problema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Stanje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Akcija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Nagrada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Markovljev proces odlučivanja - Stanje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06440" y="1397160"/>
            <a:ext cx="8737200" cy="472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Stanje je trenutna situacija u kojoj se agent našao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7" descr=""/>
          <p:cNvPicPr/>
          <p:nvPr/>
        </p:nvPicPr>
        <p:blipFill>
          <a:blip r:embed="rId1"/>
          <a:stretch/>
        </p:blipFill>
        <p:spPr>
          <a:xfrm>
            <a:off x="8991720" y="1600200"/>
            <a:ext cx="2360520" cy="309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Markovljev proces odlučivanja - Stanje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06440" y="1397160"/>
            <a:ext cx="8280000" cy="4728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Stanje je trenutna situacija u kojoj se agent našao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Potrebno je očuvati Markovljevo svojstvo koje kaže da istorija nije bitna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Stanje Atari igrice predstavljeno je sa četri poslednja frejma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8991720" y="1600200"/>
            <a:ext cx="2360520" cy="309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Markovljev proces odlučivanja - Akcija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102866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Akcija</a:t>
            </a:r>
            <a:r>
              <a:rPr b="1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 komanda koja se zadaje igrici sa ciljem dostizanja određenog stanja ili nagrade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Atari igrice imaju 18 mogućih komandi (akcija)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Broj mogućih stanja je veći od broja mogućih akcija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Akcije ne moraju da budu pouzdane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9144000" y="2666880"/>
            <a:ext cx="1685520" cy="174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Markovljev proces odlučivanja - Nagrada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77720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Nagrada se dobija nakon izvršene akcije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Cilj je maksimizovati dugoročnu nagradu</a:t>
            </a: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 Atari nagrada su poeni ostvareni igranjem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r0 + γ r1 + γ² r2 + γ³ r3…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γ = 0.99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8915400" y="1600200"/>
            <a:ext cx="2361960" cy="30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Polisa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101343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Polisa predstavlja izlaz iz Reinforcement Learning algoritma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Ukazuje za dato stanje koju akciju treba uzeti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Deterministička je ako se nikad ne mora bacati novčić da bi se izabrala akcija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Optimalna je ako vodi do najveće nagrade</a:t>
            </a:r>
            <a:r>
              <a:rPr b="0" lang="en-US" sz="32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 Markovljevom procesu odlučivanja uvek postoji optimalna deterministička polisa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0" y="30492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 funkcija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1013436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(s, a) je funkcija koja je jednaka nagradi koja se dobija ukoliko se izvrši akcija a u stanju s plus oslabljena vrednost stanja s’ u kojem se završava. 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Vrednost stanja s’ je vrednost optimalne akcije u tom stanju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 funkcija nam daje optimalnu polisu</a:t>
            </a: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Q(s, a) = r + γ maxₐ’(Q(s’, a’))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π(s) = argmaxₐ(Q(s,a))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46011</TotalTime>
  <Application>LibreOffice/5.1.6.2$Linux_X86_64 LibreOffice_project/10m0$Build-2</Application>
  <Words>661</Words>
  <Paragraphs>137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  <dc:description/>
  <dc:language>en-US</dc:language>
  <cp:lastModifiedBy/>
  <cp:lastPrinted>2014-02-25T20:18:13Z</cp:lastPrinted>
  <dcterms:modified xsi:type="dcterms:W3CDTF">2018-07-06T17:45:30Z</dcterms:modified>
  <cp:revision>3261</cp:revision>
  <dc:subject/>
  <dc:title>CS 294-5: Statistical Natural Language Processing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