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9" r:id="rId3"/>
    <p:sldId id="258" r:id="rId4"/>
    <p:sldId id="259" r:id="rId5"/>
    <p:sldId id="261" r:id="rId6"/>
    <p:sldId id="260" r:id="rId7"/>
    <p:sldId id="285" r:id="rId8"/>
    <p:sldId id="298" r:id="rId9"/>
    <p:sldId id="263" r:id="rId10"/>
    <p:sldId id="265" r:id="rId11"/>
    <p:sldId id="284" r:id="rId12"/>
    <p:sldId id="266" r:id="rId13"/>
    <p:sldId id="282" r:id="rId14"/>
    <p:sldId id="283" r:id="rId15"/>
    <p:sldId id="287" r:id="rId16"/>
    <p:sldId id="288" r:id="rId17"/>
    <p:sldId id="289" r:id="rId18"/>
    <p:sldId id="290" r:id="rId19"/>
    <p:sldId id="291" r:id="rId20"/>
    <p:sldId id="292" r:id="rId21"/>
    <p:sldId id="294" r:id="rId22"/>
    <p:sldId id="295" r:id="rId23"/>
    <p:sldId id="293" r:id="rId24"/>
    <p:sldId id="296" r:id="rId25"/>
    <p:sldId id="279" r:id="rId26"/>
    <p:sldId id="297" r:id="rId27"/>
    <p:sldId id="280" r:id="rId28"/>
    <p:sldId id="281" r:id="rId29"/>
    <p:sldId id="26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A844AF-58D5-400A-9779-8B9F6FAA5FA2}"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31E36-37AC-4B7D-BB1E-4CA96CF27F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03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844AF-58D5-400A-9779-8B9F6FAA5FA2}"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31E36-37AC-4B7D-BB1E-4CA96CF27FB8}" type="slidenum">
              <a:rPr lang="en-US" smtClean="0"/>
              <a:t>‹#›</a:t>
            </a:fld>
            <a:endParaRPr lang="en-US"/>
          </a:p>
        </p:txBody>
      </p:sp>
    </p:spTree>
    <p:extLst>
      <p:ext uri="{BB962C8B-B14F-4D97-AF65-F5344CB8AC3E}">
        <p14:creationId xmlns:p14="http://schemas.microsoft.com/office/powerpoint/2010/main" val="952681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844AF-58D5-400A-9779-8B9F6FAA5FA2}"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31E36-37AC-4B7D-BB1E-4CA96CF27FB8}" type="slidenum">
              <a:rPr lang="en-US" smtClean="0"/>
              <a:t>‹#›</a:t>
            </a:fld>
            <a:endParaRPr lang="en-US"/>
          </a:p>
        </p:txBody>
      </p:sp>
    </p:spTree>
    <p:extLst>
      <p:ext uri="{BB962C8B-B14F-4D97-AF65-F5344CB8AC3E}">
        <p14:creationId xmlns:p14="http://schemas.microsoft.com/office/powerpoint/2010/main" val="266376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844AF-58D5-400A-9779-8B9F6FAA5FA2}"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31E36-37AC-4B7D-BB1E-4CA96CF27FB8}" type="slidenum">
              <a:rPr lang="en-US" smtClean="0"/>
              <a:t>‹#›</a:t>
            </a:fld>
            <a:endParaRPr lang="en-US"/>
          </a:p>
        </p:txBody>
      </p:sp>
    </p:spTree>
    <p:extLst>
      <p:ext uri="{BB962C8B-B14F-4D97-AF65-F5344CB8AC3E}">
        <p14:creationId xmlns:p14="http://schemas.microsoft.com/office/powerpoint/2010/main" val="201481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844AF-58D5-400A-9779-8B9F6FAA5FA2}"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31E36-37AC-4B7D-BB1E-4CA96CF27F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20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A844AF-58D5-400A-9779-8B9F6FAA5FA2}"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31E36-37AC-4B7D-BB1E-4CA96CF27FB8}" type="slidenum">
              <a:rPr lang="en-US" smtClean="0"/>
              <a:t>‹#›</a:t>
            </a:fld>
            <a:endParaRPr lang="en-US"/>
          </a:p>
        </p:txBody>
      </p:sp>
    </p:spTree>
    <p:extLst>
      <p:ext uri="{BB962C8B-B14F-4D97-AF65-F5344CB8AC3E}">
        <p14:creationId xmlns:p14="http://schemas.microsoft.com/office/powerpoint/2010/main" val="39954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A844AF-58D5-400A-9779-8B9F6FAA5FA2}"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31E36-37AC-4B7D-BB1E-4CA96CF27FB8}" type="slidenum">
              <a:rPr lang="en-US" smtClean="0"/>
              <a:t>‹#›</a:t>
            </a:fld>
            <a:endParaRPr lang="en-US"/>
          </a:p>
        </p:txBody>
      </p:sp>
    </p:spTree>
    <p:extLst>
      <p:ext uri="{BB962C8B-B14F-4D97-AF65-F5344CB8AC3E}">
        <p14:creationId xmlns:p14="http://schemas.microsoft.com/office/powerpoint/2010/main" val="1255929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A844AF-58D5-400A-9779-8B9F6FAA5FA2}"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31E36-37AC-4B7D-BB1E-4CA96CF27FB8}" type="slidenum">
              <a:rPr lang="en-US" smtClean="0"/>
              <a:t>‹#›</a:t>
            </a:fld>
            <a:endParaRPr lang="en-US"/>
          </a:p>
        </p:txBody>
      </p:sp>
    </p:spTree>
    <p:extLst>
      <p:ext uri="{BB962C8B-B14F-4D97-AF65-F5344CB8AC3E}">
        <p14:creationId xmlns:p14="http://schemas.microsoft.com/office/powerpoint/2010/main" val="1071304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A844AF-58D5-400A-9779-8B9F6FAA5FA2}" type="datetimeFigureOut">
              <a:rPr lang="en-US" smtClean="0"/>
              <a:t>7/28/2022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A31E36-37AC-4B7D-BB1E-4CA96CF27FB8}" type="slidenum">
              <a:rPr lang="en-US" smtClean="0"/>
              <a:t>‹#›</a:t>
            </a:fld>
            <a:endParaRPr lang="en-US"/>
          </a:p>
        </p:txBody>
      </p:sp>
    </p:spTree>
    <p:extLst>
      <p:ext uri="{BB962C8B-B14F-4D97-AF65-F5344CB8AC3E}">
        <p14:creationId xmlns:p14="http://schemas.microsoft.com/office/powerpoint/2010/main" val="371606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A844AF-58D5-400A-9779-8B9F6FAA5FA2}" type="datetimeFigureOut">
              <a:rPr lang="en-US" smtClean="0"/>
              <a:t>7/28/2022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A31E36-37AC-4B7D-BB1E-4CA96CF27FB8}" type="slidenum">
              <a:rPr lang="en-US" smtClean="0"/>
              <a:t>‹#›</a:t>
            </a:fld>
            <a:endParaRPr lang="en-US"/>
          </a:p>
        </p:txBody>
      </p:sp>
    </p:spTree>
    <p:extLst>
      <p:ext uri="{BB962C8B-B14F-4D97-AF65-F5344CB8AC3E}">
        <p14:creationId xmlns:p14="http://schemas.microsoft.com/office/powerpoint/2010/main" val="363046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A844AF-58D5-400A-9779-8B9F6FAA5FA2}"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31E36-37AC-4B7D-BB1E-4CA96CF27FB8}" type="slidenum">
              <a:rPr lang="en-US" smtClean="0"/>
              <a:t>‹#›</a:t>
            </a:fld>
            <a:endParaRPr lang="en-US"/>
          </a:p>
        </p:txBody>
      </p:sp>
    </p:spTree>
    <p:extLst>
      <p:ext uri="{BB962C8B-B14F-4D97-AF65-F5344CB8AC3E}">
        <p14:creationId xmlns:p14="http://schemas.microsoft.com/office/powerpoint/2010/main" val="284312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A844AF-58D5-400A-9779-8B9F6FAA5FA2}" type="datetimeFigureOut">
              <a:rPr lang="en-US" smtClean="0"/>
              <a:t>7/28/2022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A31E36-37AC-4B7D-BB1E-4CA96CF27FB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543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ryolabs.com/blog/2017/08/30/object-detection-an-overview-in-the-age-of-deep-learning" TargetMode="External"/><Relationship Id="rId2" Type="http://schemas.openxmlformats.org/officeDocument/2006/relationships/hyperlink" Target="https://www.hindawi.com/journals/sp/2021/8340779" TargetMode="External"/><Relationship Id="rId1" Type="http://schemas.openxmlformats.org/officeDocument/2006/relationships/slideLayout" Target="../slideLayouts/slideLayout2.xml"/><Relationship Id="rId5" Type="http://schemas.openxmlformats.org/officeDocument/2006/relationships/hyperlink" Target="https://www.nytoday.org/list-of-top-5-algorithms-in-computer-science-and-machine-learning" TargetMode="External"/><Relationship Id="rId4" Type="http://schemas.openxmlformats.org/officeDocument/2006/relationships/hyperlink" Target="https://gogul.dev/software/mobile-net-tensorflow-js"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3F1A22-5F03-4F1E-F16E-8480B859104D}"/>
              </a:ext>
            </a:extLst>
          </p:cNvPr>
          <p:cNvSpPr txBox="1">
            <a:spLocks/>
          </p:cNvSpPr>
          <p:nvPr/>
        </p:nvSpPr>
        <p:spPr>
          <a:xfrm>
            <a:off x="292100" y="0"/>
            <a:ext cx="11607800" cy="628815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marL="0" marR="0" algn="ctr">
              <a:lnSpc>
                <a:spcPct val="150000"/>
              </a:lnSpc>
              <a:spcBef>
                <a:spcPts val="1200"/>
              </a:spcBef>
              <a:spcAft>
                <a:spcPts val="1200"/>
              </a:spcAf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DESIGN AND IMPLEMENTATION OF A FACE MASK DETECTION SYSTEM</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1200"/>
              </a:spcBef>
              <a:spcAft>
                <a:spcPts val="1200"/>
              </a:spcAf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BY</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1200"/>
              </a:spcBef>
              <a:spcAft>
                <a:spcPts val="1200"/>
              </a:spcAf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OBIDINMA PAUL OZIOMA</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1200"/>
              </a:spcBef>
              <a:spcAft>
                <a:spcPts val="1200"/>
              </a:spcAf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(SCI/018/18794)</a:t>
            </a:r>
            <a:endParaRPr lang="en-US" sz="2600" b="1" dirty="0">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1200"/>
              </a:spcBef>
              <a:spcAft>
                <a:spcPts val="1200"/>
              </a:spcAf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SUPERVISED </a:t>
            </a:r>
          </a:p>
          <a:p>
            <a:pPr marL="0" marR="0" algn="ctr">
              <a:lnSpc>
                <a:spcPct val="150000"/>
              </a:lnSpc>
              <a:spcBef>
                <a:spcPts val="1200"/>
              </a:spcBef>
              <a:spcAft>
                <a:spcPts val="1200"/>
              </a:spcAf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BY </a:t>
            </a:r>
          </a:p>
          <a:p>
            <a:pPr marL="0" marR="0" algn="ctr">
              <a:lnSpc>
                <a:spcPct val="150000"/>
              </a:lnSpc>
              <a:spcBef>
                <a:spcPts val="1200"/>
              </a:spcBef>
              <a:spcAft>
                <a:spcPts val="1200"/>
              </a:spcAft>
            </a:pPr>
            <a:r>
              <a:rPr lang="en-US" sz="2600" b="1" dirty="0">
                <a:effectLst/>
                <a:latin typeface="Times New Roman" panose="02020603050405020304" pitchFamily="18" charset="0"/>
                <a:ea typeface="Calibri" panose="020F0502020204030204" pitchFamily="34" charset="0"/>
              </a:rPr>
              <a:t>DR . A.O. AKINWUNMI</a:t>
            </a:r>
            <a:endParaRPr lang="en-US" sz="2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853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endParaRPr lang="en-GB"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AEB2F1E-E51F-64F6-7000-A8854D62DED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8227" y="2213113"/>
            <a:ext cx="9369286" cy="3578086"/>
          </a:xfrm>
          <a:prstGeom prst="rect">
            <a:avLst/>
          </a:prstGeom>
          <a:noFill/>
          <a:ln>
            <a:noFill/>
          </a:ln>
        </p:spPr>
      </p:pic>
    </p:spTree>
    <p:extLst>
      <p:ext uri="{BB962C8B-B14F-4D97-AF65-F5344CB8AC3E}">
        <p14:creationId xmlns:p14="http://schemas.microsoft.com/office/powerpoint/2010/main" val="511086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1372" y="145946"/>
            <a:ext cx="10058400" cy="1073771"/>
          </a:xfrm>
        </p:spPr>
        <p:txBody>
          <a:bodyPr/>
          <a:lstStyle/>
          <a:p>
            <a:r>
              <a:rPr lang="en-US" b="1" dirty="0">
                <a:latin typeface="Times New Roman" panose="02020603050405020304" pitchFamily="18" charset="0"/>
                <a:cs typeface="Times New Roman" panose="02020603050405020304" pitchFamily="18" charset="0"/>
              </a:rPr>
              <a:t>METHODOLOGY</a:t>
            </a:r>
            <a:endParaRPr lang="en-GB"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AD70722-E77A-1E54-1784-C0DA9F3BF70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709737" y="1219717"/>
            <a:ext cx="8348663" cy="4955451"/>
          </a:xfrm>
          <a:prstGeom prst="rect">
            <a:avLst/>
          </a:prstGeom>
          <a:noFill/>
          <a:ln>
            <a:noFill/>
          </a:ln>
        </p:spPr>
      </p:pic>
    </p:spTree>
    <p:extLst>
      <p:ext uri="{BB962C8B-B14F-4D97-AF65-F5344CB8AC3E}">
        <p14:creationId xmlns:p14="http://schemas.microsoft.com/office/powerpoint/2010/main" val="2428165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SYSTEM REQUIREMENTS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205947"/>
            <a:ext cx="10058400" cy="5155095"/>
          </a:xfrm>
        </p:spPr>
        <p:txBody>
          <a:bodyPr>
            <a:normAutofit/>
          </a:bodyPr>
          <a:lstStyle/>
          <a:p>
            <a:pPr>
              <a:lnSpc>
                <a:spcPct val="160000"/>
              </a:lnSpc>
              <a:buFont typeface="Wingdings" pitchFamily="2" charset="2"/>
              <a:buChar char="Ø"/>
            </a:pPr>
            <a:endParaRPr lang="en-US" dirty="0"/>
          </a:p>
          <a:p>
            <a:pPr marL="0" marR="0" indent="0" algn="just">
              <a:lnSpc>
                <a:spcPct val="160000"/>
              </a:lnSpc>
              <a:spcBef>
                <a:spcPts val="1200"/>
              </a:spcBef>
              <a:spcAft>
                <a:spcPts val="12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hardware requirements include the following:</a:t>
            </a:r>
          </a:p>
          <a:p>
            <a:pPr marL="251460" marR="0" indent="-342900" algn="just">
              <a:lnSpc>
                <a:spcPct val="160000"/>
              </a:lnSpc>
              <a:spcBef>
                <a:spcPts val="1200"/>
              </a:spcBef>
              <a:spcAft>
                <a:spcPts val="12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laptop or desktop computer (preferably 64-bits). </a:t>
            </a:r>
          </a:p>
          <a:p>
            <a:pPr marL="251460" marR="0" indent="-342900" algn="just">
              <a:lnSpc>
                <a:spcPct val="160000"/>
              </a:lnSpc>
              <a:spcBef>
                <a:spcPts val="1200"/>
              </a:spcBef>
              <a:spcAft>
                <a:spcPts val="12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webcam. </a:t>
            </a:r>
          </a:p>
          <a:p>
            <a:pPr marL="251460" marR="0" indent="-342900" algn="just">
              <a:lnSpc>
                <a:spcPct val="160000"/>
              </a:lnSpc>
              <a:spcBef>
                <a:spcPts val="1200"/>
              </a:spcBef>
              <a:spcAft>
                <a:spcPts val="12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Eight gigabytes minimum. </a:t>
            </a:r>
          </a:p>
          <a:p>
            <a:pPr marL="251460" marR="0" indent="-342900" algn="just">
              <a:lnSpc>
                <a:spcPct val="160000"/>
              </a:lnSpc>
              <a:spcBef>
                <a:spcPts val="1200"/>
              </a:spcBef>
              <a:spcAft>
                <a:spcPts val="12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Processor: Intel Core i5, 2.4 GHz minimum.</a:t>
            </a:r>
          </a:p>
          <a:p>
            <a:pPr marL="0" marR="0" indent="0" algn="just">
              <a:lnSpc>
                <a:spcPct val="160000"/>
              </a:lnSpc>
              <a:spcBef>
                <a:spcPts val="1200"/>
              </a:spcBef>
              <a:spcAft>
                <a:spcPts val="1200"/>
              </a:spcAft>
              <a:buNone/>
            </a:pPr>
            <a:endParaRPr lang="en-US" dirty="0"/>
          </a:p>
        </p:txBody>
      </p:sp>
    </p:spTree>
    <p:extLst>
      <p:ext uri="{BB962C8B-B14F-4D97-AF65-F5344CB8AC3E}">
        <p14:creationId xmlns:p14="http://schemas.microsoft.com/office/powerpoint/2010/main" val="2053005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SYSTEM REQUIREMENTS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737360"/>
            <a:ext cx="10058400" cy="3868310"/>
          </a:xfrm>
        </p:spPr>
        <p:txBody>
          <a:bodyPr>
            <a:normAutofit/>
          </a:bodyPr>
          <a:lstStyle/>
          <a:p>
            <a:pPr marL="0" marR="0" algn="just">
              <a:lnSpc>
                <a:spcPct val="200000"/>
              </a:lnSpc>
              <a:spcBef>
                <a:spcPts val="1200"/>
              </a:spcBef>
              <a:spcAft>
                <a:spcPts val="1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software requirements include the following:</a:t>
            </a:r>
          </a:p>
          <a:p>
            <a:pPr marR="0" lvl="0" algn="just">
              <a:lnSpc>
                <a:spcPct val="200000"/>
              </a:lnSpc>
              <a:spcBef>
                <a:spcPts val="120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Windows 10 or higher</a:t>
            </a:r>
          </a:p>
          <a:p>
            <a:pPr marR="0" lvl="0" algn="just">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Python (Installed)</a:t>
            </a:r>
          </a:p>
          <a:p>
            <a:pPr marR="0" lvl="0" algn="just">
              <a:lnSpc>
                <a:spcPct val="200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open-source integrated development environment (IDE) such 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Pycharm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Jupyter notebook etc.</a:t>
            </a:r>
          </a:p>
        </p:txBody>
      </p:sp>
    </p:spTree>
    <p:extLst>
      <p:ext uri="{BB962C8B-B14F-4D97-AF65-F5344CB8AC3E}">
        <p14:creationId xmlns:p14="http://schemas.microsoft.com/office/powerpoint/2010/main" val="2071489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214DDC-A7F9-9008-82ED-570D124BFB08}"/>
              </a:ext>
            </a:extLst>
          </p:cNvPr>
          <p:cNvPicPr>
            <a:picLocks noChangeAspect="1"/>
          </p:cNvPicPr>
          <p:nvPr/>
        </p:nvPicPr>
        <p:blipFill>
          <a:blip r:embed="rId2"/>
          <a:stretch>
            <a:fillRect/>
          </a:stretch>
        </p:blipFill>
        <p:spPr>
          <a:xfrm>
            <a:off x="1857385" y="1623059"/>
            <a:ext cx="8818235" cy="3757171"/>
          </a:xfrm>
          <a:prstGeom prst="rect">
            <a:avLst/>
          </a:prstGeom>
        </p:spPr>
      </p:pic>
      <p:sp>
        <p:nvSpPr>
          <p:cNvPr id="5" name="Title 1">
            <a:extLst>
              <a:ext uri="{FF2B5EF4-FFF2-40B4-BE49-F238E27FC236}">
                <a16:creationId xmlns:a16="http://schemas.microsoft.com/office/drawing/2014/main" id="{D47D1B47-6B4B-C294-5997-6A4A376A1A83}"/>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DATASET COLLECTION</a:t>
            </a:r>
          </a:p>
        </p:txBody>
      </p:sp>
    </p:spTree>
    <p:extLst>
      <p:ext uri="{BB962C8B-B14F-4D97-AF65-F5344CB8AC3E}">
        <p14:creationId xmlns:p14="http://schemas.microsoft.com/office/powerpoint/2010/main" val="2165964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BF42A9-0D2A-67D9-75CA-18210A41321C}"/>
              </a:ext>
            </a:extLst>
          </p:cNvPr>
          <p:cNvPicPr>
            <a:picLocks noChangeAspect="1"/>
          </p:cNvPicPr>
          <p:nvPr/>
        </p:nvPicPr>
        <p:blipFill>
          <a:blip r:embed="rId2"/>
          <a:stretch>
            <a:fillRect/>
          </a:stretch>
        </p:blipFill>
        <p:spPr>
          <a:xfrm>
            <a:off x="1756276" y="1554480"/>
            <a:ext cx="8782184" cy="3793415"/>
          </a:xfrm>
          <a:prstGeom prst="rect">
            <a:avLst/>
          </a:prstGeom>
        </p:spPr>
      </p:pic>
      <p:sp>
        <p:nvSpPr>
          <p:cNvPr id="3" name="Title 1">
            <a:extLst>
              <a:ext uri="{FF2B5EF4-FFF2-40B4-BE49-F238E27FC236}">
                <a16:creationId xmlns:a16="http://schemas.microsoft.com/office/drawing/2014/main" id="{FAFF0DFC-3E5D-7F9A-B2E1-F95AB2EE5E08}"/>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DATASET COLLECTION</a:t>
            </a:r>
          </a:p>
        </p:txBody>
      </p:sp>
    </p:spTree>
    <p:extLst>
      <p:ext uri="{BB962C8B-B14F-4D97-AF65-F5344CB8AC3E}">
        <p14:creationId xmlns:p14="http://schemas.microsoft.com/office/powerpoint/2010/main" val="2145808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A080AF-67E1-5F20-BA97-A2F05DA6DBF2}"/>
              </a:ext>
            </a:extLst>
          </p:cNvPr>
          <p:cNvPicPr>
            <a:picLocks noChangeAspect="1"/>
          </p:cNvPicPr>
          <p:nvPr/>
        </p:nvPicPr>
        <p:blipFill>
          <a:blip r:embed="rId2"/>
          <a:stretch>
            <a:fillRect/>
          </a:stretch>
        </p:blipFill>
        <p:spPr>
          <a:xfrm>
            <a:off x="2080591" y="1404730"/>
            <a:ext cx="8322365" cy="4240696"/>
          </a:xfrm>
          <a:prstGeom prst="rect">
            <a:avLst/>
          </a:prstGeom>
        </p:spPr>
      </p:pic>
      <p:sp>
        <p:nvSpPr>
          <p:cNvPr id="3" name="Title 1">
            <a:extLst>
              <a:ext uri="{FF2B5EF4-FFF2-40B4-BE49-F238E27FC236}">
                <a16:creationId xmlns:a16="http://schemas.microsoft.com/office/drawing/2014/main" id="{33BA764B-6AE5-9DC2-1241-40A8906995B3}"/>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LIBRARIES EMPLOYED</a:t>
            </a:r>
          </a:p>
        </p:txBody>
      </p:sp>
    </p:spTree>
    <p:extLst>
      <p:ext uri="{BB962C8B-B14F-4D97-AF65-F5344CB8AC3E}">
        <p14:creationId xmlns:p14="http://schemas.microsoft.com/office/powerpoint/2010/main" val="309749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9C241A-2E32-642B-1567-6E01B44F7B33}"/>
              </a:ext>
            </a:extLst>
          </p:cNvPr>
          <p:cNvPicPr>
            <a:picLocks noChangeAspect="1"/>
          </p:cNvPicPr>
          <p:nvPr/>
        </p:nvPicPr>
        <p:blipFill>
          <a:blip r:embed="rId2"/>
          <a:stretch>
            <a:fillRect/>
          </a:stretch>
        </p:blipFill>
        <p:spPr>
          <a:xfrm>
            <a:off x="2213113" y="1099930"/>
            <a:ext cx="8428383" cy="4704522"/>
          </a:xfrm>
          <a:prstGeom prst="rect">
            <a:avLst/>
          </a:prstGeom>
        </p:spPr>
      </p:pic>
      <p:sp>
        <p:nvSpPr>
          <p:cNvPr id="3" name="Title 1">
            <a:extLst>
              <a:ext uri="{FF2B5EF4-FFF2-40B4-BE49-F238E27FC236}">
                <a16:creationId xmlns:a16="http://schemas.microsoft.com/office/drawing/2014/main" id="{D8FEB2E6-416C-D530-CB58-03834C0243C3}"/>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MODEL TRAINING</a:t>
            </a:r>
          </a:p>
        </p:txBody>
      </p:sp>
    </p:spTree>
    <p:extLst>
      <p:ext uri="{BB962C8B-B14F-4D97-AF65-F5344CB8AC3E}">
        <p14:creationId xmlns:p14="http://schemas.microsoft.com/office/powerpoint/2010/main" val="2805470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1E494C-36E2-F978-916D-F6EF68310A81}"/>
              </a:ext>
            </a:extLst>
          </p:cNvPr>
          <p:cNvPicPr>
            <a:picLocks noChangeAspect="1"/>
          </p:cNvPicPr>
          <p:nvPr/>
        </p:nvPicPr>
        <p:blipFill>
          <a:blip r:embed="rId2"/>
          <a:stretch>
            <a:fillRect/>
          </a:stretch>
        </p:blipFill>
        <p:spPr>
          <a:xfrm>
            <a:off x="1656523" y="1272209"/>
            <a:ext cx="9117494" cy="4532243"/>
          </a:xfrm>
          <a:prstGeom prst="rect">
            <a:avLst/>
          </a:prstGeom>
        </p:spPr>
      </p:pic>
      <p:sp>
        <p:nvSpPr>
          <p:cNvPr id="3" name="Title 1">
            <a:extLst>
              <a:ext uri="{FF2B5EF4-FFF2-40B4-BE49-F238E27FC236}">
                <a16:creationId xmlns:a16="http://schemas.microsoft.com/office/drawing/2014/main" id="{8FFA1FDB-0541-E23C-DBAC-2F694954EE85}"/>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MODEL TRAINING</a:t>
            </a:r>
          </a:p>
        </p:txBody>
      </p:sp>
    </p:spTree>
    <p:extLst>
      <p:ext uri="{BB962C8B-B14F-4D97-AF65-F5344CB8AC3E}">
        <p14:creationId xmlns:p14="http://schemas.microsoft.com/office/powerpoint/2010/main" val="3360316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7AD4C5-9F66-2695-E63D-6B0B96071AC9}"/>
              </a:ext>
            </a:extLst>
          </p:cNvPr>
          <p:cNvPicPr>
            <a:picLocks noChangeAspect="1"/>
          </p:cNvPicPr>
          <p:nvPr/>
        </p:nvPicPr>
        <p:blipFill>
          <a:blip r:embed="rId2"/>
          <a:stretch>
            <a:fillRect/>
          </a:stretch>
        </p:blipFill>
        <p:spPr>
          <a:xfrm>
            <a:off x="1444487" y="1232451"/>
            <a:ext cx="9276522" cy="4625009"/>
          </a:xfrm>
          <a:prstGeom prst="rect">
            <a:avLst/>
          </a:prstGeom>
        </p:spPr>
      </p:pic>
      <p:sp>
        <p:nvSpPr>
          <p:cNvPr id="3" name="Title 1">
            <a:extLst>
              <a:ext uri="{FF2B5EF4-FFF2-40B4-BE49-F238E27FC236}">
                <a16:creationId xmlns:a16="http://schemas.microsoft.com/office/drawing/2014/main" id="{55A79E7F-A3E3-11BC-A15A-0D39BBCBE1D4}"/>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MODEL TRAINING</a:t>
            </a:r>
          </a:p>
        </p:txBody>
      </p:sp>
    </p:spTree>
    <p:extLst>
      <p:ext uri="{BB962C8B-B14F-4D97-AF65-F5344CB8AC3E}">
        <p14:creationId xmlns:p14="http://schemas.microsoft.com/office/powerpoint/2010/main" val="422110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91548"/>
            <a:ext cx="10058400" cy="1068801"/>
          </a:xfrm>
        </p:spPr>
        <p:txBody>
          <a:bodyPr/>
          <a:lstStyle/>
          <a:p>
            <a:r>
              <a:rPr lang="en-US" b="1" dirty="0">
                <a:latin typeface="Times New Roman" panose="02020603050405020304" pitchFamily="18" charset="0"/>
                <a:cs typeface="Times New Roman" panose="02020603050405020304" pitchFamily="18" charset="0"/>
              </a:rPr>
              <a:t>OUTLINE</a:t>
            </a:r>
            <a:endParaRPr lang="en-GB" dirty="0"/>
          </a:p>
        </p:txBody>
      </p:sp>
      <p:sp>
        <p:nvSpPr>
          <p:cNvPr id="3" name="Content Placeholder 2"/>
          <p:cNvSpPr>
            <a:spLocks noGrp="1"/>
          </p:cNvSpPr>
          <p:nvPr>
            <p:ph idx="1"/>
          </p:nvPr>
        </p:nvSpPr>
        <p:spPr>
          <a:xfrm>
            <a:off x="596348" y="1709529"/>
            <a:ext cx="10559332" cy="4572001"/>
          </a:xfrm>
        </p:spPr>
        <p:txBody>
          <a:bodyPr numCol="2">
            <a:norm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This presentation entails the following:</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Statement of problem</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Scope</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aim and objectives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Significance of project</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review</a:t>
            </a:r>
          </a:p>
          <a:p>
            <a:pPr>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Methodology/Design</a:t>
            </a:r>
          </a:p>
          <a:p>
            <a:pPr>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System requirements</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Implementation</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824726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91C20C-C9A0-56FD-5D5E-1C9A192D1A48}"/>
              </a:ext>
            </a:extLst>
          </p:cNvPr>
          <p:cNvPicPr>
            <a:picLocks noChangeAspect="1"/>
          </p:cNvPicPr>
          <p:nvPr/>
        </p:nvPicPr>
        <p:blipFill>
          <a:blip r:embed="rId2"/>
          <a:stretch>
            <a:fillRect/>
          </a:stretch>
        </p:blipFill>
        <p:spPr>
          <a:xfrm>
            <a:off x="1470991" y="1113183"/>
            <a:ext cx="8958470" cy="4625008"/>
          </a:xfrm>
          <a:prstGeom prst="rect">
            <a:avLst/>
          </a:prstGeom>
        </p:spPr>
      </p:pic>
      <p:sp>
        <p:nvSpPr>
          <p:cNvPr id="3" name="Title 1">
            <a:extLst>
              <a:ext uri="{FF2B5EF4-FFF2-40B4-BE49-F238E27FC236}">
                <a16:creationId xmlns:a16="http://schemas.microsoft.com/office/drawing/2014/main" id="{DEC77A30-E97B-0649-6F7A-A502587D1D5A}"/>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MODEL EVALUATION</a:t>
            </a:r>
          </a:p>
        </p:txBody>
      </p:sp>
    </p:spTree>
    <p:extLst>
      <p:ext uri="{BB962C8B-B14F-4D97-AF65-F5344CB8AC3E}">
        <p14:creationId xmlns:p14="http://schemas.microsoft.com/office/powerpoint/2010/main" val="996796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C01E93-B4E7-9926-E987-BC9000A4CD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5304" y="795131"/>
            <a:ext cx="8693425" cy="5380382"/>
          </a:xfrm>
          <a:prstGeom prst="rect">
            <a:avLst/>
          </a:prstGeom>
          <a:noFill/>
          <a:ln>
            <a:noFill/>
          </a:ln>
        </p:spPr>
      </p:pic>
      <p:sp>
        <p:nvSpPr>
          <p:cNvPr id="3" name="Title 1">
            <a:extLst>
              <a:ext uri="{FF2B5EF4-FFF2-40B4-BE49-F238E27FC236}">
                <a16:creationId xmlns:a16="http://schemas.microsoft.com/office/drawing/2014/main" id="{786907CB-F51A-1EBB-0C6C-8DCCB586A060}"/>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MODEL EVALUATION</a:t>
            </a:r>
          </a:p>
        </p:txBody>
      </p:sp>
    </p:spTree>
    <p:extLst>
      <p:ext uri="{BB962C8B-B14F-4D97-AF65-F5344CB8AC3E}">
        <p14:creationId xmlns:p14="http://schemas.microsoft.com/office/powerpoint/2010/main" val="685104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DBAA2E-3814-E517-6F20-14A26CDEDB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7739" y="1033670"/>
            <a:ext cx="9144000" cy="4969565"/>
          </a:xfrm>
          <a:prstGeom prst="rect">
            <a:avLst/>
          </a:prstGeom>
          <a:noFill/>
          <a:ln>
            <a:noFill/>
          </a:ln>
        </p:spPr>
      </p:pic>
      <p:sp>
        <p:nvSpPr>
          <p:cNvPr id="3" name="Title 1">
            <a:extLst>
              <a:ext uri="{FF2B5EF4-FFF2-40B4-BE49-F238E27FC236}">
                <a16:creationId xmlns:a16="http://schemas.microsoft.com/office/drawing/2014/main" id="{FBB75774-2284-F563-693A-5C71EAD4DDBB}"/>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MODEL TESTING</a:t>
            </a:r>
          </a:p>
        </p:txBody>
      </p:sp>
    </p:spTree>
    <p:extLst>
      <p:ext uri="{BB962C8B-B14F-4D97-AF65-F5344CB8AC3E}">
        <p14:creationId xmlns:p14="http://schemas.microsoft.com/office/powerpoint/2010/main" val="1658077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F2059B-99B1-A7B0-7A6B-05162D23FEA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8069" y="980661"/>
            <a:ext cx="8176591" cy="5009322"/>
          </a:xfrm>
          <a:prstGeom prst="rect">
            <a:avLst/>
          </a:prstGeom>
          <a:noFill/>
          <a:ln>
            <a:noFill/>
          </a:ln>
        </p:spPr>
      </p:pic>
      <p:sp>
        <p:nvSpPr>
          <p:cNvPr id="3" name="Title 1">
            <a:extLst>
              <a:ext uri="{FF2B5EF4-FFF2-40B4-BE49-F238E27FC236}">
                <a16:creationId xmlns:a16="http://schemas.microsoft.com/office/drawing/2014/main" id="{17AC640B-5BED-9273-D37A-0F59894C6372}"/>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MODEL TESTING</a:t>
            </a:r>
          </a:p>
        </p:txBody>
      </p:sp>
    </p:spTree>
    <p:extLst>
      <p:ext uri="{BB962C8B-B14F-4D97-AF65-F5344CB8AC3E}">
        <p14:creationId xmlns:p14="http://schemas.microsoft.com/office/powerpoint/2010/main" val="920943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DE58BB-8039-221E-D341-463F1FCCCB3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8313" y="1166192"/>
            <a:ext cx="8587409" cy="4879678"/>
          </a:xfrm>
          <a:prstGeom prst="rect">
            <a:avLst/>
          </a:prstGeom>
          <a:noFill/>
          <a:ln>
            <a:noFill/>
          </a:ln>
        </p:spPr>
      </p:pic>
      <p:sp>
        <p:nvSpPr>
          <p:cNvPr id="3" name="Title 1">
            <a:extLst>
              <a:ext uri="{FF2B5EF4-FFF2-40B4-BE49-F238E27FC236}">
                <a16:creationId xmlns:a16="http://schemas.microsoft.com/office/drawing/2014/main" id="{48B4E5C5-7EB5-7958-93CD-5368F1626959}"/>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MODEL TESTING</a:t>
            </a:r>
          </a:p>
        </p:txBody>
      </p:sp>
    </p:spTree>
    <p:extLst>
      <p:ext uri="{BB962C8B-B14F-4D97-AF65-F5344CB8AC3E}">
        <p14:creationId xmlns:p14="http://schemas.microsoft.com/office/powerpoint/2010/main" val="1538002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485120" cy="1450757"/>
          </a:xfrm>
        </p:spPr>
        <p:txBody>
          <a:bodyPr/>
          <a:lstStyle/>
          <a:p>
            <a:r>
              <a:rPr lang="en-US" b="1" dirty="0">
                <a:latin typeface="Times New Roman" panose="02020603050405020304" pitchFamily="18" charset="0"/>
                <a:cs typeface="Times New Roman" panose="02020603050405020304" pitchFamily="18" charset="0"/>
              </a:rPr>
              <a:t>CONTRIBUTION TO KNOWLEDGE</a:t>
            </a:r>
          </a:p>
        </p:txBody>
      </p:sp>
      <p:sp>
        <p:nvSpPr>
          <p:cNvPr id="3" name="Content Placeholder 2"/>
          <p:cNvSpPr>
            <a:spLocks noGrp="1"/>
          </p:cNvSpPr>
          <p:nvPr>
            <p:ph idx="1"/>
          </p:nvPr>
        </p:nvSpPr>
        <p:spPr/>
        <p:txBody>
          <a:bodyPr/>
          <a:lstStyle/>
          <a:p>
            <a:pPr>
              <a:lnSpc>
                <a:spcPct val="20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notable contribution of this research work shows how an aspect of Computer science (artificial intelligence) can be used in different aspects of our lives. With the model like this, we can curb the spread of the coronavirus disease in public areas substantially and use it to regulate the wearing of face masks where it is needed.</a:t>
            </a:r>
            <a:endParaRPr lang="en-US" dirty="0"/>
          </a:p>
        </p:txBody>
      </p:sp>
    </p:spTree>
    <p:extLst>
      <p:ext uri="{BB962C8B-B14F-4D97-AF65-F5344CB8AC3E}">
        <p14:creationId xmlns:p14="http://schemas.microsoft.com/office/powerpoint/2010/main" val="268985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RECOMMENDATION</a:t>
            </a:r>
          </a:p>
        </p:txBody>
      </p:sp>
      <p:sp>
        <p:nvSpPr>
          <p:cNvPr id="3" name="Content Placeholder 2"/>
          <p:cNvSpPr>
            <a:spLocks noGrp="1"/>
          </p:cNvSpPr>
          <p:nvPr>
            <p:ph idx="1"/>
          </p:nvPr>
        </p:nvSpPr>
        <p:spPr/>
        <p:txBody>
          <a:bodyPr/>
          <a:lstStyle/>
          <a:p>
            <a:pPr marL="0" marR="0" algn="just">
              <a:lnSpc>
                <a:spcPct val="200000"/>
              </a:lnSpc>
              <a:spcBef>
                <a:spcPts val="1200"/>
              </a:spcBef>
              <a:spcAft>
                <a:spcPts val="1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project can be fine-tuned and tweaked to get higher and improved speed, accuracy and compatibility and it can also be deployed into some embedded systems and on other platforms like mobile apps, CCTV systems, web apps, etc.</a:t>
            </a:r>
          </a:p>
        </p:txBody>
      </p:sp>
    </p:spTree>
    <p:extLst>
      <p:ext uri="{BB962C8B-B14F-4D97-AF65-F5344CB8AC3E}">
        <p14:creationId xmlns:p14="http://schemas.microsoft.com/office/powerpoint/2010/main" val="4214719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lnSpcReduction="10000"/>
          </a:bodyPr>
          <a:lstStyle/>
          <a:p>
            <a:pPr marL="0" marR="0" algn="just">
              <a:lnSpc>
                <a:spcPct val="200000"/>
              </a:lnSpc>
              <a:spcBef>
                <a:spcPts val="1200"/>
              </a:spcBef>
              <a:spcAft>
                <a:spcPts val="1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Due to new trends in technology, a revolutionary face mask detector has been developed that may benefit public health. A real dataset is used to train the model. In order to determine whether or not people were wearing face masks, we employed OpenCV, tensor flow, Keras, and CNN. live videos were used to evaluate the models. The model's correctness has been attained, and it is continually optimized as we construct an accurate answer by adjusting the hyperparameters. This particular model may be used as an example of an edge analytics use case. The development of a technology that can determine whether someone is wearing a face mask and permit their admission would be very beneficial to the society.</a:t>
            </a:r>
          </a:p>
          <a:p>
            <a:pPr marL="0" indent="0">
              <a:buNone/>
            </a:pPr>
            <a:endParaRPr lang="en-US" dirty="0"/>
          </a:p>
        </p:txBody>
      </p:sp>
    </p:spTree>
    <p:extLst>
      <p:ext uri="{BB962C8B-B14F-4D97-AF65-F5344CB8AC3E}">
        <p14:creationId xmlns:p14="http://schemas.microsoft.com/office/powerpoint/2010/main" val="481848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097280" y="1845733"/>
            <a:ext cx="10058400" cy="4488805"/>
          </a:xfrm>
        </p:spPr>
        <p:txBody>
          <a:bodyPr>
            <a:normAutofit fontScale="92500" lnSpcReduction="20000"/>
          </a:bodyPr>
          <a:lstStyle/>
          <a:p>
            <a:pPr>
              <a:lnSpc>
                <a:spcPct val="10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Real-Time Implementation of AI-Based Face Mask Detection.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https://www.hindawi.com/journals/sp/2021/8340779</a:t>
            </a:r>
            <a:endPar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200000"/>
              </a:lnSpc>
              <a:spcBef>
                <a:spcPts val="120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Detection with Deep Learning: The Definitive Guide -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https://tryolabs.com/blog/2017/08/30/object-detection-an-overview-in-the-age-of-deep-learning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Classifying images using Keras MobileNet and TensorFlow.js -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https://gogul.dev/software/mobile-net-tensorflow-js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0000"/>
              </a:lnSpc>
              <a:spcBef>
                <a:spcPts val="120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Vinitha.V</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Velantina.V</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International Research Journal of Engineering and Technology (IRJET), “Covid-19 facemask detection with deep learning and computer vision,” Aug, 2020.</a:t>
            </a:r>
          </a:p>
          <a:p>
            <a:pPr>
              <a:lnSpc>
                <a:spcPct val="100000"/>
              </a:lnSpc>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List Of Top 5 Algorithms In Computer Science And Machine Learning -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https://www.nytoday.org/list-of-top-5-algorithms-in-computer-science-and-machine-learning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0000"/>
              </a:lnSpc>
              <a:spcBef>
                <a:spcPts val="120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0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Adrian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Rosebrock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“COVID-19: Face Mask Detector with OpenCV, Keras/TensorFlow, and Deep Learning,” May 4, 2020. [Online].</a:t>
            </a:r>
          </a:p>
          <a:p>
            <a:pPr>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086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E2501D-0B4E-4C6D-A66F-E552429C2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565" y="0"/>
            <a:ext cx="11410122" cy="6281530"/>
          </a:xfrm>
        </p:spPr>
      </p:pic>
    </p:spTree>
    <p:extLst>
      <p:ext uri="{BB962C8B-B14F-4D97-AF65-F5344CB8AC3E}">
        <p14:creationId xmlns:p14="http://schemas.microsoft.com/office/powerpoint/2010/main" val="148099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84169"/>
            <a:ext cx="10058400" cy="1559131"/>
          </a:xfrm>
        </p:spPr>
        <p:txBody>
          <a:bodyPr/>
          <a:lstStyle/>
          <a:p>
            <a:r>
              <a:rPr lang="en-US" b="1" dirty="0">
                <a:latin typeface="Times New Roman" panose="02020603050405020304" pitchFamily="18" charset="0"/>
                <a:cs typeface="Times New Roman" panose="02020603050405020304" pitchFamily="18" charset="0"/>
              </a:rPr>
              <a:t>INTRODUCTION</a:t>
            </a:r>
            <a:br>
              <a:rPr lang="en-GB" dirty="0"/>
            </a:br>
            <a:endParaRPr lang="en-GB" dirty="0"/>
          </a:p>
        </p:txBody>
      </p:sp>
      <p:sp>
        <p:nvSpPr>
          <p:cNvPr id="3" name="Content Placeholder 2"/>
          <p:cNvSpPr>
            <a:spLocks noGrp="1"/>
          </p:cNvSpPr>
          <p:nvPr>
            <p:ph idx="1"/>
          </p:nvPr>
        </p:nvSpPr>
        <p:spPr/>
        <p:txBody>
          <a:bodyPr>
            <a:normAutofit/>
          </a:bodyPr>
          <a:lstStyle/>
          <a:p>
            <a:pPr marL="0" indent="0">
              <a:lnSpc>
                <a:spcPct val="20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COVID-19 pandemic has motivated the research community to aid front-line medical service staff with cutting-edge research for mitigation, detection, and prevention of the virus according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Boccaletti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et al.,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(2020). Artificial intelligence is already being applied in different sectors of combating the COVID-19 pandemic. This is just another instance where the priceless ingenuity of AL can be used.</a:t>
            </a:r>
          </a:p>
          <a:p>
            <a:pPr marL="0" indent="0">
              <a:lnSpc>
                <a:spcPct val="200000"/>
              </a:lnSpc>
              <a:buNone/>
            </a:pPr>
            <a:endParaRPr lang="en-US" dirty="0"/>
          </a:p>
        </p:txBody>
      </p:sp>
    </p:spTree>
    <p:extLst>
      <p:ext uri="{BB962C8B-B14F-4D97-AF65-F5344CB8AC3E}">
        <p14:creationId xmlns:p14="http://schemas.microsoft.com/office/powerpoint/2010/main" val="333488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STATEMENT OF PROBLEM </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Aft>
                <a:spcPts val="12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Wearing face masks is essential in the fight against COVID-19. Rules and laws were made and enforced to a certain degree but due to various reasons such as human error or public apathy, these rules were not well imposed. </a:t>
            </a:r>
          </a:p>
          <a:p>
            <a:pPr marL="194310" marR="0" indent="-285750" algn="just">
              <a:lnSpc>
                <a:spcPct val="150000"/>
              </a:lnSpc>
              <a:spcBef>
                <a:spcPts val="1200"/>
              </a:spcBef>
              <a:spcAft>
                <a:spcPts val="12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computing age is meant to improve the efficiency of the current methods and with the introduction of a face mask Detection system, this issue can be solved with ease and with more proficiency.</a:t>
            </a:r>
          </a:p>
        </p:txBody>
      </p:sp>
    </p:spTree>
    <p:extLst>
      <p:ext uri="{BB962C8B-B14F-4D97-AF65-F5344CB8AC3E}">
        <p14:creationId xmlns:p14="http://schemas.microsoft.com/office/powerpoint/2010/main" val="401859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56446"/>
            <a:ext cx="10058400" cy="1450757"/>
          </a:xfrm>
        </p:spPr>
        <p:txBody>
          <a:bodyPr/>
          <a:lstStyle/>
          <a:p>
            <a:r>
              <a:rPr lang="en-US" b="1" dirty="0">
                <a:latin typeface="Times New Roman" panose="02020603050405020304" pitchFamily="18" charset="0"/>
                <a:cs typeface="Times New Roman" panose="02020603050405020304" pitchFamily="18" charset="0"/>
              </a:rPr>
              <a:t>SCOPE</a:t>
            </a:r>
            <a:br>
              <a:rPr lang="en-GB" dirty="0"/>
            </a:br>
            <a:endParaRPr lang="en-GB" dirty="0"/>
          </a:p>
        </p:txBody>
      </p:sp>
      <p:sp>
        <p:nvSpPr>
          <p:cNvPr id="3" name="Content Placeholder 2"/>
          <p:cNvSpPr>
            <a:spLocks noGrp="1"/>
          </p:cNvSpPr>
          <p:nvPr>
            <p:ph idx="1"/>
          </p:nvPr>
        </p:nvSpPr>
        <p:spPr>
          <a:xfrm>
            <a:off x="1073426" y="1872238"/>
            <a:ext cx="10058400" cy="4023360"/>
          </a:xfrm>
        </p:spPr>
        <p:txBody>
          <a:bodyPr>
            <a:normAutofit/>
          </a:bodyPr>
          <a:lstStyle/>
          <a:p>
            <a:pPr marL="308610" marR="0" indent="-400050" algn="just">
              <a:lnSpc>
                <a:spcPct val="200000"/>
              </a:lnSpc>
              <a:spcBef>
                <a:spcPts val="1200"/>
              </a:spcBef>
              <a:spcAft>
                <a:spcPts val="12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project cover selecting, training and testing 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model that can be used at the entrances to schools, hospitals, places of worship, offices, and other locations where there is a need to control the use of face masks and where there is a higher risk of COVID-19 infection.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project focuses on the analysis and model alone. It doesn’t include building an application.</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54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AIM</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sz="1800" dirty="0">
              <a:effectLst/>
              <a:latin typeface="Times New Roman" panose="02020603050405020304" pitchFamily="18" charset="0"/>
              <a:ea typeface="Calibri" panose="020F0502020204030204" pitchFamily="34" charset="0"/>
            </a:endParaRPr>
          </a:p>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This project aims to design and implement a system for facemask detection</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316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OBJECTIVES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marR="0" indent="0" algn="just">
              <a:lnSpc>
                <a:spcPct val="107000"/>
              </a:lnSpc>
              <a:spcBef>
                <a:spcPts val="1200"/>
              </a:spcBef>
              <a:spcAft>
                <a:spcPts val="12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Objectives of the study are as follows:</a:t>
            </a:r>
          </a:p>
          <a:p>
            <a:pPr marR="0" lvl="0" algn="just">
              <a:lnSpc>
                <a:spcPct val="200000"/>
              </a:lnSpc>
              <a:spcBef>
                <a:spcPts val="120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Collection of the data needed for the model;</a:t>
            </a:r>
          </a:p>
          <a:p>
            <a:pPr marR="0" lvl="0" algn="just">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 a model for facemask detection;</a:t>
            </a:r>
          </a:p>
          <a:p>
            <a:pPr marR="0" lvl="0" algn="just">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test a model for facemask detection;</a:t>
            </a:r>
          </a:p>
          <a:p>
            <a:pPr marR="0" lvl="0" algn="just">
              <a:lnSpc>
                <a:spcPct val="200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evaluate a model for facemask detection.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84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101048"/>
            <a:ext cx="10058400" cy="1558925"/>
          </a:xfrm>
        </p:spPr>
        <p:txBody>
          <a:bodyPr/>
          <a:lstStyle/>
          <a:p>
            <a:r>
              <a:rPr lang="en-US" b="1" dirty="0">
                <a:latin typeface="Times New Roman" panose="02020603050405020304" pitchFamily="18" charset="0"/>
                <a:cs typeface="Times New Roman" panose="02020603050405020304" pitchFamily="18" charset="0"/>
              </a:rPr>
              <a:t>LITERATURE REVIEW</a:t>
            </a:r>
            <a:br>
              <a:rPr lang="en-GB" dirty="0"/>
            </a:br>
            <a:endParaRPr lang="en-GB" dirty="0"/>
          </a:p>
        </p:txBody>
      </p:sp>
      <p:graphicFrame>
        <p:nvGraphicFramePr>
          <p:cNvPr id="6" name="Table 6">
            <a:extLst>
              <a:ext uri="{FF2B5EF4-FFF2-40B4-BE49-F238E27FC236}">
                <a16:creationId xmlns:a16="http://schemas.microsoft.com/office/drawing/2014/main" id="{33B51F72-3353-46CE-6F8E-447A64B0FD87}"/>
              </a:ext>
            </a:extLst>
          </p:cNvPr>
          <p:cNvGraphicFramePr>
            <a:graphicFrameLocks noGrp="1"/>
          </p:cNvGraphicFramePr>
          <p:nvPr>
            <p:ph idx="4294967295"/>
            <p:extLst>
              <p:ext uri="{D42A27DB-BD31-4B8C-83A1-F6EECF244321}">
                <p14:modId xmlns:p14="http://schemas.microsoft.com/office/powerpoint/2010/main" val="2898606621"/>
              </p:ext>
            </p:extLst>
          </p:nvPr>
        </p:nvGraphicFramePr>
        <p:xfrm>
          <a:off x="159026" y="980661"/>
          <a:ext cx="11873948" cy="5208104"/>
        </p:xfrm>
        <a:graphic>
          <a:graphicData uri="http://schemas.openxmlformats.org/drawingml/2006/table">
            <a:tbl>
              <a:tblPr firstRow="1" bandRow="1">
                <a:tableStyleId>{5C22544A-7EE6-4342-B048-85BDC9FD1C3A}</a:tableStyleId>
              </a:tblPr>
              <a:tblGrid>
                <a:gridCol w="660560">
                  <a:extLst>
                    <a:ext uri="{9D8B030D-6E8A-4147-A177-3AD203B41FA5}">
                      <a16:colId xmlns:a16="http://schemas.microsoft.com/office/drawing/2014/main" val="3502045352"/>
                    </a:ext>
                  </a:extLst>
                </a:gridCol>
                <a:gridCol w="2790838">
                  <a:extLst>
                    <a:ext uri="{9D8B030D-6E8A-4147-A177-3AD203B41FA5}">
                      <a16:colId xmlns:a16="http://schemas.microsoft.com/office/drawing/2014/main" val="3787797240"/>
                    </a:ext>
                  </a:extLst>
                </a:gridCol>
                <a:gridCol w="8422550">
                  <a:extLst>
                    <a:ext uri="{9D8B030D-6E8A-4147-A177-3AD203B41FA5}">
                      <a16:colId xmlns:a16="http://schemas.microsoft.com/office/drawing/2014/main" val="178873651"/>
                    </a:ext>
                  </a:extLst>
                </a:gridCol>
              </a:tblGrid>
              <a:tr h="587721">
                <a:tc>
                  <a:txBody>
                    <a:bodyPr/>
                    <a:lstStyle/>
                    <a:p>
                      <a:r>
                        <a:rPr lang="en-US" dirty="0">
                          <a:latin typeface="Times New Roman" panose="02020603050405020304" pitchFamily="18" charset="0"/>
                          <a:cs typeface="Times New Roman" panose="02020603050405020304" pitchFamily="18" charset="0"/>
                        </a:rPr>
                        <a:t>S/N</a:t>
                      </a:r>
                    </a:p>
                  </a:txBody>
                  <a:tcPr/>
                </a:tc>
                <a:tc>
                  <a:txBody>
                    <a:bodyPr/>
                    <a:lstStyle/>
                    <a:p>
                      <a:pPr algn="ctr"/>
                      <a:r>
                        <a:rPr lang="en-US" dirty="0">
                          <a:latin typeface="Times New Roman" panose="02020603050405020304" pitchFamily="18" charset="0"/>
                          <a:cs typeface="Times New Roman" panose="02020603050405020304" pitchFamily="18" charset="0"/>
                        </a:rPr>
                        <a:t>Author(s)</a:t>
                      </a:r>
                    </a:p>
                  </a:txBody>
                  <a:tcPr/>
                </a:tc>
                <a:tc>
                  <a:txBody>
                    <a:bodyPr/>
                    <a:lstStyle/>
                    <a:p>
                      <a:pPr algn="ctr"/>
                      <a:r>
                        <a:rPr lang="en-US" dirty="0" err="1">
                          <a:latin typeface="Times New Roman" panose="02020603050405020304" pitchFamily="18" charset="0"/>
                          <a:cs typeface="Times New Roman" panose="02020603050405020304" pitchFamily="18" charset="0"/>
                        </a:rPr>
                        <a:t>Workdone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218842"/>
                  </a:ext>
                </a:extLst>
              </a:tr>
              <a:tr h="1682999">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Rahman, M. M.,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Manik</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M. M. H., Islam, M. M., Mahmud, S., Kim, J. H., 2020</a:t>
                      </a:r>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They published a document aimed at developing a system for determining whether a person uses a mask or not and informing the relevant authority in the smart city network. </a:t>
                      </a:r>
                    </a:p>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convolutional neural network (CNN) learning algorithm extracts features from images, after which those features are learned through multiple hidden layers.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79460585"/>
                  </a:ext>
                </a:extLst>
              </a:tr>
              <a:tr h="1468692">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Meenpal</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 Balakrishnan, A. Verma, 2019</a:t>
                      </a:r>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They introduced semantic segmentation, a model for face detection used in an image by categorizing each pixel into face and non-face. </a:t>
                      </a:r>
                    </a:p>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It efficiently creates a binary classifier and then recognizes that fragment into chunks.</a:t>
                      </a:r>
                    </a:p>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design allows you to create accurate face masks for human objects from RGB images containing localized objects.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1189012"/>
                  </a:ext>
                </a:extLst>
              </a:tr>
              <a:tr h="1468692">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Vinitha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V., &amp;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Velantina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V., 2020</a:t>
                      </a:r>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They published one article in which, using a deep learning algorithm and computer vision, they proposed a system that focuses on how to distinguish a person with a masked face in an image/video stream. </a:t>
                      </a:r>
                    </a:p>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Libraries like Tensor flow, Open CV, Keras, and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PyTorch</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are being used.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4887669"/>
                  </a:ext>
                </a:extLst>
              </a:tr>
            </a:tbl>
          </a:graphicData>
        </a:graphic>
      </p:graphicFrame>
    </p:spTree>
    <p:extLst>
      <p:ext uri="{BB962C8B-B14F-4D97-AF65-F5344CB8AC3E}">
        <p14:creationId xmlns:p14="http://schemas.microsoft.com/office/powerpoint/2010/main" val="37806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SIGNIFICANCE OF STUDY</a:t>
            </a:r>
          </a:p>
        </p:txBody>
      </p:sp>
      <p:sp>
        <p:nvSpPr>
          <p:cNvPr id="3" name="Content Placeholder 2"/>
          <p:cNvSpPr>
            <a:spLocks noGrp="1"/>
          </p:cNvSpPr>
          <p:nvPr>
            <p:ph idx="1"/>
          </p:nvPr>
        </p:nvSpPr>
        <p:spPr/>
        <p:txBody>
          <a:bodyPr>
            <a:normAutofit fontScale="92500" lnSpcReduction="20000"/>
          </a:bodyPr>
          <a:lstStyle/>
          <a:p>
            <a:pPr marL="194310" marR="0" indent="-285750" algn="just">
              <a:lnSpc>
                <a:spcPct val="200000"/>
              </a:lnSpc>
              <a:spcBef>
                <a:spcPts val="1200"/>
              </a:spcBef>
              <a:spcAft>
                <a:spcPts val="12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every day that goes by, the world becomes more and more technologically inclined. Because of this, people are taking advantage of this in problem-solving and the issue of wearing face masks needs to be solved in the same manner.</a:t>
            </a:r>
          </a:p>
          <a:p>
            <a:pPr marL="194310" marR="0" indent="-285750" algn="just">
              <a:lnSpc>
                <a:spcPct val="200000"/>
              </a:lnSpc>
              <a:spcBef>
                <a:spcPts val="1200"/>
              </a:spcBef>
              <a:spcAft>
                <a:spcPts val="12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Creating a face mask detection system is therefore very relevant and allows and aims for simplicity and efficiency. If we also consider the cost estimation for implementing the project, it will be almost no cost as most of the infrastructures and organizations around the world already have a camera installed in public places.</a:t>
            </a:r>
          </a:p>
          <a:p>
            <a:pPr marL="194310" marR="0" indent="-285750" algn="just">
              <a:lnSpc>
                <a:spcPct val="200000"/>
              </a:lnSpc>
              <a:spcBef>
                <a:spcPts val="1200"/>
              </a:spcBef>
              <a:spcAft>
                <a:spcPts val="12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also aims for speed, efficiency and adequate accuracy.</a:t>
            </a:r>
          </a:p>
        </p:txBody>
      </p:sp>
    </p:spTree>
    <p:extLst>
      <p:ext uri="{BB962C8B-B14F-4D97-AF65-F5344CB8AC3E}">
        <p14:creationId xmlns:p14="http://schemas.microsoft.com/office/powerpoint/2010/main" val="18935537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1436</TotalTime>
  <Words>1168</Words>
  <Application>Microsoft Office PowerPoint</Application>
  <PresentationFormat>Widescreen</PresentationFormat>
  <Paragraphs>99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Retrospect</vt:lpstr>
      <vt:lpstr>PowerPoint Presentation</vt:lpstr>
      <vt:lpstr>OUTLINE</vt:lpstr>
      <vt:lpstr>INTRODUCTION </vt:lpstr>
      <vt:lpstr>STATEMENT OF PROBLEM </vt:lpstr>
      <vt:lpstr>SCOPE </vt:lpstr>
      <vt:lpstr>PROJECT AIM</vt:lpstr>
      <vt:lpstr>PROJECT OBJECTIVES</vt:lpstr>
      <vt:lpstr>LITERATURE REVIEW </vt:lpstr>
      <vt:lpstr>SIGNIFICANCE OF STUDY</vt:lpstr>
      <vt:lpstr>METHODOLOGY</vt:lpstr>
      <vt:lpstr>METHODOLOGY</vt:lpstr>
      <vt:lpstr>SYSTEM REQUIREMENTS </vt:lpstr>
      <vt:lpstr>SYSTEM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CONTRIBUTION TO KNOWLEDGE</vt:lpstr>
      <vt:lpstr>RECOMMENDATION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obidinma</dc:creator>
  <cp:lastModifiedBy>paul obidinma</cp:lastModifiedBy>
  <cp:revision>3</cp:revision>
  <dcterms:created xsi:type="dcterms:W3CDTF">2022-07-26T23:40:49Z</dcterms:created>
  <dcterms:modified xsi:type="dcterms:W3CDTF">2022-07-28T00:55:28Z</dcterms:modified>
</cp:coreProperties>
</file>