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Cormorant Garamond Bold Italics" charset="1" panose="00000800000000000000"/>
      <p:regular r:id="rId35"/>
    </p:embeddedFont>
    <p:embeddedFont>
      <p:font typeface="Canva Sans Bold" charset="1" panose="020B0803030501040103"/>
      <p:regular r:id="rId36"/>
    </p:embeddedFont>
    <p:embeddedFont>
      <p:font typeface="Bodoni FLF Bold" charset="1" panose="02000803080000020003"/>
      <p:regular r:id="rId37"/>
    </p:embeddedFont>
    <p:embeddedFont>
      <p:font typeface="Quicksand" charset="1" panose="00000000000000000000"/>
      <p:regular r:id="rId38"/>
    </p:embeddedFont>
    <p:embeddedFont>
      <p:font typeface="Canva Sans" charset="1" panose="020B0503030501040103"/>
      <p:regular r:id="rId39"/>
    </p:embeddedFont>
    <p:embeddedFont>
      <p:font typeface="Quicksand Bold" charset="1" panose="00000000000000000000"/>
      <p:regular r:id="rId40"/>
    </p:embeddedFont>
    <p:embeddedFont>
      <p:font typeface="Eastman Grotesque Bold" charset="1" panose="0000080000000000000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811908" y="169864"/>
            <a:ext cx="14664185" cy="5833861"/>
          </a:xfrm>
          <a:prstGeom prst="rect">
            <a:avLst/>
          </a:prstGeom>
        </p:spPr>
        <p:txBody>
          <a:bodyPr anchor="t" rtlCol="false" tIns="0" lIns="0" bIns="0" rIns="0">
            <a:spAutoFit/>
          </a:bodyPr>
          <a:lstStyle/>
          <a:p>
            <a:pPr algn="ctr" marL="0" indent="0" lvl="0">
              <a:lnSpc>
                <a:spcPts val="23499"/>
              </a:lnSpc>
              <a:spcBef>
                <a:spcPct val="0"/>
              </a:spcBef>
            </a:pPr>
            <a:r>
              <a:rPr lang="en-US" b="true" sz="16785" i="true">
                <a:solidFill>
                  <a:srgbClr val="0F4662"/>
                </a:solidFill>
                <a:latin typeface="Cormorant Garamond Bold Italics"/>
                <a:ea typeface="Cormorant Garamond Bold Italics"/>
                <a:cs typeface="Cormorant Garamond Bold Italics"/>
                <a:sym typeface="Cormorant Garamond Bold Italics"/>
              </a:rPr>
              <a:t> Dynamics of NFL Games Project</a:t>
            </a:r>
          </a:p>
        </p:txBody>
      </p:sp>
      <p:sp>
        <p:nvSpPr>
          <p:cNvPr name="TextBox 3" id="3"/>
          <p:cNvSpPr txBox="true"/>
          <p:nvPr/>
        </p:nvSpPr>
        <p:spPr>
          <a:xfrm rot="0">
            <a:off x="12535336" y="7704820"/>
            <a:ext cx="5352432" cy="1780540"/>
          </a:xfrm>
          <a:prstGeom prst="rect">
            <a:avLst/>
          </a:prstGeom>
        </p:spPr>
        <p:txBody>
          <a:bodyPr anchor="t" rtlCol="false" tIns="0" lIns="0" bIns="0" rIns="0">
            <a:spAutoFit/>
          </a:bodyPr>
          <a:lstStyle/>
          <a:p>
            <a:pPr algn="ctr">
              <a:lnSpc>
                <a:spcPts val="4759"/>
              </a:lnSpc>
            </a:pPr>
            <a:r>
              <a:rPr lang="en-US" sz="3399" b="true">
                <a:solidFill>
                  <a:srgbClr val="0F4662"/>
                </a:solidFill>
                <a:latin typeface="Canva Sans Bold"/>
                <a:ea typeface="Canva Sans Bold"/>
                <a:cs typeface="Canva Sans Bold"/>
                <a:sym typeface="Canva Sans Bold"/>
              </a:rPr>
              <a:t>Osaid Khan</a:t>
            </a:r>
          </a:p>
          <a:p>
            <a:pPr algn="ctr">
              <a:lnSpc>
                <a:spcPts val="4759"/>
              </a:lnSpc>
            </a:pPr>
            <a:r>
              <a:rPr lang="en-US" sz="3399" b="true">
                <a:solidFill>
                  <a:srgbClr val="0F4662"/>
                </a:solidFill>
                <a:latin typeface="Canva Sans Bold"/>
                <a:ea typeface="Canva Sans Bold"/>
                <a:cs typeface="Canva Sans Bold"/>
                <a:sym typeface="Canva Sans Bold"/>
              </a:rPr>
              <a:t>Maheswara Rao Dollu</a:t>
            </a:r>
          </a:p>
          <a:p>
            <a:pPr algn="ctr">
              <a:lnSpc>
                <a:spcPts val="4759"/>
              </a:lnSpc>
            </a:pPr>
            <a:r>
              <a:rPr lang="en-US" sz="3399" b="true">
                <a:solidFill>
                  <a:srgbClr val="0F4662"/>
                </a:solidFill>
                <a:latin typeface="Canva Sans Bold"/>
                <a:ea typeface="Canva Sans Bold"/>
                <a:cs typeface="Canva Sans Bold"/>
                <a:sym typeface="Canva Sans Bold"/>
              </a:rPr>
              <a:t>Kanishk Devda</a:t>
            </a:r>
          </a:p>
        </p:txBody>
      </p:sp>
      <p:sp>
        <p:nvSpPr>
          <p:cNvPr name="TextBox 4" id="4"/>
          <p:cNvSpPr txBox="true"/>
          <p:nvPr/>
        </p:nvSpPr>
        <p:spPr>
          <a:xfrm rot="0">
            <a:off x="12069083" y="6238965"/>
            <a:ext cx="1664144" cy="795021"/>
          </a:xfrm>
          <a:prstGeom prst="rect">
            <a:avLst/>
          </a:prstGeom>
        </p:spPr>
        <p:txBody>
          <a:bodyPr anchor="t" rtlCol="false" tIns="0" lIns="0" bIns="0" rIns="0">
            <a:spAutoFit/>
          </a:bodyPr>
          <a:lstStyle/>
          <a:p>
            <a:pPr algn="ctr">
              <a:lnSpc>
                <a:spcPts val="6579"/>
              </a:lnSpc>
            </a:pPr>
            <a:r>
              <a:rPr lang="en-US" sz="4699" b="true">
                <a:solidFill>
                  <a:srgbClr val="0F4662"/>
                </a:solidFill>
                <a:latin typeface="Canva Sans Bold"/>
                <a:ea typeface="Canva Sans Bold"/>
                <a:cs typeface="Canva Sans Bold"/>
                <a:sym typeface="Canva Sans Bold"/>
              </a:rPr>
              <a:t>By</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690776" y="107767"/>
            <a:ext cx="16843104" cy="9088544"/>
          </a:xfrm>
          <a:prstGeom prst="rect">
            <a:avLst/>
          </a:prstGeom>
        </p:spPr>
        <p:txBody>
          <a:bodyPr anchor="t" rtlCol="false" tIns="0" lIns="0" bIns="0" rIns="0">
            <a:spAutoFit/>
          </a:bodyPr>
          <a:lstStyle/>
          <a:p>
            <a:pPr algn="l">
              <a:lnSpc>
                <a:spcPts val="6074"/>
              </a:lnSpc>
            </a:pPr>
            <a:r>
              <a:rPr lang="en-US" sz="3573" u="sng" b="true">
                <a:solidFill>
                  <a:srgbClr val="0F4662"/>
                </a:solidFill>
                <a:latin typeface="Quicksand Bold"/>
                <a:ea typeface="Quicksand Bold"/>
                <a:cs typeface="Quicksand Bold"/>
                <a:sym typeface="Quicksand Bold"/>
              </a:rPr>
              <a:t>2.⁠ ⁠Plays Dataset</a:t>
            </a:r>
            <a:r>
              <a:rPr lang="en-US" sz="3573">
                <a:solidFill>
                  <a:srgbClr val="0F4662"/>
                </a:solidFill>
                <a:latin typeface="Quicksand"/>
                <a:ea typeface="Quicksand"/>
                <a:cs typeface="Quicksand"/>
                <a:sym typeface="Quicksand"/>
              </a:rPr>
              <a:t>: The plays.csv file contains Provides information on players such as their physical attributes, birthdates, college affiliations, and positions. The keyvariables are gameId and playId. </a:t>
            </a:r>
          </a:p>
          <a:p>
            <a:pPr algn="l">
              <a:lnSpc>
                <a:spcPts val="6074"/>
              </a:lnSpc>
            </a:pPr>
            <a:r>
              <a:rPr lang="en-US" sz="3573">
                <a:solidFill>
                  <a:srgbClr val="0F4662"/>
                </a:solidFill>
                <a:latin typeface="Quicksand"/>
                <a:ea typeface="Quicksand"/>
                <a:cs typeface="Quicksand"/>
                <a:sym typeface="Quicksand"/>
              </a:rPr>
              <a:t>Graph Types: Histograms, box plots</a:t>
            </a:r>
          </a:p>
          <a:p>
            <a:pPr algn="l">
              <a:lnSpc>
                <a:spcPts val="6074"/>
              </a:lnSpc>
            </a:pPr>
            <a:r>
              <a:rPr lang="en-US" sz="3573">
                <a:solidFill>
                  <a:srgbClr val="0F4662"/>
                </a:solidFill>
                <a:latin typeface="Quicksand"/>
                <a:ea typeface="Quicksand"/>
                <a:cs typeface="Quicksand"/>
                <a:sym typeface="Quicksand"/>
              </a:rPr>
              <a:t>Key Insights:</a:t>
            </a:r>
          </a:p>
          <a:p>
            <a:pPr algn="l">
              <a:lnSpc>
                <a:spcPts val="6074"/>
              </a:lnSpc>
            </a:pPr>
            <a:r>
              <a:rPr lang="en-US" sz="3573">
                <a:solidFill>
                  <a:srgbClr val="0F4662"/>
                </a:solidFill>
                <a:latin typeface="Quicksand"/>
                <a:ea typeface="Quicksand"/>
                <a:cs typeface="Quicksand"/>
                <a:sym typeface="Quicksand"/>
              </a:rPr>
              <a:t>Distribution of Yards Gained: A histogram displaying yards gained per play can illustrate the most common outcomes. If the distribution is heavily skewed to the right, it indicates many successful plays gaining significant yardage.</a:t>
            </a:r>
          </a:p>
          <a:p>
            <a:pPr algn="l">
              <a:lnSpc>
                <a:spcPts val="6074"/>
              </a:lnSpc>
            </a:pPr>
            <a:r>
              <a:rPr lang="en-US" sz="3573">
                <a:solidFill>
                  <a:srgbClr val="0F4662"/>
                </a:solidFill>
                <a:latin typeface="Quicksand"/>
                <a:ea typeface="Quicksand"/>
                <a:cs typeface="Quicksand"/>
                <a:sym typeface="Quicksand"/>
              </a:rPr>
              <a:t>Quarterly Performance: Box plots for yards gained across different quarters can show variations in performance. If late-game plays tend to gain more yards, it might suggest teams perform better under pressure</a:t>
            </a:r>
          </a:p>
          <a:p>
            <a:pPr algn="l" marL="0" indent="0" lvl="0">
              <a:lnSpc>
                <a:spcPts val="6074"/>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690776" y="107767"/>
            <a:ext cx="17247904" cy="11137416"/>
          </a:xfrm>
          <a:prstGeom prst="rect">
            <a:avLst/>
          </a:prstGeom>
        </p:spPr>
        <p:txBody>
          <a:bodyPr anchor="t" rtlCol="false" tIns="0" lIns="0" bIns="0" rIns="0">
            <a:spAutoFit/>
          </a:bodyPr>
          <a:lstStyle/>
          <a:p>
            <a:pPr algn="l">
              <a:lnSpc>
                <a:spcPts val="6302"/>
              </a:lnSpc>
            </a:pPr>
            <a:r>
              <a:rPr lang="en-US" sz="3707" u="sng" b="true">
                <a:solidFill>
                  <a:srgbClr val="0F4662"/>
                </a:solidFill>
                <a:latin typeface="Quicksand Bold"/>
                <a:ea typeface="Quicksand Bold"/>
                <a:cs typeface="Quicksand Bold"/>
                <a:sym typeface="Quicksand Bold"/>
              </a:rPr>
              <a:t>3.⁠ ⁠Players Dataset</a:t>
            </a:r>
            <a:r>
              <a:rPr lang="en-US" sz="3707">
                <a:solidFill>
                  <a:srgbClr val="0F4662"/>
                </a:solidFill>
                <a:latin typeface="Quicksand"/>
                <a:ea typeface="Quicksand"/>
                <a:cs typeface="Quicksand"/>
                <a:sym typeface="Quicksand"/>
              </a:rPr>
              <a:t>: The players.csv file contains player-level information from players that participated in any of the tracking data files. The key variable is nflId. Captures individual player actions during games, detailing rushing attempts, passing yards, and other key performance metrics.</a:t>
            </a:r>
          </a:p>
          <a:p>
            <a:pPr algn="l">
              <a:lnSpc>
                <a:spcPts val="6302"/>
              </a:lnSpc>
            </a:pPr>
            <a:r>
              <a:rPr lang="en-US" sz="3707">
                <a:solidFill>
                  <a:srgbClr val="0F4662"/>
                </a:solidFill>
                <a:latin typeface="Quicksand"/>
                <a:ea typeface="Quicksand"/>
                <a:cs typeface="Quicksand"/>
                <a:sym typeface="Quicksand"/>
              </a:rPr>
              <a:t>Graph Types: Scatter plots, histograms</a:t>
            </a:r>
          </a:p>
          <a:p>
            <a:pPr algn="l">
              <a:lnSpc>
                <a:spcPts val="6302"/>
              </a:lnSpc>
            </a:pPr>
            <a:r>
              <a:rPr lang="en-US" sz="3707">
                <a:solidFill>
                  <a:srgbClr val="0F4662"/>
                </a:solidFill>
                <a:latin typeface="Quicksand"/>
                <a:ea typeface="Quicksand"/>
                <a:cs typeface="Quicksand"/>
                <a:sym typeface="Quicksand"/>
              </a:rPr>
              <a:t>Key Insights:</a:t>
            </a:r>
          </a:p>
          <a:p>
            <a:pPr algn="l">
              <a:lnSpc>
                <a:spcPts val="6302"/>
              </a:lnSpc>
            </a:pPr>
            <a:r>
              <a:rPr lang="en-US" sz="3707">
                <a:solidFill>
                  <a:srgbClr val="0F4662"/>
                </a:solidFill>
                <a:latin typeface="Quicksand"/>
                <a:ea typeface="Quicksand"/>
                <a:cs typeface="Quicksand"/>
                <a:sym typeface="Quicksand"/>
              </a:rPr>
              <a:t>Height vs. Weight: A scatter plot can help identify any correlation between player height and weight. If most players cluster along a line indicating a consistent ratio, it suggests a typical body type for players in certain positions.</a:t>
            </a:r>
          </a:p>
          <a:p>
            <a:pPr algn="l">
              <a:lnSpc>
                <a:spcPts val="6302"/>
              </a:lnSpc>
            </a:pPr>
            <a:r>
              <a:rPr lang="en-US" sz="3707">
                <a:solidFill>
                  <a:srgbClr val="0F4662"/>
                </a:solidFill>
                <a:latin typeface="Quicksand"/>
                <a:ea typeface="Quicksand"/>
                <a:cs typeface="Quicksand"/>
                <a:sym typeface="Quicksand"/>
              </a:rPr>
              <a:t>Position Frequency: A bar chart displaying the number of players by position can show which positions are most common. If certain positions have significantly more players, it may reflect team strategies or player availability.</a:t>
            </a:r>
          </a:p>
          <a:p>
            <a:pPr algn="l">
              <a:lnSpc>
                <a:spcPts val="6302"/>
              </a:lnSpc>
            </a:pPr>
          </a:p>
          <a:p>
            <a:pPr algn="l" marL="0" indent="0" lvl="0">
              <a:lnSpc>
                <a:spcPts val="6302"/>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690776" y="107767"/>
            <a:ext cx="17247904" cy="11137416"/>
          </a:xfrm>
          <a:prstGeom prst="rect">
            <a:avLst/>
          </a:prstGeom>
        </p:spPr>
        <p:txBody>
          <a:bodyPr anchor="t" rtlCol="false" tIns="0" lIns="0" bIns="0" rIns="0">
            <a:spAutoFit/>
          </a:bodyPr>
          <a:lstStyle/>
          <a:p>
            <a:pPr algn="l">
              <a:lnSpc>
                <a:spcPts val="6302"/>
              </a:lnSpc>
            </a:pPr>
            <a:r>
              <a:rPr lang="en-US" sz="3707" u="sng" b="true">
                <a:solidFill>
                  <a:srgbClr val="0F4662"/>
                </a:solidFill>
                <a:latin typeface="Quicksand Bold"/>
                <a:ea typeface="Quicksand Bold"/>
                <a:cs typeface="Quicksand Bold"/>
                <a:sym typeface="Quicksand Bold"/>
              </a:rPr>
              <a:t>4.⁠ ⁠Player_Play Dataset</a:t>
            </a:r>
            <a:r>
              <a:rPr lang="en-US" sz="3707">
                <a:solidFill>
                  <a:srgbClr val="0F4662"/>
                </a:solidFill>
                <a:latin typeface="Quicksand"/>
                <a:ea typeface="Quicksand"/>
                <a:cs typeface="Quicksand"/>
                <a:sym typeface="Quicksand"/>
              </a:rPr>
              <a:t>: The file contains player-level stats for each game and play. The key variables are gameId, playId, and nflId.</a:t>
            </a:r>
          </a:p>
          <a:p>
            <a:pPr algn="l">
              <a:lnSpc>
                <a:spcPts val="6302"/>
              </a:lnSpc>
            </a:pPr>
            <a:r>
              <a:rPr lang="en-US" sz="3707">
                <a:solidFill>
                  <a:srgbClr val="0F4662"/>
                </a:solidFill>
                <a:latin typeface="Quicksand"/>
                <a:ea typeface="Quicksand"/>
                <a:cs typeface="Quicksand"/>
                <a:sym typeface="Quicksand"/>
              </a:rPr>
              <a:t>Graph Types: Heatmaps, scatter-plots</a:t>
            </a:r>
          </a:p>
          <a:p>
            <a:pPr algn="l">
              <a:lnSpc>
                <a:spcPts val="6302"/>
              </a:lnSpc>
            </a:pPr>
            <a:r>
              <a:rPr lang="en-US" sz="3707">
                <a:solidFill>
                  <a:srgbClr val="0F4662"/>
                </a:solidFill>
                <a:latin typeface="Quicksand"/>
                <a:ea typeface="Quicksand"/>
                <a:cs typeface="Quicksand"/>
                <a:sym typeface="Quicksand"/>
              </a:rPr>
              <a:t>Key Insights:</a:t>
            </a:r>
          </a:p>
          <a:p>
            <a:pPr algn="l">
              <a:lnSpc>
                <a:spcPts val="6302"/>
              </a:lnSpc>
            </a:pPr>
            <a:r>
              <a:rPr lang="en-US" sz="3707">
                <a:solidFill>
                  <a:srgbClr val="0F4662"/>
                </a:solidFill>
                <a:latin typeface="Quicksand"/>
                <a:ea typeface="Quicksand"/>
                <a:cs typeface="Quicksand"/>
                <a:sym typeface="Quicksand"/>
              </a:rPr>
              <a:t>Team Performance by Play Type: A heatmap can illustrate the success rate of different play types (e.g., rush vs. pass) across teams. Darker colors may indicate higher success rates, allowing for quick identification of effective strategies.</a:t>
            </a:r>
          </a:p>
          <a:p>
            <a:pPr algn="l">
              <a:lnSpc>
                <a:spcPts val="6302"/>
              </a:lnSpc>
            </a:pPr>
            <a:r>
              <a:rPr lang="en-US" sz="3707">
                <a:solidFill>
                  <a:srgbClr val="0F4662"/>
                </a:solidFill>
                <a:latin typeface="Quicksand"/>
                <a:ea typeface="Quicksand"/>
                <a:cs typeface="Quicksand"/>
                <a:sym typeface="Quicksand"/>
              </a:rPr>
              <a:t>Performance Over Time: A line graph showing average yards gained by play type over the season can reveal trends in play effectiveness. If passing plays show increasing effectiveness while rushing plays decline, it may indicate a shift in team strategy.</a:t>
            </a:r>
          </a:p>
          <a:p>
            <a:pPr algn="l">
              <a:lnSpc>
                <a:spcPts val="6302"/>
              </a:lnSpc>
            </a:pPr>
          </a:p>
          <a:p>
            <a:pPr algn="l" marL="0" indent="0" lvl="0">
              <a:lnSpc>
                <a:spcPts val="6302"/>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6506952" y="2347847"/>
            <a:ext cx="5312197" cy="4012764"/>
          </a:xfrm>
          <a:prstGeom prst="rect">
            <a:avLst/>
          </a:prstGeom>
        </p:spPr>
        <p:txBody>
          <a:bodyPr anchor="t" rtlCol="false" tIns="0" lIns="0" bIns="0" rIns="0">
            <a:spAutoFit/>
          </a:bodyPr>
          <a:lstStyle/>
          <a:p>
            <a:pPr algn="ctr">
              <a:lnSpc>
                <a:spcPts val="31349"/>
              </a:lnSpc>
            </a:pPr>
            <a:r>
              <a:rPr lang="en-US" sz="22392" b="true">
                <a:solidFill>
                  <a:srgbClr val="000000"/>
                </a:solidFill>
                <a:latin typeface="Bodoni FLF Bold"/>
                <a:ea typeface="Bodoni FLF Bold"/>
                <a:cs typeface="Bodoni FLF Bold"/>
                <a:sym typeface="Bodoni FLF Bold"/>
              </a:rPr>
              <a:t>EDA</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53825" y="3686677"/>
            <a:ext cx="17380350" cy="6868555"/>
          </a:xfrm>
          <a:prstGeom prst="rect">
            <a:avLst/>
          </a:prstGeom>
        </p:spPr>
        <p:txBody>
          <a:bodyPr anchor="t" rtlCol="false" tIns="0" lIns="0" bIns="0" rIns="0">
            <a:spAutoFit/>
          </a:bodyPr>
          <a:lstStyle/>
          <a:p>
            <a:pPr algn="l">
              <a:lnSpc>
                <a:spcPts val="6857"/>
              </a:lnSpc>
            </a:pPr>
            <a:r>
              <a:rPr lang="en-US" sz="4033">
                <a:solidFill>
                  <a:srgbClr val="0F4662"/>
                </a:solidFill>
                <a:latin typeface="Quicksand"/>
                <a:ea typeface="Quicksand"/>
                <a:cs typeface="Quicksand"/>
                <a:sym typeface="Quicksand"/>
              </a:rPr>
              <a:t>Theoretical Explanation of Key Metrics and Features</a:t>
            </a:r>
          </a:p>
          <a:p>
            <a:pPr algn="l">
              <a:lnSpc>
                <a:spcPts val="6857"/>
              </a:lnSpc>
            </a:pPr>
            <a:r>
              <a:rPr lang="en-US" sz="4033">
                <a:solidFill>
                  <a:srgbClr val="0F4662"/>
                </a:solidFill>
                <a:latin typeface="Quicksand"/>
                <a:ea typeface="Quicksand"/>
                <a:cs typeface="Quicksand"/>
                <a:sym typeface="Quicksand"/>
              </a:rPr>
              <a:t>Aggregate Metrics Calculation:</a:t>
            </a:r>
          </a:p>
          <a:p>
            <a:pPr algn="l">
              <a:lnSpc>
                <a:spcPts val="6857"/>
              </a:lnSpc>
            </a:pPr>
            <a:r>
              <a:rPr lang="en-US" sz="4033">
                <a:solidFill>
                  <a:srgbClr val="0F4662"/>
                </a:solidFill>
                <a:latin typeface="Quicksand"/>
                <a:ea typeface="Quicksand"/>
                <a:cs typeface="Quicksand"/>
                <a:sym typeface="Quicksand"/>
              </a:rPr>
              <a:t>Grouping Data: The dataset is grouped by player identifiers (e.g., nflId) to summarize individual player performance metrics. This allows for a comprehensive view of each player's contributions in terms of rushing and passing yards, as well as the total number of plays they participated in.</a:t>
            </a:r>
          </a:p>
          <a:p>
            <a:pPr algn="l" marL="0" indent="0" lvl="0">
              <a:lnSpc>
                <a:spcPts val="6857"/>
              </a:lnSpc>
            </a:pPr>
          </a:p>
        </p:txBody>
      </p:sp>
      <p:sp>
        <p:nvSpPr>
          <p:cNvPr name="TextBox 3" id="3"/>
          <p:cNvSpPr txBox="true"/>
          <p:nvPr/>
        </p:nvSpPr>
        <p:spPr>
          <a:xfrm rot="0">
            <a:off x="0" y="357506"/>
            <a:ext cx="17584719" cy="3506571"/>
          </a:xfrm>
          <a:prstGeom prst="rect">
            <a:avLst/>
          </a:prstGeom>
        </p:spPr>
        <p:txBody>
          <a:bodyPr anchor="t" rtlCol="false" tIns="0" lIns="0" bIns="0" rIns="0">
            <a:spAutoFit/>
          </a:bodyPr>
          <a:lstStyle/>
          <a:p>
            <a:pPr algn="ctr">
              <a:lnSpc>
                <a:spcPts val="9374"/>
              </a:lnSpc>
            </a:pPr>
            <a:r>
              <a:rPr lang="en-US" sz="6696" b="true">
                <a:solidFill>
                  <a:srgbClr val="0F4662"/>
                </a:solidFill>
                <a:latin typeface="Eastman Grotesque Bold"/>
                <a:ea typeface="Eastman Grotesque Bold"/>
                <a:cs typeface="Eastman Grotesque Bold"/>
                <a:sym typeface="Eastman Grotesque Bold"/>
              </a:rPr>
              <a:t>Theoretical Explanation of Key Metrics and Features</a:t>
            </a:r>
          </a:p>
          <a:p>
            <a:pPr algn="ctr">
              <a:lnSpc>
                <a:spcPts val="9374"/>
              </a:lnSpc>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53825" y="1123102"/>
            <a:ext cx="17380350" cy="7735330"/>
          </a:xfrm>
          <a:prstGeom prst="rect">
            <a:avLst/>
          </a:prstGeom>
        </p:spPr>
        <p:txBody>
          <a:bodyPr anchor="t" rtlCol="false" tIns="0" lIns="0" bIns="0" rIns="0">
            <a:spAutoFit/>
          </a:bodyPr>
          <a:lstStyle/>
          <a:p>
            <a:pPr algn="l">
              <a:lnSpc>
                <a:spcPts val="6857"/>
              </a:lnSpc>
            </a:pPr>
            <a:r>
              <a:rPr lang="en-US" sz="4033">
                <a:solidFill>
                  <a:srgbClr val="0F4662"/>
                </a:solidFill>
                <a:latin typeface="Quicksand"/>
                <a:ea typeface="Quicksand"/>
                <a:cs typeface="Quicksand"/>
                <a:sym typeface="Quicksand"/>
              </a:rPr>
              <a:t>Aggregation Functions: Common aggregation functions such as sum and count are employed to compute total yards and total plays, which are critical for evaluating player effectiveness.</a:t>
            </a:r>
          </a:p>
          <a:p>
            <a:pPr algn="l">
              <a:lnSpc>
                <a:spcPts val="6857"/>
              </a:lnSpc>
            </a:pPr>
            <a:r>
              <a:rPr lang="en-US" sz="4033">
                <a:solidFill>
                  <a:srgbClr val="0F4662"/>
                </a:solidFill>
                <a:latin typeface="Quicksand"/>
                <a:ea typeface="Quicksand"/>
                <a:cs typeface="Quicksand"/>
                <a:sym typeface="Quicksand"/>
              </a:rPr>
              <a:t>Play Counts Per Game:</a:t>
            </a:r>
          </a:p>
          <a:p>
            <a:pPr algn="l">
              <a:lnSpc>
                <a:spcPts val="6857"/>
              </a:lnSpc>
            </a:pPr>
            <a:r>
              <a:rPr lang="en-US" sz="4033">
                <a:solidFill>
                  <a:srgbClr val="0F4662"/>
                </a:solidFill>
                <a:latin typeface="Quicksand"/>
                <a:ea typeface="Quicksand"/>
                <a:cs typeface="Quicksand"/>
                <a:sym typeface="Quicksand"/>
              </a:rPr>
              <a:t>Counting Plays: By aggregating data based on gameId, the number of plays in each game is calculated. This is essential for understanding the volume of gameplay and can inform analyses related to game pacing and player involvement.</a:t>
            </a:r>
          </a:p>
          <a:p>
            <a:pPr algn="l" marL="0" indent="0" lvl="0">
              <a:lnSpc>
                <a:spcPts val="6857"/>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53825" y="847725"/>
            <a:ext cx="17380350" cy="8408429"/>
          </a:xfrm>
          <a:prstGeom prst="rect">
            <a:avLst/>
          </a:prstGeom>
        </p:spPr>
        <p:txBody>
          <a:bodyPr anchor="t" rtlCol="false" tIns="0" lIns="0" bIns="0" rIns="0">
            <a:spAutoFit/>
          </a:bodyPr>
          <a:lstStyle/>
          <a:p>
            <a:pPr algn="l">
              <a:lnSpc>
                <a:spcPts val="6687"/>
              </a:lnSpc>
            </a:pPr>
            <a:r>
              <a:rPr lang="en-US" sz="3933">
                <a:solidFill>
                  <a:srgbClr val="0F4662"/>
                </a:solidFill>
                <a:latin typeface="Quicksand"/>
                <a:ea typeface="Quicksand"/>
                <a:cs typeface="Quicksand"/>
                <a:sym typeface="Quicksand"/>
              </a:rPr>
              <a:t>Merging Data:</a:t>
            </a:r>
          </a:p>
          <a:p>
            <a:pPr algn="l">
              <a:lnSpc>
                <a:spcPts val="6687"/>
              </a:lnSpc>
            </a:pPr>
            <a:r>
              <a:rPr lang="en-US" sz="3933">
                <a:solidFill>
                  <a:srgbClr val="0F4662"/>
                </a:solidFill>
                <a:latin typeface="Quicksand"/>
                <a:ea typeface="Quicksand"/>
                <a:cs typeface="Quicksand"/>
                <a:sym typeface="Quicksand"/>
              </a:rPr>
              <a:t>Data Integration: Merging the play counts back into the main dataset enhances the context for each play. This integration allows for the calculation of derived metrics, such as average yards gained per play, which is vital for performance evaluation.</a:t>
            </a:r>
          </a:p>
          <a:p>
            <a:pPr algn="l">
              <a:lnSpc>
                <a:spcPts val="6687"/>
              </a:lnSpc>
            </a:pPr>
            <a:r>
              <a:rPr lang="en-US" sz="3933">
                <a:solidFill>
                  <a:srgbClr val="0F4662"/>
                </a:solidFill>
                <a:latin typeface="Quicksand"/>
                <a:ea typeface="Quicksand"/>
                <a:cs typeface="Quicksand"/>
                <a:sym typeface="Quicksand"/>
              </a:rPr>
              <a:t>Average Yards Gained:</a:t>
            </a:r>
          </a:p>
          <a:p>
            <a:pPr algn="l">
              <a:lnSpc>
                <a:spcPts val="6687"/>
              </a:lnSpc>
            </a:pPr>
            <a:r>
              <a:rPr lang="en-US" sz="3933">
                <a:solidFill>
                  <a:srgbClr val="0F4662"/>
                </a:solidFill>
                <a:latin typeface="Quicksand"/>
                <a:ea typeface="Quicksand"/>
                <a:cs typeface="Quicksand"/>
                <a:sym typeface="Quicksand"/>
              </a:rPr>
              <a:t>Performance Metrics: Calculating average yards gained provides insight into the efficiency of plays. This metric helps identify effective offensive strategies and can highlight individual player performance.</a:t>
            </a:r>
          </a:p>
          <a:p>
            <a:pPr algn="l" marL="0" indent="0" lvl="0">
              <a:lnSpc>
                <a:spcPts val="6687"/>
              </a:lnSpc>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53825" y="847725"/>
            <a:ext cx="17380350" cy="8408429"/>
          </a:xfrm>
          <a:prstGeom prst="rect">
            <a:avLst/>
          </a:prstGeom>
        </p:spPr>
        <p:txBody>
          <a:bodyPr anchor="t" rtlCol="false" tIns="0" lIns="0" bIns="0" rIns="0">
            <a:spAutoFit/>
          </a:bodyPr>
          <a:lstStyle/>
          <a:p>
            <a:pPr algn="l">
              <a:lnSpc>
                <a:spcPts val="6687"/>
              </a:lnSpc>
            </a:pPr>
            <a:r>
              <a:rPr lang="en-US" sz="3933">
                <a:solidFill>
                  <a:srgbClr val="0F4662"/>
                </a:solidFill>
                <a:latin typeface="Quicksand"/>
                <a:ea typeface="Quicksand"/>
                <a:cs typeface="Quicksand"/>
                <a:sym typeface="Quicksand"/>
              </a:rPr>
              <a:t>Handling Division by Zero:</a:t>
            </a:r>
          </a:p>
          <a:p>
            <a:pPr algn="l">
              <a:lnSpc>
                <a:spcPts val="6687"/>
              </a:lnSpc>
            </a:pPr>
            <a:r>
              <a:rPr lang="en-US" sz="3933">
                <a:solidFill>
                  <a:srgbClr val="0F4662"/>
                </a:solidFill>
                <a:latin typeface="Quicksand"/>
                <a:ea typeface="Quicksand"/>
                <a:cs typeface="Quicksand"/>
                <a:sym typeface="Quicksand"/>
              </a:rPr>
              <a:t>Data Cleaning: Replacing infinite values that arise from division by zero ensures the dataset remains usable and prevents errors in subsequent analyses. This step is crucial for maintaining data integrity.</a:t>
            </a:r>
          </a:p>
          <a:p>
            <a:pPr algn="l">
              <a:lnSpc>
                <a:spcPts val="6687"/>
              </a:lnSpc>
            </a:pPr>
            <a:r>
              <a:rPr lang="en-US" sz="3933">
                <a:solidFill>
                  <a:srgbClr val="0F4662"/>
                </a:solidFill>
                <a:latin typeface="Quicksand"/>
                <a:ea typeface="Quicksand"/>
                <a:cs typeface="Quicksand"/>
                <a:sym typeface="Quicksand"/>
              </a:rPr>
              <a:t>Total Scores Calculation:</a:t>
            </a:r>
          </a:p>
          <a:p>
            <a:pPr algn="l">
              <a:lnSpc>
                <a:spcPts val="6687"/>
              </a:lnSpc>
            </a:pPr>
            <a:r>
              <a:rPr lang="en-US" sz="3933">
                <a:solidFill>
                  <a:srgbClr val="0F4662"/>
                </a:solidFill>
                <a:latin typeface="Quicksand"/>
                <a:ea typeface="Quicksand"/>
                <a:cs typeface="Quicksand"/>
                <a:sym typeface="Quicksand"/>
              </a:rPr>
              <a:t>Game Outcomes: Aggregating final scores for home and visitor teams allows for a clearer understanding of game results. These scores are critical for analyzing the relationship between player performance and game outcomes.</a:t>
            </a:r>
          </a:p>
          <a:p>
            <a:pPr algn="l" marL="0" indent="0" lvl="0">
              <a:lnSpc>
                <a:spcPts val="6687"/>
              </a:lnSpc>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520048" y="2803914"/>
            <a:ext cx="17380350" cy="5252480"/>
          </a:xfrm>
          <a:prstGeom prst="rect">
            <a:avLst/>
          </a:prstGeom>
        </p:spPr>
        <p:txBody>
          <a:bodyPr anchor="t" rtlCol="false" tIns="0" lIns="0" bIns="0" rIns="0">
            <a:spAutoFit/>
          </a:bodyPr>
          <a:lstStyle/>
          <a:p>
            <a:pPr algn="l">
              <a:lnSpc>
                <a:spcPts val="7027"/>
              </a:lnSpc>
            </a:pPr>
            <a:r>
              <a:rPr lang="en-US" sz="4133">
                <a:solidFill>
                  <a:srgbClr val="0F4662"/>
                </a:solidFill>
                <a:latin typeface="Quicksand"/>
                <a:ea typeface="Quicksand"/>
                <a:cs typeface="Quicksand"/>
                <a:sym typeface="Quicksand"/>
              </a:rPr>
              <a:t>Renaming Columns:</a:t>
            </a:r>
          </a:p>
          <a:p>
            <a:pPr algn="l">
              <a:lnSpc>
                <a:spcPts val="7027"/>
              </a:lnSpc>
            </a:pPr>
            <a:r>
              <a:rPr lang="en-US" sz="4133">
                <a:solidFill>
                  <a:srgbClr val="0F4662"/>
                </a:solidFill>
                <a:latin typeface="Quicksand"/>
                <a:ea typeface="Quicksand"/>
                <a:cs typeface="Quicksand"/>
                <a:sym typeface="Quicksand"/>
              </a:rPr>
              <a:t>Avoiding Conflicts: Renaming columns during the merging process prevents confusion and potential errors in data manipulation. Clear and distinct naming conventions are essential for maintaining clarity in a dataset.</a:t>
            </a:r>
          </a:p>
          <a:p>
            <a:pPr algn="l" marL="0" indent="0" lvl="0">
              <a:lnSpc>
                <a:spcPts val="7027"/>
              </a:lnSpc>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60024" y="2819618"/>
            <a:ext cx="17602142" cy="4421022"/>
          </a:xfrm>
          <a:prstGeom prst="rect">
            <a:avLst/>
          </a:prstGeom>
        </p:spPr>
        <p:txBody>
          <a:bodyPr anchor="t" rtlCol="false" tIns="0" lIns="0" bIns="0" rIns="0">
            <a:spAutoFit/>
          </a:bodyPr>
          <a:lstStyle/>
          <a:p>
            <a:pPr algn="l">
              <a:lnSpc>
                <a:spcPts val="7101"/>
              </a:lnSpc>
            </a:pPr>
            <a:r>
              <a:rPr lang="en-US" sz="4177">
                <a:solidFill>
                  <a:srgbClr val="0F4662"/>
                </a:solidFill>
                <a:latin typeface="Quicksand"/>
                <a:ea typeface="Quicksand"/>
                <a:cs typeface="Quicksand"/>
                <a:sym typeface="Quicksand"/>
              </a:rPr>
              <a:t>Final Outputs:</a:t>
            </a:r>
          </a:p>
          <a:p>
            <a:pPr algn="l" marL="0" indent="0" lvl="0">
              <a:lnSpc>
                <a:spcPts val="7101"/>
              </a:lnSpc>
            </a:pPr>
            <a:r>
              <a:rPr lang="en-US" sz="4177">
                <a:solidFill>
                  <a:srgbClr val="0F4662"/>
                </a:solidFill>
                <a:latin typeface="Quicksand"/>
                <a:ea typeface="Quicksand"/>
                <a:cs typeface="Quicksand"/>
                <a:sym typeface="Quicksand"/>
              </a:rPr>
              <a:t>Data Inspection: Displaying the first few rows of the calculated metrics and combined dataset enables quick verification of the results. This step is important for ensuring the validity of the calculations and for identifying any anomalies.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5736235" y="3241039"/>
            <a:ext cx="7463210" cy="1902461"/>
          </a:xfrm>
          <a:prstGeom prst="rect">
            <a:avLst/>
          </a:prstGeom>
        </p:spPr>
        <p:txBody>
          <a:bodyPr anchor="t" rtlCol="false" tIns="0" lIns="0" bIns="0" rIns="0">
            <a:spAutoFit/>
          </a:bodyPr>
          <a:lstStyle/>
          <a:p>
            <a:pPr algn="ctr">
              <a:lnSpc>
                <a:spcPts val="14839"/>
              </a:lnSpc>
              <a:spcBef>
                <a:spcPct val="0"/>
              </a:spcBef>
            </a:pPr>
            <a:r>
              <a:rPr lang="en-US" b="true" sz="10599">
                <a:solidFill>
                  <a:srgbClr val="0F4662"/>
                </a:solidFill>
                <a:latin typeface="Bodoni FLF Bold"/>
                <a:ea typeface="Bodoni FLF Bold"/>
                <a:cs typeface="Bodoni FLF Bold"/>
                <a:sym typeface="Bodoni FLF Bold"/>
              </a:rPr>
              <a:t>Introduction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2465154" cy="7221661"/>
          </a:xfrm>
          <a:custGeom>
            <a:avLst/>
            <a:gdLst/>
            <a:ahLst/>
            <a:cxnLst/>
            <a:rect r="r" b="b" t="t" l="l"/>
            <a:pathLst>
              <a:path h="7221661" w="12465154">
                <a:moveTo>
                  <a:pt x="0" y="0"/>
                </a:moveTo>
                <a:lnTo>
                  <a:pt x="12465154" y="0"/>
                </a:lnTo>
                <a:lnTo>
                  <a:pt x="12465154" y="7221661"/>
                </a:lnTo>
                <a:lnTo>
                  <a:pt x="0" y="7221661"/>
                </a:lnTo>
                <a:lnTo>
                  <a:pt x="0" y="0"/>
                </a:lnTo>
                <a:close/>
              </a:path>
            </a:pathLst>
          </a:custGeom>
          <a:blipFill>
            <a:blip r:embed="rId2"/>
            <a:stretch>
              <a:fillRect l="0" t="-4448" r="0" b="-2783"/>
            </a:stretch>
          </a:blipFill>
        </p:spPr>
      </p:sp>
      <p:sp>
        <p:nvSpPr>
          <p:cNvPr name="TextBox 3" id="3"/>
          <p:cNvSpPr txBox="true"/>
          <p:nvPr/>
        </p:nvSpPr>
        <p:spPr>
          <a:xfrm rot="0">
            <a:off x="12465154" y="962025"/>
            <a:ext cx="5822846" cy="6074517"/>
          </a:xfrm>
          <a:prstGeom prst="rect">
            <a:avLst/>
          </a:prstGeom>
        </p:spPr>
        <p:txBody>
          <a:bodyPr anchor="t" rtlCol="false" tIns="0" lIns="0" bIns="0" rIns="0">
            <a:spAutoFit/>
          </a:bodyPr>
          <a:lstStyle/>
          <a:p>
            <a:pPr algn="ctr">
              <a:lnSpc>
                <a:spcPts val="4859"/>
              </a:lnSpc>
              <a:spcBef>
                <a:spcPct val="0"/>
              </a:spcBef>
            </a:pPr>
            <a:r>
              <a:rPr lang="en-US" b="true" sz="3470" i="true">
                <a:solidFill>
                  <a:srgbClr val="000000"/>
                </a:solidFill>
                <a:latin typeface="Cormorant Garamond Bold Italics"/>
                <a:ea typeface="Cormorant Garamond Bold Italics"/>
                <a:cs typeface="Cormorant Garamond Bold Italics"/>
                <a:sym typeface="Cormorant Garamond Bold Italics"/>
              </a:rPr>
              <a:t>1.⁠ ⁠plotDistributionOfRushingYards</a:t>
            </a:r>
          </a:p>
          <a:p>
            <a:pPr algn="ctr">
              <a:lnSpc>
                <a:spcPts val="4859"/>
              </a:lnSpc>
              <a:spcBef>
                <a:spcPct val="0"/>
              </a:spcBef>
            </a:pPr>
            <a:r>
              <a:rPr lang="en-US" b="true" sz="3470" i="true">
                <a:solidFill>
                  <a:srgbClr val="000000"/>
                </a:solidFill>
                <a:latin typeface="Cormorant Garamond Bold Italics"/>
                <a:ea typeface="Cormorant Garamond Bold Italics"/>
                <a:cs typeface="Cormorant Garamond Bold Italics"/>
                <a:sym typeface="Cormorant Garamond Bold Italics"/>
              </a:rPr>
              <a:t>Purpose: This function plots the distribution of rushing yards across all players in the dataset.</a:t>
            </a:r>
          </a:p>
          <a:p>
            <a:pPr algn="ctr">
              <a:lnSpc>
                <a:spcPts val="4859"/>
              </a:lnSpc>
              <a:spcBef>
                <a:spcPct val="0"/>
              </a:spcBef>
            </a:pPr>
            <a:r>
              <a:rPr lang="en-US" b="true" sz="3470" i="true">
                <a:solidFill>
                  <a:srgbClr val="000000"/>
                </a:solidFill>
                <a:latin typeface="Cormorant Garamond Bold Italics"/>
                <a:ea typeface="Cormorant Garamond Bold Italics"/>
                <a:cs typeface="Cormorant Garamond Bold Italics"/>
                <a:sym typeface="Cormorant Garamond Bold Italics"/>
              </a:rPr>
              <a:t>Graph Type: Histogram with a Kernel Density Estimate (KDE).</a:t>
            </a:r>
          </a:p>
          <a:p>
            <a:pPr algn="ctr">
              <a:lnSpc>
                <a:spcPts val="4859"/>
              </a:lnSpc>
              <a:spcBef>
                <a:spcPct val="0"/>
              </a:spcBef>
            </a:pPr>
            <a:r>
              <a:rPr lang="en-US" b="true" sz="3470" i="true">
                <a:solidFill>
                  <a:srgbClr val="000000"/>
                </a:solidFill>
                <a:latin typeface="Cormorant Garamond Bold Italics"/>
                <a:ea typeface="Cormorant Garamond Bold Italics"/>
                <a:cs typeface="Cormorant Garamond Bold Italics"/>
                <a:sym typeface="Cormorant Garamond Bold Italics"/>
              </a:rPr>
              <a:t>Interpretation: The histogram shows how rushing yards are distributed, indicating the frequency of different yard totals. </a:t>
            </a:r>
          </a:p>
        </p:txBody>
      </p:sp>
      <p:sp>
        <p:nvSpPr>
          <p:cNvPr name="TextBox 4" id="4"/>
          <p:cNvSpPr txBox="true"/>
          <p:nvPr/>
        </p:nvSpPr>
        <p:spPr>
          <a:xfrm rot="0">
            <a:off x="0" y="8263716"/>
            <a:ext cx="17259300" cy="1197737"/>
          </a:xfrm>
          <a:prstGeom prst="rect">
            <a:avLst/>
          </a:prstGeom>
        </p:spPr>
        <p:txBody>
          <a:bodyPr anchor="t" rtlCol="false" tIns="0" lIns="0" bIns="0" rIns="0">
            <a:spAutoFit/>
          </a:bodyPr>
          <a:lstStyle/>
          <a:p>
            <a:pPr algn="ctr">
              <a:lnSpc>
                <a:spcPts val="4858"/>
              </a:lnSpc>
              <a:spcBef>
                <a:spcPct val="0"/>
              </a:spcBef>
            </a:pPr>
            <a:r>
              <a:rPr lang="en-US" b="true" sz="3470" i="true">
                <a:solidFill>
                  <a:srgbClr val="000000"/>
                </a:solidFill>
                <a:latin typeface="Cormorant Garamond Bold Italics"/>
                <a:ea typeface="Cormorant Garamond Bold Italics"/>
                <a:cs typeface="Cormorant Garamond Bold Italics"/>
                <a:sym typeface="Cormorant Garamond Bold Italics"/>
              </a:rPr>
              <a:t>Peaks in the graph can signify common rushing yard totals, while the KDE line provides a smooth estimate of the distribution.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473" y="1028700"/>
            <a:ext cx="12527474" cy="7227042"/>
          </a:xfrm>
          <a:custGeom>
            <a:avLst/>
            <a:gdLst/>
            <a:ahLst/>
            <a:cxnLst/>
            <a:rect r="r" b="b" t="t" l="l"/>
            <a:pathLst>
              <a:path h="7227042" w="12527474">
                <a:moveTo>
                  <a:pt x="0" y="0"/>
                </a:moveTo>
                <a:lnTo>
                  <a:pt x="12527474" y="0"/>
                </a:lnTo>
                <a:lnTo>
                  <a:pt x="12527474" y="7227042"/>
                </a:lnTo>
                <a:lnTo>
                  <a:pt x="0" y="7227042"/>
                </a:lnTo>
                <a:lnTo>
                  <a:pt x="0" y="0"/>
                </a:lnTo>
                <a:close/>
              </a:path>
            </a:pathLst>
          </a:custGeom>
          <a:blipFill>
            <a:blip r:embed="rId2"/>
            <a:stretch>
              <a:fillRect l="-744" t="-10831" r="-744" b="0"/>
            </a:stretch>
          </a:blipFill>
        </p:spPr>
      </p:sp>
      <p:sp>
        <p:nvSpPr>
          <p:cNvPr name="TextBox 3" id="3"/>
          <p:cNvSpPr txBox="true"/>
          <p:nvPr/>
        </p:nvSpPr>
        <p:spPr>
          <a:xfrm rot="0">
            <a:off x="12465154" y="962025"/>
            <a:ext cx="5822846" cy="7293717"/>
          </a:xfrm>
          <a:prstGeom prst="rect">
            <a:avLst/>
          </a:prstGeom>
        </p:spPr>
        <p:txBody>
          <a:bodyPr anchor="t" rtlCol="false" tIns="0" lIns="0" bIns="0" rIns="0">
            <a:spAutoFit/>
          </a:bodyPr>
          <a:lstStyle/>
          <a:p>
            <a:pPr algn="ctr">
              <a:lnSpc>
                <a:spcPts val="4859"/>
              </a:lnSpc>
            </a:pPr>
            <a:r>
              <a:rPr lang="en-US" b="true" sz="3470" i="true">
                <a:solidFill>
                  <a:srgbClr val="000000"/>
                </a:solidFill>
                <a:latin typeface="Cormorant Garamond Bold Italics"/>
                <a:ea typeface="Cormorant Garamond Bold Italics"/>
                <a:cs typeface="Cormorant Garamond Bold Italics"/>
                <a:sym typeface="Cormorant Garamond Bold Italics"/>
              </a:rPr>
              <a:t>2.⁠ ⁠plotTop10QBPassingYards</a:t>
            </a:r>
          </a:p>
          <a:p>
            <a:pPr algn="ctr">
              <a:lnSpc>
                <a:spcPts val="4859"/>
              </a:lnSpc>
            </a:pPr>
            <a:r>
              <a:rPr lang="en-US" b="true" sz="3470" i="true">
                <a:solidFill>
                  <a:srgbClr val="000000"/>
                </a:solidFill>
                <a:latin typeface="Cormorant Garamond Bold Italics"/>
                <a:ea typeface="Cormorant Garamond Bold Italics"/>
                <a:cs typeface="Cormorant Garamond Bold Italics"/>
                <a:sym typeface="Cormorant Garamond Bold Italics"/>
              </a:rPr>
              <a:t>Purpose: This function identifies and visualizes the passing yards of the top 10 quarterbacks based on their average passing yards.</a:t>
            </a:r>
          </a:p>
          <a:p>
            <a:pPr algn="ctr">
              <a:lnSpc>
                <a:spcPts val="4859"/>
              </a:lnSpc>
            </a:pPr>
            <a:r>
              <a:rPr lang="en-US" b="true" sz="3470" i="true">
                <a:solidFill>
                  <a:srgbClr val="000000"/>
                </a:solidFill>
                <a:latin typeface="Cormorant Garamond Bold Italics"/>
                <a:ea typeface="Cormorant Garamond Bold Italics"/>
                <a:cs typeface="Cormorant Garamond Bold Italics"/>
                <a:sym typeface="Cormorant Garamond Bold Italics"/>
              </a:rPr>
              <a:t>Graph Type: Box plot.</a:t>
            </a:r>
          </a:p>
          <a:p>
            <a:pPr algn="ctr">
              <a:lnSpc>
                <a:spcPts val="4859"/>
              </a:lnSpc>
              <a:spcBef>
                <a:spcPct val="0"/>
              </a:spcBef>
            </a:pPr>
            <a:r>
              <a:rPr lang="en-US" b="true" sz="3470" i="true">
                <a:solidFill>
                  <a:srgbClr val="000000"/>
                </a:solidFill>
                <a:latin typeface="Cormorant Garamond Bold Italics"/>
                <a:ea typeface="Cormorant Garamond Bold Italics"/>
                <a:cs typeface="Cormorant Garamond Bold Italics"/>
                <a:sym typeface="Cormorant Garamond Bold Italics"/>
              </a:rPr>
              <a:t>Interpretation: The box plot displays the distribution of passing yards for the top 10 quarterbacks. The box represents the interquartile range (IQR), with the line inside the box indicating the median. </a:t>
            </a:r>
          </a:p>
        </p:txBody>
      </p:sp>
      <p:sp>
        <p:nvSpPr>
          <p:cNvPr name="TextBox 4" id="4"/>
          <p:cNvSpPr txBox="true"/>
          <p:nvPr/>
        </p:nvSpPr>
        <p:spPr>
          <a:xfrm rot="0">
            <a:off x="0" y="8263716"/>
            <a:ext cx="17259300" cy="1807337"/>
          </a:xfrm>
          <a:prstGeom prst="rect">
            <a:avLst/>
          </a:prstGeom>
        </p:spPr>
        <p:txBody>
          <a:bodyPr anchor="t" rtlCol="false" tIns="0" lIns="0" bIns="0" rIns="0">
            <a:spAutoFit/>
          </a:bodyPr>
          <a:lstStyle/>
          <a:p>
            <a:pPr algn="ctr">
              <a:lnSpc>
                <a:spcPts val="4858"/>
              </a:lnSpc>
            </a:pPr>
            <a:r>
              <a:rPr lang="en-US" b="true" sz="3470" i="true">
                <a:solidFill>
                  <a:srgbClr val="000000"/>
                </a:solidFill>
                <a:latin typeface="Cormorant Garamond Bold Italics"/>
                <a:ea typeface="Cormorant Garamond Bold Italics"/>
                <a:cs typeface="Cormorant Garamond Bold Italics"/>
                <a:sym typeface="Cormorant Garamond Bold Italics"/>
              </a:rPr>
              <a:t>Whiskers extend to the range of data, highlighting outliers. This visualization helps compare quarterback performance and identify any significant differences in their passing yards.</a:t>
            </a:r>
          </a:p>
          <a:p>
            <a:pPr algn="ctr">
              <a:lnSpc>
                <a:spcPts val="4858"/>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29829" y="209790"/>
            <a:ext cx="11596479" cy="7436242"/>
          </a:xfrm>
          <a:custGeom>
            <a:avLst/>
            <a:gdLst/>
            <a:ahLst/>
            <a:cxnLst/>
            <a:rect r="r" b="b" t="t" l="l"/>
            <a:pathLst>
              <a:path h="7436242" w="11596479">
                <a:moveTo>
                  <a:pt x="0" y="0"/>
                </a:moveTo>
                <a:lnTo>
                  <a:pt x="11596479" y="0"/>
                </a:lnTo>
                <a:lnTo>
                  <a:pt x="11596479" y="7436242"/>
                </a:lnTo>
                <a:lnTo>
                  <a:pt x="0" y="7436242"/>
                </a:lnTo>
                <a:lnTo>
                  <a:pt x="0" y="0"/>
                </a:lnTo>
                <a:close/>
              </a:path>
            </a:pathLst>
          </a:custGeom>
          <a:blipFill>
            <a:blip r:embed="rId2"/>
            <a:stretch>
              <a:fillRect l="0" t="0" r="0" b="0"/>
            </a:stretch>
          </a:blipFill>
        </p:spPr>
      </p:sp>
      <p:sp>
        <p:nvSpPr>
          <p:cNvPr name="TextBox 3" id="3"/>
          <p:cNvSpPr txBox="true"/>
          <p:nvPr/>
        </p:nvSpPr>
        <p:spPr>
          <a:xfrm rot="0">
            <a:off x="12465154" y="-66675"/>
            <a:ext cx="5822846" cy="8512917"/>
          </a:xfrm>
          <a:prstGeom prst="rect">
            <a:avLst/>
          </a:prstGeom>
        </p:spPr>
        <p:txBody>
          <a:bodyPr anchor="t" rtlCol="false" tIns="0" lIns="0" bIns="0" rIns="0">
            <a:spAutoFit/>
          </a:bodyPr>
          <a:lstStyle/>
          <a:p>
            <a:pPr algn="ctr">
              <a:lnSpc>
                <a:spcPts val="4859"/>
              </a:lnSpc>
            </a:pPr>
            <a:r>
              <a:rPr lang="en-US" b="true" sz="3470" i="true">
                <a:solidFill>
                  <a:srgbClr val="000000"/>
                </a:solidFill>
                <a:latin typeface="Cormorant Garamond Bold Italics"/>
                <a:ea typeface="Cormorant Garamond Bold Italics"/>
                <a:cs typeface="Cormorant Garamond Bold Italics"/>
                <a:sym typeface="Cormorant Garamond Bold Italics"/>
              </a:rPr>
              <a:t>3.⁠ ⁠plotRelationShipBetweenRushingYardAndPassingYards</a:t>
            </a:r>
          </a:p>
          <a:p>
            <a:pPr algn="ctr">
              <a:lnSpc>
                <a:spcPts val="4859"/>
              </a:lnSpc>
            </a:pPr>
            <a:r>
              <a:rPr lang="en-US" b="true" sz="3470" i="true">
                <a:solidFill>
                  <a:srgbClr val="000000"/>
                </a:solidFill>
                <a:latin typeface="Cormorant Garamond Bold Italics"/>
                <a:ea typeface="Cormorant Garamond Bold Italics"/>
                <a:cs typeface="Cormorant Garamond Bold Italics"/>
                <a:sym typeface="Cormorant Garamond Bold Italics"/>
              </a:rPr>
              <a:t>Purpose: This function explores the relationship between rushing yards and passing yards for players.</a:t>
            </a:r>
          </a:p>
          <a:p>
            <a:pPr algn="ctr">
              <a:lnSpc>
                <a:spcPts val="4859"/>
              </a:lnSpc>
            </a:pPr>
            <a:r>
              <a:rPr lang="en-US" b="true" sz="3470" i="true">
                <a:solidFill>
                  <a:srgbClr val="000000"/>
                </a:solidFill>
                <a:latin typeface="Cormorant Garamond Bold Italics"/>
                <a:ea typeface="Cormorant Garamond Bold Italics"/>
                <a:cs typeface="Cormorant Garamond Bold Italics"/>
                <a:sym typeface="Cormorant Garamond Bold Italics"/>
              </a:rPr>
              <a:t>Graph Type: Scatter plot.</a:t>
            </a:r>
          </a:p>
          <a:p>
            <a:pPr algn="ctr">
              <a:lnSpc>
                <a:spcPts val="4859"/>
              </a:lnSpc>
              <a:spcBef>
                <a:spcPct val="0"/>
              </a:spcBef>
            </a:pPr>
            <a:r>
              <a:rPr lang="en-US" b="true" sz="3470" i="true">
                <a:solidFill>
                  <a:srgbClr val="000000"/>
                </a:solidFill>
                <a:latin typeface="Cormorant Garamond Bold Italics"/>
                <a:ea typeface="Cormorant Garamond Bold Italics"/>
                <a:cs typeface="Cormorant Garamond Bold Italics"/>
                <a:sym typeface="Cormorant Garamond Bold Italics"/>
              </a:rPr>
              <a:t>Interpretation: The scatter plot shows individual data points representing players’ rushing yards on the x-axis and their passing yards on the y-axis. A trend or correlation can be observed from the clustering of points. </a:t>
            </a:r>
          </a:p>
        </p:txBody>
      </p:sp>
      <p:sp>
        <p:nvSpPr>
          <p:cNvPr name="TextBox 4" id="4"/>
          <p:cNvSpPr txBox="true"/>
          <p:nvPr/>
        </p:nvSpPr>
        <p:spPr>
          <a:xfrm rot="0">
            <a:off x="129829" y="8479663"/>
            <a:ext cx="17259300" cy="1807337"/>
          </a:xfrm>
          <a:prstGeom prst="rect">
            <a:avLst/>
          </a:prstGeom>
        </p:spPr>
        <p:txBody>
          <a:bodyPr anchor="t" rtlCol="false" tIns="0" lIns="0" bIns="0" rIns="0">
            <a:spAutoFit/>
          </a:bodyPr>
          <a:lstStyle/>
          <a:p>
            <a:pPr algn="ctr">
              <a:lnSpc>
                <a:spcPts val="4858"/>
              </a:lnSpc>
            </a:pPr>
            <a:r>
              <a:rPr lang="en-US" b="true" sz="3470" i="true">
                <a:solidFill>
                  <a:srgbClr val="000000"/>
                </a:solidFill>
                <a:latin typeface="Cormorant Garamond Bold Italics"/>
                <a:ea typeface="Cormorant Garamond Bold Italics"/>
                <a:cs typeface="Cormorant Garamond Bold Italics"/>
                <a:sym typeface="Cormorant Garamond Bold Italics"/>
              </a:rPr>
              <a:t>For example, if most points are concentrated along a diagonal line, it may indicate a positive relationship where higher rushing yards correlate with higher passing yards.</a:t>
            </a:r>
          </a:p>
          <a:p>
            <a:pPr algn="ctr">
              <a:lnSpc>
                <a:spcPts val="4858"/>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45225" y="0"/>
            <a:ext cx="12610380" cy="6686670"/>
          </a:xfrm>
          <a:custGeom>
            <a:avLst/>
            <a:gdLst/>
            <a:ahLst/>
            <a:cxnLst/>
            <a:rect r="r" b="b" t="t" l="l"/>
            <a:pathLst>
              <a:path h="6686670" w="12610380">
                <a:moveTo>
                  <a:pt x="0" y="0"/>
                </a:moveTo>
                <a:lnTo>
                  <a:pt x="12610379" y="0"/>
                </a:lnTo>
                <a:lnTo>
                  <a:pt x="12610379" y="6686670"/>
                </a:lnTo>
                <a:lnTo>
                  <a:pt x="0" y="6686670"/>
                </a:lnTo>
                <a:lnTo>
                  <a:pt x="0" y="0"/>
                </a:lnTo>
                <a:close/>
              </a:path>
            </a:pathLst>
          </a:custGeom>
          <a:blipFill>
            <a:blip r:embed="rId2"/>
            <a:stretch>
              <a:fillRect l="-380" t="0" r="-380" b="0"/>
            </a:stretch>
          </a:blipFill>
        </p:spPr>
      </p:sp>
      <p:sp>
        <p:nvSpPr>
          <p:cNvPr name="TextBox 3" id="3"/>
          <p:cNvSpPr txBox="true"/>
          <p:nvPr/>
        </p:nvSpPr>
        <p:spPr>
          <a:xfrm rot="0">
            <a:off x="12313781" y="1221753"/>
            <a:ext cx="5822846" cy="5464917"/>
          </a:xfrm>
          <a:prstGeom prst="rect">
            <a:avLst/>
          </a:prstGeom>
        </p:spPr>
        <p:txBody>
          <a:bodyPr anchor="t" rtlCol="false" tIns="0" lIns="0" bIns="0" rIns="0">
            <a:spAutoFit/>
          </a:bodyPr>
          <a:lstStyle/>
          <a:p>
            <a:pPr algn="ctr">
              <a:lnSpc>
                <a:spcPts val="4859"/>
              </a:lnSpc>
            </a:pPr>
            <a:r>
              <a:rPr lang="en-US" b="true" sz="3470" i="true">
                <a:solidFill>
                  <a:srgbClr val="000000"/>
                </a:solidFill>
                <a:latin typeface="Cormorant Garamond Bold Italics"/>
                <a:ea typeface="Cormorant Garamond Bold Italics"/>
                <a:cs typeface="Cormorant Garamond Bold Italics"/>
                <a:sym typeface="Cormorant Garamond Bold Italics"/>
              </a:rPr>
              <a:t>4.⁠ ⁠plotTeamPerformanceOverTime</a:t>
            </a:r>
          </a:p>
          <a:p>
            <a:pPr algn="ctr">
              <a:lnSpc>
                <a:spcPts val="4859"/>
              </a:lnSpc>
            </a:pPr>
            <a:r>
              <a:rPr lang="en-US" b="true" sz="3470" i="true">
                <a:solidFill>
                  <a:srgbClr val="000000"/>
                </a:solidFill>
                <a:latin typeface="Cormorant Garamond Bold Italics"/>
                <a:ea typeface="Cormorant Garamond Bold Italics"/>
                <a:cs typeface="Cormorant Garamond Bold Italics"/>
                <a:sym typeface="Cormorant Garamond Bold Italics"/>
              </a:rPr>
              <a:t>Purpose: This function analyzes how team performance (in terms of average rushing and passing yards) changes over time.</a:t>
            </a:r>
          </a:p>
          <a:p>
            <a:pPr algn="ctr">
              <a:lnSpc>
                <a:spcPts val="4859"/>
              </a:lnSpc>
            </a:pPr>
            <a:r>
              <a:rPr lang="en-US" b="true" sz="3470" i="true">
                <a:solidFill>
                  <a:srgbClr val="000000"/>
                </a:solidFill>
                <a:latin typeface="Cormorant Garamond Bold Italics"/>
                <a:ea typeface="Cormorant Garamond Bold Italics"/>
                <a:cs typeface="Cormorant Garamond Bold Italics"/>
                <a:sym typeface="Cormorant Garamond Bold Italics"/>
              </a:rPr>
              <a:t>Graph Type: Line plot.</a:t>
            </a:r>
          </a:p>
          <a:p>
            <a:pPr algn="ctr">
              <a:lnSpc>
                <a:spcPts val="4859"/>
              </a:lnSpc>
              <a:spcBef>
                <a:spcPct val="0"/>
              </a:spcBef>
            </a:pPr>
            <a:r>
              <a:rPr lang="en-US" b="true" sz="3470" i="true">
                <a:solidFill>
                  <a:srgbClr val="000000"/>
                </a:solidFill>
                <a:latin typeface="Cormorant Garamond Bold Italics"/>
                <a:ea typeface="Cormorant Garamond Bold Italics"/>
                <a:cs typeface="Cormorant Garamond Bold Italics"/>
                <a:sym typeface="Cormorant Garamond Bold Italics"/>
              </a:rPr>
              <a:t>Interpretation: The line plot displays average rushing and passing yards over time.</a:t>
            </a:r>
          </a:p>
        </p:txBody>
      </p:sp>
      <p:sp>
        <p:nvSpPr>
          <p:cNvPr name="TextBox 4" id="4"/>
          <p:cNvSpPr txBox="true"/>
          <p:nvPr/>
        </p:nvSpPr>
        <p:spPr>
          <a:xfrm rot="0">
            <a:off x="129829" y="8479663"/>
            <a:ext cx="17259300" cy="1807337"/>
          </a:xfrm>
          <a:prstGeom prst="rect">
            <a:avLst/>
          </a:prstGeom>
        </p:spPr>
        <p:txBody>
          <a:bodyPr anchor="t" rtlCol="false" tIns="0" lIns="0" bIns="0" rIns="0">
            <a:spAutoFit/>
          </a:bodyPr>
          <a:lstStyle/>
          <a:p>
            <a:pPr algn="ctr">
              <a:lnSpc>
                <a:spcPts val="4858"/>
              </a:lnSpc>
              <a:spcBef>
                <a:spcPct val="0"/>
              </a:spcBef>
            </a:pPr>
            <a:r>
              <a:rPr lang="en-US" b="true" sz="3470" i="true">
                <a:solidFill>
                  <a:srgbClr val="000000"/>
                </a:solidFill>
                <a:latin typeface="Cormorant Garamond Bold Italics"/>
                <a:ea typeface="Cormorant Garamond Bold Italics"/>
                <a:cs typeface="Cormorant Garamond Bold Italics"/>
                <a:sym typeface="Cormorant Garamond Bold Italics"/>
              </a:rPr>
              <a:t>Two lines represent the average values for rushing and passing yards, allowing for easy comparison of trends. Observing these trends can help identify periods of improvement or decline in performance, and correlate them with specific games or seasons.</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618121" y="3585769"/>
            <a:ext cx="13581565" cy="1902461"/>
          </a:xfrm>
          <a:prstGeom prst="rect">
            <a:avLst/>
          </a:prstGeom>
        </p:spPr>
        <p:txBody>
          <a:bodyPr anchor="t" rtlCol="false" tIns="0" lIns="0" bIns="0" rIns="0">
            <a:spAutoFit/>
          </a:bodyPr>
          <a:lstStyle/>
          <a:p>
            <a:pPr algn="l" marL="0" indent="0" lvl="0">
              <a:lnSpc>
                <a:spcPts val="14839"/>
              </a:lnSpc>
              <a:spcBef>
                <a:spcPct val="0"/>
              </a:spcBef>
            </a:pPr>
            <a:r>
              <a:rPr lang="en-US" b="true" sz="10599">
                <a:solidFill>
                  <a:srgbClr val="0F4662"/>
                </a:solidFill>
                <a:latin typeface="Bodoni FLF Bold"/>
                <a:ea typeface="Bodoni FLF Bold"/>
                <a:cs typeface="Bodoni FLF Bold"/>
                <a:sym typeface="Bodoni FLF Bold"/>
              </a:rPr>
              <a:t>Results &amp; Conclusion</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37309" y="200025"/>
            <a:ext cx="8530977" cy="1571625"/>
          </a:xfrm>
          <a:prstGeom prst="rect">
            <a:avLst/>
          </a:prstGeom>
        </p:spPr>
        <p:txBody>
          <a:bodyPr anchor="t" rtlCol="false" tIns="0" lIns="0" bIns="0" rIns="0">
            <a:spAutoFit/>
          </a:bodyPr>
          <a:lstStyle/>
          <a:p>
            <a:pPr algn="ctr">
              <a:lnSpc>
                <a:spcPts val="6300"/>
              </a:lnSpc>
            </a:pPr>
            <a:r>
              <a:rPr lang="en-US" sz="4500" b="true">
                <a:solidFill>
                  <a:srgbClr val="000000"/>
                </a:solidFill>
                <a:latin typeface="Canva Sans Bold"/>
                <a:ea typeface="Canva Sans Bold"/>
                <a:cs typeface="Canva Sans Bold"/>
                <a:sym typeface="Canva Sans Bold"/>
              </a:rPr>
              <a:t>Impact of Player Performance:</a:t>
            </a:r>
          </a:p>
          <a:p>
            <a:pPr algn="ctr">
              <a:lnSpc>
                <a:spcPts val="6300"/>
              </a:lnSpc>
            </a:pPr>
          </a:p>
        </p:txBody>
      </p:sp>
      <p:sp>
        <p:nvSpPr>
          <p:cNvPr name="TextBox 3" id="3"/>
          <p:cNvSpPr txBox="true"/>
          <p:nvPr/>
        </p:nvSpPr>
        <p:spPr>
          <a:xfrm rot="0">
            <a:off x="0" y="971550"/>
            <a:ext cx="18125689" cy="4367135"/>
          </a:xfrm>
          <a:prstGeom prst="rect">
            <a:avLst/>
          </a:prstGeom>
        </p:spPr>
        <p:txBody>
          <a:bodyPr anchor="t" rtlCol="false" tIns="0" lIns="0" bIns="0" rIns="0">
            <a:spAutoFit/>
          </a:bodyPr>
          <a:lstStyle/>
          <a:p>
            <a:pPr algn="l">
              <a:lnSpc>
                <a:spcPts val="4991"/>
              </a:lnSpc>
            </a:pPr>
            <a:r>
              <a:rPr lang="en-US" sz="3565">
                <a:solidFill>
                  <a:srgbClr val="000000"/>
                </a:solidFill>
                <a:latin typeface="Canva Sans"/>
                <a:ea typeface="Canva Sans"/>
                <a:cs typeface="Canva Sans"/>
                <a:sym typeface="Canva Sans"/>
              </a:rPr>
              <a:t>Individual player statistics such as passing yards and rushing attempts are expected to correlate positively with game outcomes, particularly in terms of scoring.</a:t>
            </a:r>
          </a:p>
          <a:p>
            <a:pPr algn="l">
              <a:lnSpc>
                <a:spcPts val="4991"/>
              </a:lnSpc>
            </a:pPr>
            <a:r>
              <a:rPr lang="en-US" sz="3565">
                <a:solidFill>
                  <a:srgbClr val="000000"/>
                </a:solidFill>
                <a:latin typeface="Canva Sans"/>
                <a:ea typeface="Canva Sans"/>
                <a:cs typeface="Canva Sans"/>
                <a:sym typeface="Canva Sans"/>
              </a:rPr>
              <a:t>Certain player positions, like quarterbacks, are likely to have a more pronounced effect on scoring compared to others, such as running backs.</a:t>
            </a:r>
          </a:p>
          <a:p>
            <a:pPr algn="l">
              <a:lnSpc>
                <a:spcPts val="4991"/>
              </a:lnSpc>
            </a:pPr>
          </a:p>
          <a:p>
            <a:pPr algn="l">
              <a:lnSpc>
                <a:spcPts val="4991"/>
              </a:lnSpc>
            </a:pPr>
          </a:p>
        </p:txBody>
      </p:sp>
      <p:sp>
        <p:nvSpPr>
          <p:cNvPr name="TextBox 4" id="4"/>
          <p:cNvSpPr txBox="true"/>
          <p:nvPr/>
        </p:nvSpPr>
        <p:spPr>
          <a:xfrm rot="0">
            <a:off x="337309" y="5057775"/>
            <a:ext cx="5415558" cy="1659255"/>
          </a:xfrm>
          <a:prstGeom prst="rect">
            <a:avLst/>
          </a:prstGeom>
        </p:spPr>
        <p:txBody>
          <a:bodyPr anchor="t" rtlCol="false" tIns="0" lIns="0" bIns="0" rIns="0">
            <a:spAutoFit/>
          </a:bodyPr>
          <a:lstStyle/>
          <a:p>
            <a:pPr algn="ctr">
              <a:lnSpc>
                <a:spcPts val="6720"/>
              </a:lnSpc>
            </a:pPr>
            <a:r>
              <a:rPr lang="en-US" sz="4800" b="true">
                <a:solidFill>
                  <a:srgbClr val="000000"/>
                </a:solidFill>
                <a:latin typeface="Canva Sans Bold"/>
                <a:ea typeface="Canva Sans Bold"/>
                <a:cs typeface="Canva Sans Bold"/>
                <a:sym typeface="Canva Sans Bold"/>
              </a:rPr>
              <a:t>Trends Over Time:</a:t>
            </a:r>
          </a:p>
          <a:p>
            <a:pPr algn="ctr">
              <a:lnSpc>
                <a:spcPts val="6720"/>
              </a:lnSpc>
            </a:pPr>
          </a:p>
        </p:txBody>
      </p:sp>
      <p:sp>
        <p:nvSpPr>
          <p:cNvPr name="TextBox 5" id="5"/>
          <p:cNvSpPr txBox="true"/>
          <p:nvPr/>
        </p:nvSpPr>
        <p:spPr>
          <a:xfrm rot="0">
            <a:off x="0" y="6002535"/>
            <a:ext cx="18288000" cy="2481087"/>
          </a:xfrm>
          <a:prstGeom prst="rect">
            <a:avLst/>
          </a:prstGeom>
        </p:spPr>
        <p:txBody>
          <a:bodyPr anchor="t" rtlCol="false" tIns="0" lIns="0" bIns="0" rIns="0">
            <a:spAutoFit/>
          </a:bodyPr>
          <a:lstStyle/>
          <a:p>
            <a:pPr algn="l">
              <a:lnSpc>
                <a:spcPts val="4997"/>
              </a:lnSpc>
            </a:pPr>
            <a:r>
              <a:rPr lang="en-US" sz="3569">
                <a:solidFill>
                  <a:srgbClr val="000000"/>
                </a:solidFill>
                <a:latin typeface="Canva Sans"/>
                <a:ea typeface="Canva Sans"/>
                <a:cs typeface="Canva Sans"/>
                <a:sym typeface="Canva Sans"/>
              </a:rPr>
              <a:t>Observable trends in player performance metrics can be analyzed across different seasons or weeks by examining the datasets. The notebook suggests that these metrics may show variations that could correlate with team success or failure.</a:t>
            </a:r>
          </a:p>
          <a:p>
            <a:pPr algn="l">
              <a:lnSpc>
                <a:spcPts val="4997"/>
              </a:lnSpc>
            </a:pP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745731" y="156210"/>
            <a:ext cx="8978534" cy="1659255"/>
          </a:xfrm>
          <a:prstGeom prst="rect">
            <a:avLst/>
          </a:prstGeom>
        </p:spPr>
        <p:txBody>
          <a:bodyPr anchor="t" rtlCol="false" tIns="0" lIns="0" bIns="0" rIns="0">
            <a:spAutoFit/>
          </a:bodyPr>
          <a:lstStyle/>
          <a:p>
            <a:pPr algn="ctr">
              <a:lnSpc>
                <a:spcPts val="6720"/>
              </a:lnSpc>
            </a:pPr>
            <a:r>
              <a:rPr lang="en-US" sz="4800" b="true">
                <a:solidFill>
                  <a:srgbClr val="000000"/>
                </a:solidFill>
                <a:latin typeface="Canva Sans Bold"/>
                <a:ea typeface="Canva Sans Bold"/>
                <a:cs typeface="Canva Sans Bold"/>
                <a:sym typeface="Canva Sans Bold"/>
              </a:rPr>
              <a:t>Play Strategy Analysis:</a:t>
            </a:r>
          </a:p>
          <a:p>
            <a:pPr algn="ctr">
              <a:lnSpc>
                <a:spcPts val="6720"/>
              </a:lnSpc>
            </a:pPr>
          </a:p>
        </p:txBody>
      </p:sp>
      <p:sp>
        <p:nvSpPr>
          <p:cNvPr name="TextBox 3" id="3"/>
          <p:cNvSpPr txBox="true"/>
          <p:nvPr/>
        </p:nvSpPr>
        <p:spPr>
          <a:xfrm rot="0">
            <a:off x="0" y="962025"/>
            <a:ext cx="18288000" cy="3859672"/>
          </a:xfrm>
          <a:prstGeom prst="rect">
            <a:avLst/>
          </a:prstGeom>
        </p:spPr>
        <p:txBody>
          <a:bodyPr anchor="t" rtlCol="false" tIns="0" lIns="0" bIns="0" rIns="0">
            <a:spAutoFit/>
          </a:bodyPr>
          <a:lstStyle/>
          <a:p>
            <a:pPr algn="l">
              <a:lnSpc>
                <a:spcPts val="5137"/>
              </a:lnSpc>
            </a:pPr>
            <a:r>
              <a:rPr lang="en-US" sz="3669">
                <a:solidFill>
                  <a:srgbClr val="000000"/>
                </a:solidFill>
                <a:latin typeface="Canva Sans"/>
                <a:ea typeface="Canva Sans"/>
                <a:cs typeface="Canva Sans"/>
                <a:sym typeface="Canva Sans"/>
              </a:rPr>
              <a:t>The effectiveness of different types of plays (rushes, passes, scrambles) can be evaluated by analyzing the yards gained and scoring efficiency within the dataset.</a:t>
            </a:r>
          </a:p>
          <a:p>
            <a:pPr algn="l">
              <a:lnSpc>
                <a:spcPts val="5137"/>
              </a:lnSpc>
            </a:pPr>
            <a:r>
              <a:rPr lang="en-US" sz="3669">
                <a:solidFill>
                  <a:srgbClr val="000000"/>
                </a:solidFill>
                <a:latin typeface="Canva Sans"/>
                <a:ea typeface="Canva Sans"/>
                <a:cs typeface="Canva Sans"/>
                <a:sym typeface="Canva Sans"/>
              </a:rPr>
              <a:t>Different offensive formations are likely to influence the success of plays, which can be investigated through the available play data.</a:t>
            </a:r>
          </a:p>
          <a:p>
            <a:pPr algn="l">
              <a:lnSpc>
                <a:spcPts val="5137"/>
              </a:lnSpc>
            </a:pPr>
          </a:p>
        </p:txBody>
      </p:sp>
      <p:sp>
        <p:nvSpPr>
          <p:cNvPr name="TextBox 4" id="4"/>
          <p:cNvSpPr txBox="true"/>
          <p:nvPr/>
        </p:nvSpPr>
        <p:spPr>
          <a:xfrm rot="0">
            <a:off x="-1653972" y="4735972"/>
            <a:ext cx="8978534" cy="1623695"/>
          </a:xfrm>
          <a:prstGeom prst="rect">
            <a:avLst/>
          </a:prstGeom>
        </p:spPr>
        <p:txBody>
          <a:bodyPr anchor="t" rtlCol="false" tIns="0" lIns="0" bIns="0" rIns="0">
            <a:spAutoFit/>
          </a:bodyPr>
          <a:lstStyle/>
          <a:p>
            <a:pPr algn="ctr">
              <a:lnSpc>
                <a:spcPts val="6580"/>
              </a:lnSpc>
            </a:pPr>
            <a:r>
              <a:rPr lang="en-US" sz="4700" b="true">
                <a:solidFill>
                  <a:srgbClr val="000000"/>
                </a:solidFill>
                <a:latin typeface="Canva Sans Bold"/>
                <a:ea typeface="Canva Sans Bold"/>
                <a:cs typeface="Canva Sans Bold"/>
                <a:sym typeface="Canva Sans Bold"/>
              </a:rPr>
              <a:t>Team Dynamics:</a:t>
            </a:r>
          </a:p>
          <a:p>
            <a:pPr algn="ctr">
              <a:lnSpc>
                <a:spcPts val="6580"/>
              </a:lnSpc>
            </a:pPr>
          </a:p>
        </p:txBody>
      </p:sp>
      <p:sp>
        <p:nvSpPr>
          <p:cNvPr name="TextBox 5" id="5"/>
          <p:cNvSpPr txBox="true"/>
          <p:nvPr/>
        </p:nvSpPr>
        <p:spPr>
          <a:xfrm rot="0">
            <a:off x="0" y="5731196"/>
            <a:ext cx="18288000" cy="2904226"/>
          </a:xfrm>
          <a:prstGeom prst="rect">
            <a:avLst/>
          </a:prstGeom>
        </p:spPr>
        <p:txBody>
          <a:bodyPr anchor="t" rtlCol="false" tIns="0" lIns="0" bIns="0" rIns="0">
            <a:spAutoFit/>
          </a:bodyPr>
          <a:lstStyle/>
          <a:p>
            <a:pPr algn="l">
              <a:lnSpc>
                <a:spcPts val="5824"/>
              </a:lnSpc>
            </a:pPr>
            <a:r>
              <a:rPr lang="en-US" sz="4160">
                <a:solidFill>
                  <a:srgbClr val="000000"/>
                </a:solidFill>
                <a:latin typeface="Canva Sans"/>
                <a:ea typeface="Canva Sans"/>
                <a:cs typeface="Canva Sans"/>
                <a:sym typeface="Canva Sans"/>
              </a:rPr>
              <a:t>Team attributes such as win probability and pre-snap scores are expected to significantly affect the likelihood of scoring during a game.</a:t>
            </a:r>
          </a:p>
          <a:p>
            <a:pPr algn="l">
              <a:lnSpc>
                <a:spcPts val="5824"/>
              </a:lnSpc>
            </a:pPr>
            <a:r>
              <a:rPr lang="en-US" sz="4160">
                <a:solidFill>
                  <a:srgbClr val="000000"/>
                </a:solidFill>
                <a:latin typeface="Canva Sans"/>
                <a:ea typeface="Canva Sans"/>
                <a:cs typeface="Canva Sans"/>
                <a:sym typeface="Canva Sans"/>
              </a:rPr>
              <a:t>Specific matchups between teams can be analyzed to identify patterns that lead to consistently higher or lower scores.</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5957590" y="4150678"/>
            <a:ext cx="6372820" cy="1902461"/>
          </a:xfrm>
          <a:prstGeom prst="rect">
            <a:avLst/>
          </a:prstGeom>
        </p:spPr>
        <p:txBody>
          <a:bodyPr anchor="t" rtlCol="false" tIns="0" lIns="0" bIns="0" rIns="0">
            <a:spAutoFit/>
          </a:bodyPr>
          <a:lstStyle/>
          <a:p>
            <a:pPr algn="ctr">
              <a:lnSpc>
                <a:spcPts val="14839"/>
              </a:lnSpc>
            </a:pPr>
            <a:r>
              <a:rPr lang="en-US" sz="10599" b="true">
                <a:solidFill>
                  <a:srgbClr val="000000"/>
                </a:solidFill>
                <a:latin typeface="Bodoni FLF Bold"/>
                <a:ea typeface="Bodoni FLF Bold"/>
                <a:cs typeface="Bodoni FLF Bold"/>
                <a:sym typeface="Bodoni FLF Bold"/>
              </a:rPr>
              <a:t>Conclusion</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0" y="975677"/>
            <a:ext cx="18288000" cy="8884919"/>
          </a:xfrm>
          <a:prstGeom prst="rect">
            <a:avLst/>
          </a:prstGeom>
        </p:spPr>
        <p:txBody>
          <a:bodyPr anchor="t" rtlCol="false" tIns="0" lIns="0" bIns="0" rIns="0">
            <a:spAutoFit/>
          </a:bodyPr>
          <a:lstStyle/>
          <a:p>
            <a:pPr algn="l">
              <a:lnSpc>
                <a:spcPts val="5880"/>
              </a:lnSpc>
              <a:spcBef>
                <a:spcPct val="0"/>
              </a:spcBef>
            </a:pPr>
            <a:r>
              <a:rPr lang="en-US" sz="4200">
                <a:solidFill>
                  <a:srgbClr val="000000"/>
                </a:solidFill>
                <a:latin typeface="Canva Sans"/>
                <a:ea typeface="Canva Sans"/>
                <a:cs typeface="Canva Sans"/>
                <a:sym typeface="Canva Sans"/>
              </a:rPr>
              <a:t>The analysis indicates a strong positive correlation between individual player statistics, such as passing yards and rushing attempts, and game outcomes, particularly in scoring. Quarterbacks have a more significant impact on scoring than other positions, emphasizing their strategic importance. Trends in player performance metrics across seasons can guide teams in adapting their strategies for success. Evaluating play types reveals which strategies are most effective for gaining yards and scoring, while the influence of offensive formations can further enhance scoring opportunities. Additionally, key team attributes like win probability significantly affect scoring likelihood, and understanding team matchups can help identify patterns for more effective game preparation.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55427" y="3091520"/>
            <a:ext cx="18132573" cy="5559728"/>
          </a:xfrm>
          <a:prstGeom prst="rect">
            <a:avLst/>
          </a:prstGeom>
        </p:spPr>
        <p:txBody>
          <a:bodyPr anchor="t" rtlCol="false" tIns="0" lIns="0" bIns="0" rIns="0">
            <a:spAutoFit/>
          </a:bodyPr>
          <a:lstStyle/>
          <a:p>
            <a:pPr algn="ctr">
              <a:lnSpc>
                <a:spcPts val="7427"/>
              </a:lnSpc>
            </a:pPr>
            <a:r>
              <a:rPr lang="en-US" sz="4369">
                <a:solidFill>
                  <a:srgbClr val="0F4662"/>
                </a:solidFill>
                <a:latin typeface="Quicksand"/>
                <a:ea typeface="Quicksand"/>
                <a:cs typeface="Quicksand"/>
                <a:sym typeface="Quicksand"/>
              </a:rPr>
              <a:t>In this presentation, we will explore the dynamics of NFL games by analyzing various datasets that capture game statistics, player information, and play-by-play details. Understanding these datasets allows us to identify patterns and insights that can enhance our comprehension of player performance and team strategies.</a:t>
            </a:r>
          </a:p>
          <a:p>
            <a:pPr algn="ctr" marL="0" indent="0" lvl="0">
              <a:lnSpc>
                <a:spcPts val="7427"/>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1278752"/>
            <a:ext cx="16230600" cy="8313962"/>
          </a:xfrm>
          <a:prstGeom prst="rect">
            <a:avLst/>
          </a:prstGeom>
        </p:spPr>
        <p:txBody>
          <a:bodyPr anchor="t" rtlCol="false" tIns="0" lIns="0" bIns="0" rIns="0">
            <a:spAutoFit/>
          </a:bodyPr>
          <a:lstStyle/>
          <a:p>
            <a:pPr algn="ctr">
              <a:lnSpc>
                <a:spcPts val="6648"/>
              </a:lnSpc>
            </a:pPr>
            <a:r>
              <a:rPr lang="en-US" sz="3910">
                <a:solidFill>
                  <a:srgbClr val="0F4662"/>
                </a:solidFill>
                <a:latin typeface="Quicksand"/>
                <a:ea typeface="Quicksand"/>
                <a:cs typeface="Quicksand"/>
                <a:sym typeface="Quicksand"/>
              </a:rPr>
              <a:t>Data analytics has transformed sports by providing insights into player performance, team strategies, and game outcomes.</a:t>
            </a:r>
          </a:p>
          <a:p>
            <a:pPr algn="ctr">
              <a:lnSpc>
                <a:spcPts val="6648"/>
              </a:lnSpc>
            </a:pPr>
            <a:r>
              <a:rPr lang="en-US" sz="3910">
                <a:solidFill>
                  <a:srgbClr val="0F4662"/>
                </a:solidFill>
                <a:latin typeface="Quicksand"/>
                <a:ea typeface="Quicksand"/>
                <a:cs typeface="Quicksand"/>
                <a:sym typeface="Quicksand"/>
              </a:rPr>
              <a:t>Coaches, analysts, and teams utilize data to make informed decisions, improving competitive advantage.</a:t>
            </a:r>
          </a:p>
          <a:p>
            <a:pPr algn="ctr">
              <a:lnSpc>
                <a:spcPts val="6648"/>
              </a:lnSpc>
            </a:pPr>
            <a:r>
              <a:rPr lang="en-US" sz="3910">
                <a:solidFill>
                  <a:srgbClr val="0F4662"/>
                </a:solidFill>
                <a:latin typeface="Quicksand"/>
                <a:ea typeface="Quicksand"/>
                <a:cs typeface="Quicksand"/>
                <a:sym typeface="Quicksand"/>
              </a:rPr>
              <a:t>This presentation aims to analyze various datasets related to NFL plays, focusing on identifying patterns and insights. </a:t>
            </a:r>
          </a:p>
          <a:p>
            <a:pPr algn="ctr">
              <a:lnSpc>
                <a:spcPts val="6648"/>
              </a:lnSpc>
            </a:pPr>
            <a:r>
              <a:rPr lang="en-US" sz="3910">
                <a:solidFill>
                  <a:srgbClr val="0F4662"/>
                </a:solidFill>
                <a:latin typeface="Quicksand"/>
                <a:ea typeface="Quicksand"/>
                <a:cs typeface="Quicksand"/>
                <a:sym typeface="Quicksand"/>
              </a:rPr>
              <a:t>The analysis will cover exploratory data analysis (EDA), including visualizations, to illustrate findings.</a:t>
            </a:r>
          </a:p>
          <a:p>
            <a:pPr algn="ctr">
              <a:lnSpc>
                <a:spcPts val="6648"/>
              </a:lnSpc>
            </a:pPr>
            <a:r>
              <a:rPr lang="en-US" sz="3910">
                <a:solidFill>
                  <a:srgbClr val="0F4662"/>
                </a:solidFill>
                <a:latin typeface="Quicksand"/>
                <a:ea typeface="Quicksand"/>
                <a:cs typeface="Quicksand"/>
                <a:sym typeface="Quicksand"/>
              </a:rPr>
              <a:t>Coaches and teams can refine strategies based on performance data.</a:t>
            </a:r>
          </a:p>
          <a:p>
            <a:pPr algn="ctr" marL="0" indent="0" lvl="0">
              <a:lnSpc>
                <a:spcPts val="6648"/>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917308" y="3859729"/>
            <a:ext cx="11260708" cy="1902461"/>
          </a:xfrm>
          <a:prstGeom prst="rect">
            <a:avLst/>
          </a:prstGeom>
        </p:spPr>
        <p:txBody>
          <a:bodyPr anchor="t" rtlCol="false" tIns="0" lIns="0" bIns="0" rIns="0">
            <a:spAutoFit/>
          </a:bodyPr>
          <a:lstStyle/>
          <a:p>
            <a:pPr algn="ctr">
              <a:lnSpc>
                <a:spcPts val="14839"/>
              </a:lnSpc>
              <a:spcBef>
                <a:spcPct val="0"/>
              </a:spcBef>
            </a:pPr>
            <a:r>
              <a:rPr lang="en-US" b="true" sz="10599">
                <a:solidFill>
                  <a:srgbClr val="000000"/>
                </a:solidFill>
                <a:latin typeface="Bodoni FLF Bold"/>
                <a:ea typeface="Bodoni FLF Bold"/>
                <a:cs typeface="Bodoni FLF Bold"/>
                <a:sym typeface="Bodoni FLF Bold"/>
              </a:rPr>
              <a:t>Problem Definition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542106" y="402223"/>
            <a:ext cx="9935096" cy="828040"/>
          </a:xfrm>
          <a:prstGeom prst="rect">
            <a:avLst/>
          </a:prstGeom>
        </p:spPr>
        <p:txBody>
          <a:bodyPr anchor="t" rtlCol="false" tIns="0" lIns="0" bIns="0" rIns="0">
            <a:spAutoFit/>
          </a:bodyPr>
          <a:lstStyle/>
          <a:p>
            <a:pPr algn="ctr">
              <a:lnSpc>
                <a:spcPts val="6860"/>
              </a:lnSpc>
            </a:pPr>
            <a:r>
              <a:rPr lang="en-US" sz="4900" b="true">
                <a:solidFill>
                  <a:srgbClr val="000000"/>
                </a:solidFill>
                <a:latin typeface="Canva Sans Bold"/>
                <a:ea typeface="Canva Sans Bold"/>
                <a:cs typeface="Canva Sans Bold"/>
                <a:sym typeface="Canva Sans Bold"/>
              </a:rPr>
              <a:t>1.⁠ ⁠Impact of Player Performance:</a:t>
            </a:r>
          </a:p>
        </p:txBody>
      </p:sp>
      <p:sp>
        <p:nvSpPr>
          <p:cNvPr name="TextBox 3" id="3"/>
          <p:cNvSpPr txBox="true"/>
          <p:nvPr/>
        </p:nvSpPr>
        <p:spPr>
          <a:xfrm rot="0">
            <a:off x="542106" y="1439813"/>
            <a:ext cx="15354833" cy="3832819"/>
          </a:xfrm>
          <a:prstGeom prst="rect">
            <a:avLst/>
          </a:prstGeom>
        </p:spPr>
        <p:txBody>
          <a:bodyPr anchor="t" rtlCol="false" tIns="0" lIns="0" bIns="0" rIns="0">
            <a:spAutoFit/>
          </a:bodyPr>
          <a:lstStyle/>
          <a:p>
            <a:pPr algn="l">
              <a:lnSpc>
                <a:spcPts val="6092"/>
              </a:lnSpc>
            </a:pPr>
            <a:r>
              <a:rPr lang="en-US" sz="4351">
                <a:solidFill>
                  <a:srgbClr val="000000"/>
                </a:solidFill>
                <a:latin typeface="Canva Sans"/>
                <a:ea typeface="Canva Sans"/>
                <a:cs typeface="Canva Sans"/>
                <a:sym typeface="Canva Sans"/>
              </a:rPr>
              <a:t>How do individual player statistics (e.g., passing yards, rushing attempts) correlate with game outcomes, and do certain player positions (e.g., quarterbacks versus running backs) have a more pronounced effect on scoring?</a:t>
            </a:r>
          </a:p>
        </p:txBody>
      </p:sp>
      <p:sp>
        <p:nvSpPr>
          <p:cNvPr name="TextBox 4" id="4"/>
          <p:cNvSpPr txBox="true"/>
          <p:nvPr/>
        </p:nvSpPr>
        <p:spPr>
          <a:xfrm rot="0">
            <a:off x="542106" y="5479218"/>
            <a:ext cx="6193259" cy="1694815"/>
          </a:xfrm>
          <a:prstGeom prst="rect">
            <a:avLst/>
          </a:prstGeom>
        </p:spPr>
        <p:txBody>
          <a:bodyPr anchor="t" rtlCol="false" tIns="0" lIns="0" bIns="0" rIns="0">
            <a:spAutoFit/>
          </a:bodyPr>
          <a:lstStyle/>
          <a:p>
            <a:pPr algn="ctr">
              <a:lnSpc>
                <a:spcPts val="6860"/>
              </a:lnSpc>
            </a:pPr>
            <a:r>
              <a:rPr lang="en-US" sz="4900" b="true">
                <a:solidFill>
                  <a:srgbClr val="000000"/>
                </a:solidFill>
                <a:latin typeface="Canva Sans Bold"/>
                <a:ea typeface="Canva Sans Bold"/>
                <a:cs typeface="Canva Sans Bold"/>
                <a:sym typeface="Canva Sans Bold"/>
              </a:rPr>
              <a:t>2.⁠ ⁠Trends Over Time:</a:t>
            </a:r>
          </a:p>
          <a:p>
            <a:pPr algn="ctr">
              <a:lnSpc>
                <a:spcPts val="6860"/>
              </a:lnSpc>
            </a:pPr>
          </a:p>
        </p:txBody>
      </p:sp>
      <p:sp>
        <p:nvSpPr>
          <p:cNvPr name="TextBox 5" id="5"/>
          <p:cNvSpPr txBox="true"/>
          <p:nvPr/>
        </p:nvSpPr>
        <p:spPr>
          <a:xfrm rot="0">
            <a:off x="340275" y="6283763"/>
            <a:ext cx="15354833" cy="2370414"/>
          </a:xfrm>
          <a:prstGeom prst="rect">
            <a:avLst/>
          </a:prstGeom>
        </p:spPr>
        <p:txBody>
          <a:bodyPr anchor="t" rtlCol="false" tIns="0" lIns="0" bIns="0" rIns="0">
            <a:spAutoFit/>
          </a:bodyPr>
          <a:lstStyle/>
          <a:p>
            <a:pPr algn="l">
              <a:lnSpc>
                <a:spcPts val="6372"/>
              </a:lnSpc>
            </a:pPr>
            <a:r>
              <a:rPr lang="en-US" sz="4551">
                <a:solidFill>
                  <a:srgbClr val="000000"/>
                </a:solidFill>
                <a:latin typeface="Canva Sans"/>
                <a:ea typeface="Canva Sans"/>
                <a:cs typeface="Canva Sans"/>
                <a:sym typeface="Canva Sans"/>
              </a:rPr>
              <a:t>Are there observable trends in player performance metrics across different seasons or weeks, and how do these trends correlate with team success or failure?</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50695" y="138430"/>
            <a:ext cx="7583909" cy="1694815"/>
          </a:xfrm>
          <a:prstGeom prst="rect">
            <a:avLst/>
          </a:prstGeom>
        </p:spPr>
        <p:txBody>
          <a:bodyPr anchor="t" rtlCol="false" tIns="0" lIns="0" bIns="0" rIns="0">
            <a:spAutoFit/>
          </a:bodyPr>
          <a:lstStyle/>
          <a:p>
            <a:pPr algn="ctr">
              <a:lnSpc>
                <a:spcPts val="6860"/>
              </a:lnSpc>
            </a:pPr>
            <a:r>
              <a:rPr lang="en-US" sz="4900" b="true">
                <a:solidFill>
                  <a:srgbClr val="000000"/>
                </a:solidFill>
                <a:latin typeface="Canva Sans Bold"/>
                <a:ea typeface="Canva Sans Bold"/>
                <a:cs typeface="Canva Sans Bold"/>
                <a:sym typeface="Canva Sans Bold"/>
              </a:rPr>
              <a:t>3.⁠ ⁠Play Strategy Analysis:</a:t>
            </a:r>
          </a:p>
          <a:p>
            <a:pPr algn="ctr">
              <a:lnSpc>
                <a:spcPts val="6860"/>
              </a:lnSpc>
            </a:pPr>
          </a:p>
        </p:txBody>
      </p:sp>
      <p:sp>
        <p:nvSpPr>
          <p:cNvPr name="TextBox 3" id="3"/>
          <p:cNvSpPr txBox="true"/>
          <p:nvPr/>
        </p:nvSpPr>
        <p:spPr>
          <a:xfrm rot="0">
            <a:off x="250695" y="1203228"/>
            <a:ext cx="15354833" cy="3327359"/>
          </a:xfrm>
          <a:prstGeom prst="rect">
            <a:avLst/>
          </a:prstGeom>
        </p:spPr>
        <p:txBody>
          <a:bodyPr anchor="t" rtlCol="false" tIns="0" lIns="0" bIns="0" rIns="0">
            <a:spAutoFit/>
          </a:bodyPr>
          <a:lstStyle/>
          <a:p>
            <a:pPr algn="l">
              <a:lnSpc>
                <a:spcPts val="6652"/>
              </a:lnSpc>
            </a:pPr>
            <a:r>
              <a:rPr lang="en-US" sz="4751">
                <a:solidFill>
                  <a:srgbClr val="000000"/>
                </a:solidFill>
                <a:latin typeface="Canva Sans"/>
                <a:ea typeface="Canva Sans"/>
                <a:cs typeface="Canva Sans"/>
                <a:sym typeface="Canva Sans"/>
              </a:rPr>
              <a:t>What types of plays (e.g., rushes, passes, scrambles) are most effective in gaining yards and scoring?</a:t>
            </a:r>
          </a:p>
          <a:p>
            <a:pPr algn="l">
              <a:lnSpc>
                <a:spcPts val="6652"/>
              </a:lnSpc>
            </a:pPr>
            <a:r>
              <a:rPr lang="en-US" sz="4751">
                <a:solidFill>
                  <a:srgbClr val="000000"/>
                </a:solidFill>
                <a:latin typeface="Canva Sans"/>
                <a:ea typeface="Canva Sans"/>
                <a:cs typeface="Canva Sans"/>
                <a:sym typeface="Canva Sans"/>
              </a:rPr>
              <a:t>How do different offensive formations influence the success of plays?</a:t>
            </a:r>
          </a:p>
        </p:txBody>
      </p:sp>
      <p:sp>
        <p:nvSpPr>
          <p:cNvPr name="TextBox 4" id="4"/>
          <p:cNvSpPr txBox="true"/>
          <p:nvPr/>
        </p:nvSpPr>
        <p:spPr>
          <a:xfrm rot="0">
            <a:off x="250695" y="4911512"/>
            <a:ext cx="5684937" cy="1694815"/>
          </a:xfrm>
          <a:prstGeom prst="rect">
            <a:avLst/>
          </a:prstGeom>
        </p:spPr>
        <p:txBody>
          <a:bodyPr anchor="t" rtlCol="false" tIns="0" lIns="0" bIns="0" rIns="0">
            <a:spAutoFit/>
          </a:bodyPr>
          <a:lstStyle/>
          <a:p>
            <a:pPr algn="ctr">
              <a:lnSpc>
                <a:spcPts val="6860"/>
              </a:lnSpc>
            </a:pPr>
            <a:r>
              <a:rPr lang="en-US" sz="4900" b="true">
                <a:solidFill>
                  <a:srgbClr val="000000"/>
                </a:solidFill>
                <a:latin typeface="Canva Sans Bold"/>
                <a:ea typeface="Canva Sans Bold"/>
                <a:cs typeface="Canva Sans Bold"/>
                <a:sym typeface="Canva Sans Bold"/>
              </a:rPr>
              <a:t>4.⁠ ⁠Team Dynamics:</a:t>
            </a:r>
          </a:p>
          <a:p>
            <a:pPr algn="ctr">
              <a:lnSpc>
                <a:spcPts val="6860"/>
              </a:lnSpc>
            </a:pPr>
          </a:p>
        </p:txBody>
      </p:sp>
      <p:sp>
        <p:nvSpPr>
          <p:cNvPr name="TextBox 5" id="5"/>
          <p:cNvSpPr txBox="true"/>
          <p:nvPr/>
        </p:nvSpPr>
        <p:spPr>
          <a:xfrm rot="0">
            <a:off x="250695" y="5716057"/>
            <a:ext cx="15354833" cy="3170514"/>
          </a:xfrm>
          <a:prstGeom prst="rect">
            <a:avLst/>
          </a:prstGeom>
        </p:spPr>
        <p:txBody>
          <a:bodyPr anchor="t" rtlCol="false" tIns="0" lIns="0" bIns="0" rIns="0">
            <a:spAutoFit/>
          </a:bodyPr>
          <a:lstStyle/>
          <a:p>
            <a:pPr algn="l">
              <a:lnSpc>
                <a:spcPts val="6372"/>
              </a:lnSpc>
            </a:pPr>
            <a:r>
              <a:rPr lang="en-US" sz="4551">
                <a:solidFill>
                  <a:srgbClr val="000000"/>
                </a:solidFill>
                <a:latin typeface="Canva Sans"/>
                <a:ea typeface="Canva Sans"/>
                <a:cs typeface="Canva Sans"/>
                <a:sym typeface="Canva Sans"/>
              </a:rPr>
              <a:t>How do team attributes (e.g., win probability, pre-snap scores) affect the likelihood of scoring during a game, and are there specific matchups between teams that lead to consistently higher or lower scores?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164534" y="3099914"/>
            <a:ext cx="12707176" cy="1910869"/>
          </a:xfrm>
          <a:prstGeom prst="rect">
            <a:avLst/>
          </a:prstGeom>
        </p:spPr>
        <p:txBody>
          <a:bodyPr anchor="t" rtlCol="false" tIns="0" lIns="0" bIns="0" rIns="0">
            <a:spAutoFit/>
          </a:bodyPr>
          <a:lstStyle/>
          <a:p>
            <a:pPr algn="ctr">
              <a:lnSpc>
                <a:spcPts val="14901"/>
              </a:lnSpc>
            </a:pPr>
            <a:r>
              <a:rPr lang="en-US" sz="10643" b="true">
                <a:solidFill>
                  <a:srgbClr val="0F4662"/>
                </a:solidFill>
                <a:latin typeface="Bodoni FLF Bold"/>
                <a:ea typeface="Bodoni FLF Bold"/>
                <a:cs typeface="Bodoni FLF Bold"/>
                <a:sym typeface="Bodoni FLF Bold"/>
              </a:rPr>
              <a:t>Dataset Overview</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877327" y="418834"/>
            <a:ext cx="16757469" cy="9879456"/>
          </a:xfrm>
          <a:prstGeom prst="rect">
            <a:avLst/>
          </a:prstGeom>
        </p:spPr>
        <p:txBody>
          <a:bodyPr anchor="t" rtlCol="false" tIns="0" lIns="0" bIns="0" rIns="0">
            <a:spAutoFit/>
          </a:bodyPr>
          <a:lstStyle/>
          <a:p>
            <a:pPr algn="l">
              <a:lnSpc>
                <a:spcPts val="6575"/>
              </a:lnSpc>
            </a:pPr>
            <a:r>
              <a:rPr lang="en-US" sz="3868" u="sng" b="true">
                <a:solidFill>
                  <a:srgbClr val="0F4662"/>
                </a:solidFill>
                <a:latin typeface="Quicksand Bold"/>
                <a:ea typeface="Quicksand Bold"/>
                <a:cs typeface="Quicksand Bold"/>
                <a:sym typeface="Quicksand Bold"/>
              </a:rPr>
              <a:t>Game data</a:t>
            </a:r>
            <a:r>
              <a:rPr lang="en-US" sz="3868">
                <a:solidFill>
                  <a:srgbClr val="0F4662"/>
                </a:solidFill>
                <a:latin typeface="Quicksand"/>
                <a:ea typeface="Quicksand"/>
                <a:cs typeface="Quicksand"/>
                <a:sym typeface="Quicksand"/>
              </a:rPr>
              <a:t>: Contains details about each game, including the season, week, date, teams involved, and final scores. The key variable is gameId.</a:t>
            </a:r>
          </a:p>
          <a:p>
            <a:pPr algn="l">
              <a:lnSpc>
                <a:spcPts val="6575"/>
              </a:lnSpc>
            </a:pPr>
            <a:r>
              <a:rPr lang="en-US" sz="3868">
                <a:solidFill>
                  <a:srgbClr val="0F4662"/>
                </a:solidFill>
                <a:latin typeface="Quicksand"/>
                <a:ea typeface="Quicksand"/>
                <a:cs typeface="Quicksand"/>
                <a:sym typeface="Quicksand"/>
              </a:rPr>
              <a:t>Graph Types: Histograms, scatter-plots</a:t>
            </a:r>
          </a:p>
          <a:p>
            <a:pPr algn="l">
              <a:lnSpc>
                <a:spcPts val="6575"/>
              </a:lnSpc>
            </a:pPr>
          </a:p>
          <a:p>
            <a:pPr algn="l">
              <a:lnSpc>
                <a:spcPts val="6575"/>
              </a:lnSpc>
            </a:pPr>
          </a:p>
          <a:p>
            <a:pPr algn="l">
              <a:lnSpc>
                <a:spcPts val="6575"/>
              </a:lnSpc>
            </a:pPr>
            <a:r>
              <a:rPr lang="en-US" sz="3868">
                <a:solidFill>
                  <a:srgbClr val="0F4662"/>
                </a:solidFill>
                <a:latin typeface="Quicksand"/>
                <a:ea typeface="Quicksand"/>
                <a:cs typeface="Quicksand"/>
                <a:sym typeface="Quicksand"/>
              </a:rPr>
              <a:t>Season Performance: A line graph showing scores over different weeks can highlight performance trends, showing how teams improve or decline as the season progresses.</a:t>
            </a:r>
          </a:p>
          <a:p>
            <a:pPr algn="l">
              <a:lnSpc>
                <a:spcPts val="6575"/>
              </a:lnSpc>
            </a:pPr>
          </a:p>
          <a:p>
            <a:pPr algn="l">
              <a:lnSpc>
                <a:spcPts val="6575"/>
              </a:lnSpc>
            </a:pPr>
          </a:p>
          <a:p>
            <a:pPr algn="l">
              <a:lnSpc>
                <a:spcPts val="6575"/>
              </a:lnSpc>
            </a:pPr>
          </a:p>
          <a:p>
            <a:pPr algn="l" marL="0" indent="0" lvl="0">
              <a:lnSpc>
                <a:spcPts val="6575"/>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DAGWnK_0BZU</dc:identifier>
  <dcterms:modified xsi:type="dcterms:W3CDTF">2011-08-01T06:04:30Z</dcterms:modified>
  <cp:revision>1</cp:revision>
  <dc:title>In this presentation, we will explore the dynamics of NFL games by analyzing various datasets that capture game statistics, player information, and play-by-play details. Understanding these datasets allows us to identify patterns and insights that can</dc:title>
</cp:coreProperties>
</file>