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9" r:id="rId4"/>
    <p:sldId id="280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70" r:id="rId16"/>
    <p:sldId id="266" r:id="rId17"/>
    <p:sldId id="268" r:id="rId18"/>
    <p:sldId id="277" r:id="rId19"/>
    <p:sldId id="271" r:id="rId20"/>
    <p:sldId id="278" r:id="rId21"/>
    <p:sldId id="272" r:id="rId22"/>
    <p:sldId id="273" r:id="rId23"/>
    <p:sldId id="274" r:id="rId24"/>
    <p:sldId id="281" r:id="rId25"/>
    <p:sldId id="275" r:id="rId26"/>
    <p:sldId id="276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464C"/>
    <a:srgbClr val="B0C592"/>
    <a:srgbClr val="815E5B"/>
    <a:srgbClr val="EBD494"/>
    <a:srgbClr val="49639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microprofile.io/" TargetMode="Externa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oracle.com/javaee/6/tutorial/doc/gjbb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victorosorio" TargetMode="External"/><Relationship Id="rId3" Type="http://schemas.openxmlformats.org/officeDocument/2006/relationships/hyperlink" Target="https://twitter.com/vepo" TargetMode="External"/><Relationship Id="rId7" Type="http://schemas.openxmlformats.org/officeDocument/2006/relationships/image" Target="../media/image8.svg"/><Relationship Id="rId12" Type="http://schemas.openxmlformats.org/officeDocument/2006/relationships/image" Target="../media/image1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hyperlink" Target="https://github.com/vep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ld.cdi-spec.org/" TargetMode="Externa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po/cdi-tutorial-java-se" TargetMode="External"/><Relationship Id="rId2" Type="http://schemas.openxmlformats.org/officeDocument/2006/relationships/hyperlink" Target="https://github.com/vepo/cdi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youtube.com/playlist?list=PLy7t4z5SYNaSxBfGMW-NRQkV_qWM0NipB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6C7D9-FC03-4D98-B81C-0CB321B89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298448"/>
          </a:xfrm>
        </p:spPr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56BB8-CFF8-4513-ACEF-EB68D4ECC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Usando Java CDI em projetos Jakarta EE ou Microprofile.io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99892CC-008D-43DE-AB03-1B2F929C9156}"/>
              </a:ext>
            </a:extLst>
          </p:cNvPr>
          <p:cNvSpPr txBox="1">
            <a:spLocks/>
          </p:cNvSpPr>
          <p:nvPr/>
        </p:nvSpPr>
        <p:spPr>
          <a:xfrm>
            <a:off x="1261872" y="2069284"/>
            <a:ext cx="9418320" cy="82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O que é, como se reproduzem e onde vivem os componentes </a:t>
            </a:r>
            <a:r>
              <a:rPr lang="pt-BR" dirty="0" err="1">
                <a:solidFill>
                  <a:schemeClr val="tx1"/>
                </a:solidFill>
              </a:rPr>
              <a:t>automágicos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678F22-0D18-4205-8BA5-9CAE5AC5A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2472" y="2906086"/>
            <a:ext cx="2903266" cy="29032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401B5B-8466-4729-8507-A302CE74B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38" y="2894202"/>
            <a:ext cx="1520485" cy="27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56500-A47D-4665-A259-E8826B0F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(CDI)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7C4B5-A0A5-4ED9-B579-004522B3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mundo CDI, container é onde residem os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Beans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pt-BR" dirty="0"/>
              <a:t>É quem cria os </a:t>
            </a:r>
            <a:r>
              <a:rPr lang="pt-BR" dirty="0" err="1"/>
              <a:t>Beans</a:t>
            </a:r>
            <a:endParaRPr lang="pt-BR" dirty="0"/>
          </a:p>
          <a:p>
            <a:pPr lvl="1"/>
            <a:r>
              <a:rPr lang="pt-BR" dirty="0"/>
              <a:t>Quem os alimenta</a:t>
            </a:r>
          </a:p>
          <a:p>
            <a:pPr lvl="1"/>
            <a:r>
              <a:rPr lang="pt-BR" dirty="0"/>
              <a:t>E quem os elimina!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 a instância do Servidor, não é o Container Docker </a:t>
            </a:r>
          </a:p>
          <a:p>
            <a:pPr lvl="1"/>
            <a:r>
              <a:rPr lang="pt-BR" dirty="0"/>
              <a:t>Mas é o que podemos chamar de Servidor de Aplicação.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370FA78-DD81-47BB-B34A-DAD975F7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6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ED61-0522-4747-BBFE-DF19B23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Inversão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3BB46-0FF0-49B2-9F19-02AC98D7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893083" cy="435133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 o que difere Bibliotecas de Frameworks – Martin Fowler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 é responsável por inicializar e configurar componentes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Também se refere Eventos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Consumers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Producers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Exemplos:</a:t>
            </a:r>
          </a:p>
          <a:p>
            <a:pPr lvl="1"/>
            <a:r>
              <a:rPr lang="pt-BR" i="1" dirty="0"/>
              <a:t>Eu não quero saber como Instanciar um Cliente de Banco de Dados</a:t>
            </a:r>
          </a:p>
          <a:p>
            <a:pPr lvl="1"/>
            <a:r>
              <a:rPr lang="pt-BR" i="1" dirty="0"/>
              <a:t>Eu não quero criar Transações de Banco de Dados</a:t>
            </a:r>
          </a:p>
          <a:p>
            <a:pPr lvl="1"/>
            <a:r>
              <a:rPr lang="pt-BR" i="1" dirty="0"/>
              <a:t>Eu não quero ...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responsabilidade por gerenciar isso é delegada! Quem usa não precisa saber.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71606DF-774F-47C9-A598-54FACD9F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BB5F-5B56-4553-BCB2-FCCD5BC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Programação Orientada a Aspecto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08618-CB18-4362-8EBF-0EF8F6F4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Refere-se a separação de Conceitos: o que é o principal e o secundário?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Código será para o que é principal: A lógica de Negócios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 aspectos do código serão definidos “fora” do código</a:t>
            </a:r>
          </a:p>
          <a:p>
            <a:pPr lvl="1"/>
            <a:r>
              <a:rPr lang="pt-BR" dirty="0"/>
              <a:t>Transações</a:t>
            </a:r>
          </a:p>
          <a:p>
            <a:pPr lvl="1"/>
            <a:r>
              <a:rPr lang="pt-BR" dirty="0"/>
              <a:t>Log</a:t>
            </a:r>
          </a:p>
          <a:p>
            <a:pPr lvl="1"/>
            <a:r>
              <a:rPr lang="pt-BR" dirty="0"/>
              <a:t>Etc...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Melhor modularização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Melhor visibilidade da lógica de negócios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BF39B9A-922F-4725-9D48-1573115A8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0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80A1F-4B72-47E7-BA9C-E94343D9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6AE98-C475-494C-8C77-91FB5A01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É uma especificação muito mais complexa que o CDI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EJB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pode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ser:</a:t>
            </a:r>
          </a:p>
          <a:p>
            <a:pPr lvl="1"/>
            <a:r>
              <a:rPr lang="en-US" dirty="0"/>
              <a:t>Transactional </a:t>
            </a:r>
          </a:p>
          <a:p>
            <a:pPr lvl="1"/>
            <a:r>
              <a:rPr lang="en-US" dirty="0"/>
              <a:t>Remote or local </a:t>
            </a:r>
          </a:p>
          <a:p>
            <a:pPr lvl="1"/>
            <a:r>
              <a:rPr lang="en-US" dirty="0"/>
              <a:t>Able to passivate stateful beans freeing up resources</a:t>
            </a:r>
          </a:p>
          <a:p>
            <a:pPr lvl="1"/>
            <a:r>
              <a:rPr lang="en-US" dirty="0"/>
              <a:t>Able to make use of timers</a:t>
            </a:r>
          </a:p>
          <a:p>
            <a:pPr lvl="1"/>
            <a:r>
              <a:rPr lang="en-US" dirty="0"/>
              <a:t>Can be asynchronous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Não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vamos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falar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EJB!!!!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Tá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ok?</a:t>
            </a:r>
          </a:p>
          <a:p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64A07FF-0F29-482E-A162-4D7F0AF1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87C09C-6E76-469B-AABD-2A548652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pt-BR" dirty="0"/>
              <a:t>Java CDI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2A4B3C1-98D1-4401-B25B-1618DD57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/>
          <a:p>
            <a:r>
              <a:rPr lang="pt-BR" dirty="0"/>
              <a:t>Explicação por usos...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8A75409-682A-4A72-82E3-E17E303E5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1977" y="1286297"/>
            <a:ext cx="4285406" cy="42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B1A6-F5FB-4964-A90C-72A4585E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Criando um Projeto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43957-D9FB-45F3-85BB-AA7436D0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um starter: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https://start.microprofile.io/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Adicionar o arquivo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/META-INF/beans.xml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ao projeto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Maven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86E8233-8D23-44F5-A5E5-AACF605F2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10833"/>
              </p:ext>
            </p:extLst>
          </p:nvPr>
        </p:nvGraphicFramePr>
        <p:xfrm>
          <a:off x="1261872" y="3049646"/>
          <a:ext cx="9667875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4" imgW="8557061" imgH="1180440" progId="Word.Document.12">
                  <p:embed/>
                </p:oleObj>
              </mc:Choice>
              <mc:Fallback>
                <p:oleObj name="Document" r:id="rId4" imgW="8557061" imgH="1180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1872" y="3049646"/>
                        <a:ext cx="9667875" cy="132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áfico 4">
            <a:extLst>
              <a:ext uri="{FF2B5EF4-FFF2-40B4-BE49-F238E27FC236}">
                <a16:creationId xmlns:a16="http://schemas.microsoft.com/office/drawing/2014/main" id="{7BD3712C-75F0-4E3F-96DE-34817CCEC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37019-4EBB-4073-8FAC-3C2E9DE8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Instanciação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87DA7-0EA6-4435-B873-052E7BF1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Qualquer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Bean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pode ser Injetado em outro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</a:t>
            </a:r>
          </a:p>
          <a:p>
            <a:pPr lvl="1"/>
            <a:r>
              <a:rPr lang="pt-BR" dirty="0"/>
              <a:t>Não é uma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1"/>
            <a:r>
              <a:rPr lang="pt-BR" dirty="0"/>
              <a:t>Não é uma Classe abstrata e não possui a </a:t>
            </a:r>
            <a:r>
              <a:rPr lang="pt-BR" dirty="0" err="1"/>
              <a:t>Annotation</a:t>
            </a:r>
            <a:r>
              <a:rPr lang="pt-BR" dirty="0"/>
              <a:t> </a:t>
            </a:r>
            <a:r>
              <a:rPr lang="pt-BR" sz="18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pt-BR" sz="1800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Não implementa a interface </a:t>
            </a:r>
            <a:r>
              <a:rPr lang="pt-BR" sz="18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javax.enterprise.inject.spi.Extension</a:t>
            </a:r>
            <a:endParaRPr lang="pt-BR" sz="1800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Não possui a </a:t>
            </a:r>
            <a:r>
              <a:rPr lang="pt-BR" dirty="0" err="1"/>
              <a:t>Annotation</a:t>
            </a:r>
            <a:r>
              <a:rPr lang="pt-BR" dirty="0"/>
              <a:t> </a:t>
            </a:r>
            <a:r>
              <a:rPr lang="pt-BR" sz="18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Vetoed</a:t>
            </a:r>
            <a:r>
              <a:rPr lang="pt-BR" sz="18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 nem está em um pacote com </a:t>
            </a:r>
            <a:r>
              <a:rPr lang="pt-BR" sz="18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Vetoed</a:t>
            </a:r>
            <a:endParaRPr lang="pt-BR" sz="1800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Tem um construtor apropriado</a:t>
            </a:r>
          </a:p>
          <a:p>
            <a:pPr lvl="2"/>
            <a:r>
              <a:rPr lang="pt-BR" dirty="0"/>
              <a:t>Um construtor sem parâmetros</a:t>
            </a:r>
          </a:p>
          <a:p>
            <a:pPr lvl="2"/>
            <a:r>
              <a:rPr lang="pt-BR" strike="sngStrike" dirty="0"/>
              <a:t>Um construtor com parâmetros com </a:t>
            </a:r>
            <a:r>
              <a:rPr lang="pt-BR" sz="1800" strike="sngStrike" spc="1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strike="sngStrike" spc="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</a:t>
            </a:r>
            <a:endParaRPr lang="pt-BR" sz="1800" strike="sngStrike" spc="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pt-BR" dirty="0"/>
              <a:t>Está na especificação, mas não funciona! 🤔 🤦‍♂️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D354210-A69C-4245-B680-30E9EB4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5C9CE-D52F-48AD-A223-7DFE4783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Contexto e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706F6-9D8F-452B-9A7D-EC55EFCA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CDI tem suporte a Escopos e Contextos. Ver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DC065B-44A7-4A4D-9FF0-AD9C520F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32946"/>
              </p:ext>
            </p:extLst>
          </p:nvPr>
        </p:nvGraphicFramePr>
        <p:xfrm>
          <a:off x="1261872" y="2306782"/>
          <a:ext cx="8900436" cy="4262551"/>
        </p:xfrm>
        <a:graphic>
          <a:graphicData uri="http://schemas.openxmlformats.org/drawingml/2006/table">
            <a:tbl>
              <a:tblPr/>
              <a:tblGrid>
                <a:gridCol w="1379728">
                  <a:extLst>
                    <a:ext uri="{9D8B030D-6E8A-4147-A177-3AD203B41FA5}">
                      <a16:colId xmlns:a16="http://schemas.microsoft.com/office/drawing/2014/main" val="896552128"/>
                    </a:ext>
                  </a:extLst>
                </a:gridCol>
                <a:gridCol w="2004291">
                  <a:extLst>
                    <a:ext uri="{9D8B030D-6E8A-4147-A177-3AD203B41FA5}">
                      <a16:colId xmlns:a16="http://schemas.microsoft.com/office/drawing/2014/main" val="2310449617"/>
                    </a:ext>
                  </a:extLst>
                </a:gridCol>
                <a:gridCol w="5516417">
                  <a:extLst>
                    <a:ext uri="{9D8B030D-6E8A-4147-A177-3AD203B41FA5}">
                      <a16:colId xmlns:a16="http://schemas.microsoft.com/office/drawing/2014/main" val="4281544970"/>
                    </a:ext>
                  </a:extLst>
                </a:gridCol>
              </a:tblGrid>
              <a:tr h="172307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Scope</a:t>
                      </a:r>
                      <a:endParaRPr lang="pt-B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Annotation</a:t>
                      </a:r>
                      <a:endParaRPr lang="pt-B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Duration</a:t>
                      </a:r>
                      <a:endParaRPr lang="pt-B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519381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Request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</a:t>
                      </a:r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RequestScoped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 user’s interaction with a web application in a single HTTP request.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907617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Session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</a:t>
                      </a:r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SessionScoped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 user’s interaction with a web application across multiple HTTP requests.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48531"/>
                  </a:ext>
                </a:extLst>
              </a:tr>
              <a:tr h="393304"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Application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</a:t>
                      </a:r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ApplicationScoped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Shared state across all users’ interactions with a web application.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29684"/>
                  </a:ext>
                </a:extLst>
              </a:tr>
              <a:tr h="865269"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Dependent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</a:t>
                      </a:r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Dependent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The default scope if none is specified; it means that an object exists to serve exactly one client (bean) and has the same lifecycle as that client (bean).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946448"/>
                  </a:ext>
                </a:extLst>
              </a:tr>
              <a:tr h="1809198"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Conversation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@</a:t>
                      </a:r>
                      <a:r>
                        <a:rPr lang="pt-B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ConversationScoped</a:t>
                      </a:r>
                      <a:endParaRPr lang="pt-B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 user’s interaction with a </a:t>
                      </a:r>
                      <a:r>
                        <a:rPr 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JavaServer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Faces application, within explicit developer-controlled boundaries that extend the scope across multiple invocations of the </a:t>
                      </a:r>
                      <a:r>
                        <a:rPr 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JavaServer</a:t>
                      </a: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Faces lifecycle. All long-running conversations are scoped to a particular HTTP servlet session and may not cross session boundaries.</a:t>
                      </a:r>
                    </a:p>
                  </a:txBody>
                  <a:tcPr marL="42660" marR="42660" marT="21330" marB="213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7851"/>
                  </a:ext>
                </a:extLst>
              </a:tr>
            </a:tbl>
          </a:graphicData>
        </a:graphic>
      </p:graphicFrame>
      <p:pic>
        <p:nvPicPr>
          <p:cNvPr id="5" name="Gráfico 4">
            <a:extLst>
              <a:ext uri="{FF2B5EF4-FFF2-40B4-BE49-F238E27FC236}">
                <a16:creationId xmlns:a16="http://schemas.microsoft.com/office/drawing/2014/main" id="{C24E9541-ED1B-4FD1-8FED-EE936CCA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1200" y="-164114"/>
            <a:ext cx="2892333" cy="28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EC8-E7F0-463B-8D4B-B7762B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Instanciando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8D01-ADA1-4BF7-8B70-08A26A08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Diretamente</a:t>
            </a:r>
          </a:p>
          <a:p>
            <a:pPr lvl="1"/>
            <a:r>
              <a:rPr lang="pt-BR" dirty="0"/>
              <a:t>Ver </a:t>
            </a:r>
            <a:r>
              <a:rPr lang="pt-BR" dirty="0" err="1"/>
              <a:t>UserRepository</a:t>
            </a:r>
            <a:endParaRPr lang="pt-BR" dirty="0"/>
          </a:p>
          <a:p>
            <a:pPr lvl="1"/>
            <a:r>
              <a:rPr lang="pt-BR" dirty="0"/>
              <a:t>Qualquer classe pode ser carregada como </a:t>
            </a:r>
            <a:r>
              <a:rPr lang="pt-BR" dirty="0" err="1"/>
              <a:t>Bean</a:t>
            </a:r>
            <a:endParaRPr lang="pt-BR" dirty="0"/>
          </a:p>
          <a:p>
            <a:pPr lvl="1"/>
            <a:r>
              <a:rPr lang="pt-BR" dirty="0"/>
              <a:t>Usar @</a:t>
            </a:r>
            <a:r>
              <a:rPr lang="pt-BR" dirty="0" err="1"/>
              <a:t>Inject</a:t>
            </a:r>
            <a:endParaRPr lang="pt-BR" dirty="0"/>
          </a:p>
          <a:p>
            <a:pPr lvl="1"/>
            <a:r>
              <a:rPr lang="pt-BR" dirty="0"/>
              <a:t>O Escopo deve ser definido na classe a ser instanciada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F6E6AB5-7E8A-479F-BAC0-1DF74E8A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901011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EC8-E7F0-463B-8D4B-B7762B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Instanciando – 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8D01-ADA1-4BF7-8B70-08A26A08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do  @</a:t>
            </a:r>
            <a:r>
              <a:rPr lang="pt-BR" dirty="0" err="1"/>
              <a:t>PostConstruct</a:t>
            </a:r>
            <a:r>
              <a:rPr lang="pt-BR" dirty="0"/>
              <a:t> e @</a:t>
            </a:r>
            <a:r>
              <a:rPr lang="pt-BR" dirty="0" err="1"/>
              <a:t>PreDestroy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MongoClientFactory</a:t>
            </a:r>
            <a:endParaRPr lang="pt-BR" dirty="0"/>
          </a:p>
          <a:p>
            <a:pPr lvl="1"/>
            <a:r>
              <a:rPr lang="pt-BR" dirty="0" err="1"/>
              <a:t>Beans</a:t>
            </a:r>
            <a:r>
              <a:rPr lang="pt-BR" dirty="0"/>
              <a:t> aceita definir Métodos para Instanciação e Finalização</a:t>
            </a:r>
          </a:p>
          <a:p>
            <a:pPr lvl="1"/>
            <a:r>
              <a:rPr lang="pt-BR" dirty="0" err="1"/>
              <a:t>Metodos</a:t>
            </a:r>
            <a:r>
              <a:rPr lang="pt-BR" dirty="0"/>
              <a:t> são chamados pelo Container, no momento que o Container decidir.</a:t>
            </a:r>
          </a:p>
          <a:p>
            <a:pPr lvl="1"/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377F76A-19F6-40F6-A7BD-95F92E8C4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6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C59FE-5701-4272-A81D-2BF6C6E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Este quem vos fala...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8B709-45BE-4201-BA3F-E0971EC7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4834128" cy="2048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</a:rPr>
              <a:t>Victor Osório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dirty="0" err="1">
                <a:solidFill>
                  <a:schemeClr val="bg1"/>
                </a:solidFill>
              </a:rPr>
              <a:t>Senior</a:t>
            </a:r>
            <a:r>
              <a:rPr lang="pt-BR" dirty="0">
                <a:solidFill>
                  <a:schemeClr val="bg1"/>
                </a:solidFill>
              </a:rPr>
              <a:t> Software </a:t>
            </a:r>
            <a:r>
              <a:rPr lang="pt-BR" dirty="0" err="1">
                <a:solidFill>
                  <a:schemeClr val="bg1"/>
                </a:solidFill>
              </a:rPr>
              <a:t>Engineer</a:t>
            </a:r>
            <a:r>
              <a:rPr lang="pt-BR" dirty="0">
                <a:solidFill>
                  <a:schemeClr val="bg1"/>
                </a:solidFill>
              </a:rPr>
              <a:t> @ </a:t>
            </a:r>
            <a:r>
              <a:rPr lang="pt-BR" dirty="0" err="1">
                <a:solidFill>
                  <a:schemeClr val="bg1"/>
                </a:solidFill>
              </a:rPr>
              <a:t>Openet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Mais de 14 anos de experiência com desenvolvimento Java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14 de Java SE!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02 de </a:t>
            </a:r>
            <a:r>
              <a:rPr lang="pt-BR" sz="1600" strike="sngStrike" dirty="0">
                <a:solidFill>
                  <a:schemeClr val="bg1"/>
                </a:solidFill>
              </a:rPr>
              <a:t>Java EE!</a:t>
            </a:r>
            <a:r>
              <a:rPr lang="pt-BR" sz="1600" dirty="0">
                <a:solidFill>
                  <a:schemeClr val="bg1"/>
                </a:solidFill>
              </a:rPr>
              <a:t> Jakarta EE!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e result for openet">
            <a:extLst>
              <a:ext uri="{FF2B5EF4-FFF2-40B4-BE49-F238E27FC236}">
                <a16:creationId xmlns:a16="http://schemas.microsoft.com/office/drawing/2014/main" id="{6782B9D6-E04C-4948-A24A-AAFF60FB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92" y="5253990"/>
            <a:ext cx="3810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53C1B1-438E-4A9A-B28A-5D9BBBD12519}"/>
              </a:ext>
            </a:extLst>
          </p:cNvPr>
          <p:cNvSpPr txBox="1">
            <a:spLocks/>
          </p:cNvSpPr>
          <p:nvPr/>
        </p:nvSpPr>
        <p:spPr>
          <a:xfrm>
            <a:off x="1741279" y="3956257"/>
            <a:ext cx="4834128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https://twitter.com/vepo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EDF4A47-5BD7-4B26-AF32-189D92846E6D}"/>
              </a:ext>
            </a:extLst>
          </p:cNvPr>
          <p:cNvGrpSpPr/>
          <p:nvPr/>
        </p:nvGrpSpPr>
        <p:grpSpPr>
          <a:xfrm>
            <a:off x="1233298" y="3879211"/>
            <a:ext cx="436112" cy="436112"/>
            <a:chOff x="1233297" y="4072157"/>
            <a:chExt cx="638175" cy="638175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F8DF620-62F1-4334-9561-CE3B251E07AE}"/>
                </a:ext>
              </a:extLst>
            </p:cNvPr>
            <p:cNvSpPr/>
            <p:nvPr/>
          </p:nvSpPr>
          <p:spPr>
            <a:xfrm>
              <a:off x="1338465" y="4176276"/>
              <a:ext cx="427838" cy="429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02970E24-CB70-4A0E-9111-7C59D7409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3297" y="4072157"/>
              <a:ext cx="638175" cy="638175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5C3D1EE-3B69-45E9-8CB0-DADD0CC41FC7}"/>
              </a:ext>
            </a:extLst>
          </p:cNvPr>
          <p:cNvGrpSpPr/>
          <p:nvPr/>
        </p:nvGrpSpPr>
        <p:grpSpPr>
          <a:xfrm>
            <a:off x="1233296" y="4386475"/>
            <a:ext cx="436113" cy="436113"/>
            <a:chOff x="1233296" y="4812354"/>
            <a:chExt cx="638175" cy="63817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2599920-048F-4B63-BAC2-EBA033154AF7}"/>
                </a:ext>
              </a:extLst>
            </p:cNvPr>
            <p:cNvSpPr/>
            <p:nvPr/>
          </p:nvSpPr>
          <p:spPr>
            <a:xfrm>
              <a:off x="1328860" y="4917741"/>
              <a:ext cx="427838" cy="4299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52852D12-D58B-4DA6-85A4-F1FA3870E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296" y="4812354"/>
              <a:ext cx="638175" cy="638175"/>
            </a:xfrm>
            <a:prstGeom prst="rect">
              <a:avLst/>
            </a:prstGeom>
          </p:spPr>
        </p:pic>
      </p:grp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68AB5D-BF28-4C43-B805-53B38C9C78D2}"/>
              </a:ext>
            </a:extLst>
          </p:cNvPr>
          <p:cNvSpPr txBox="1">
            <a:spLocks/>
          </p:cNvSpPr>
          <p:nvPr/>
        </p:nvSpPr>
        <p:spPr>
          <a:xfrm>
            <a:off x="1741279" y="4449894"/>
            <a:ext cx="4834128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https://www.linkedin.com/in/victorosorio</a:t>
            </a:r>
            <a:endParaRPr lang="pt-BR" sz="1400" u="sng" dirty="0">
              <a:solidFill>
                <a:schemeClr val="bg1"/>
              </a:solidFill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775F365C-9153-48E2-98C0-28CC32D75B84}"/>
              </a:ext>
            </a:extLst>
          </p:cNvPr>
          <p:cNvSpPr txBox="1">
            <a:spLocks/>
          </p:cNvSpPr>
          <p:nvPr/>
        </p:nvSpPr>
        <p:spPr>
          <a:xfrm>
            <a:off x="1741279" y="4974892"/>
            <a:ext cx="2234404" cy="29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79F04EB-2BB0-4953-A0D9-7BBF7AF077A5}"/>
              </a:ext>
            </a:extLst>
          </p:cNvPr>
          <p:cNvGrpSpPr/>
          <p:nvPr/>
        </p:nvGrpSpPr>
        <p:grpSpPr>
          <a:xfrm>
            <a:off x="1233296" y="4882314"/>
            <a:ext cx="436112" cy="436112"/>
            <a:chOff x="1233296" y="5075261"/>
            <a:chExt cx="436112" cy="436112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0012267-5C32-4761-A478-B5F44CF58403}"/>
                </a:ext>
              </a:extLst>
            </p:cNvPr>
            <p:cNvSpPr/>
            <p:nvPr/>
          </p:nvSpPr>
          <p:spPr>
            <a:xfrm>
              <a:off x="1305167" y="5139214"/>
              <a:ext cx="298634" cy="298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5C195547-58C3-4AB9-8293-D1FC7006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3296" y="5075261"/>
              <a:ext cx="436112" cy="436112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BD2BFA05-354A-463E-A47B-36095DCC81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2358" y="173792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F3EC8-E7F0-463B-8D4B-B7762B5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Instanciando – </a:t>
            </a:r>
            <a:r>
              <a:rPr lang="pt-BR" dirty="0" err="1"/>
              <a:t>Factory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8D01-ADA1-4BF7-8B70-08A26A08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@</a:t>
            </a:r>
            <a:r>
              <a:rPr lang="pt-BR" dirty="0" err="1"/>
              <a:t>Produces</a:t>
            </a:r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MongoClientFactory</a:t>
            </a:r>
            <a:endParaRPr lang="pt-BR" dirty="0"/>
          </a:p>
          <a:p>
            <a:pPr lvl="1"/>
            <a:r>
              <a:rPr lang="pt-BR" dirty="0"/>
              <a:t>É possível criar classe de </a:t>
            </a:r>
            <a:r>
              <a:rPr lang="pt-BR" dirty="0" err="1"/>
              <a:t>Factories</a:t>
            </a:r>
            <a:endParaRPr lang="pt-BR" dirty="0"/>
          </a:p>
          <a:p>
            <a:pPr lvl="2"/>
            <a:r>
              <a:rPr lang="pt-BR" dirty="0"/>
              <a:t>A vantagem é não duplicar recursos quando necessário.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D9CE732-2612-47BE-A49A-5C3AF9FC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7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5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216D8-F261-42F2-AE05-DAA9B92C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Injetando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5AFF-26D8-4D48-982E-0BF028760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Simples </a:t>
            </a:r>
            <a:r>
              <a:rPr lang="pt-BR" dirty="0" err="1">
                <a:solidFill>
                  <a:schemeClr val="bg1"/>
                </a:solidFill>
              </a:rPr>
              <a:t>Inject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Ver </a:t>
            </a:r>
            <a:r>
              <a:rPr lang="pt-BR" dirty="0" err="1">
                <a:solidFill>
                  <a:schemeClr val="bg1"/>
                </a:solidFill>
              </a:rPr>
              <a:t>UserEndpoint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Deve ser usado em um </a:t>
            </a:r>
            <a:r>
              <a:rPr lang="pt-BR" dirty="0" err="1">
                <a:solidFill>
                  <a:schemeClr val="bg1"/>
                </a:solidFill>
              </a:rPr>
              <a:t>Bean</a:t>
            </a:r>
            <a:r>
              <a:rPr lang="pt-BR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Não é necessário saber o escopo do </a:t>
            </a:r>
            <a:r>
              <a:rPr lang="pt-BR" dirty="0" err="1">
                <a:solidFill>
                  <a:schemeClr val="bg1"/>
                </a:solidFill>
              </a:rPr>
              <a:t>Bean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Não é necessário saber nada sobre o </a:t>
            </a:r>
            <a:r>
              <a:rPr lang="pt-BR" dirty="0" err="1">
                <a:solidFill>
                  <a:schemeClr val="bg1"/>
                </a:solidFill>
              </a:rPr>
              <a:t>Bean</a:t>
            </a:r>
            <a:endParaRPr lang="pt-BR" dirty="0">
              <a:solidFill>
                <a:schemeClr val="bg1"/>
              </a:solidFill>
            </a:endParaRPr>
          </a:p>
          <a:p>
            <a:pPr lvl="2"/>
            <a:r>
              <a:rPr lang="pt-BR" dirty="0">
                <a:solidFill>
                  <a:schemeClr val="bg1"/>
                </a:solidFill>
              </a:rPr>
              <a:t>Exceto se ele usa </a:t>
            </a:r>
            <a:r>
              <a:rPr lang="pt-BR" dirty="0" err="1">
                <a:solidFill>
                  <a:schemeClr val="bg1"/>
                </a:solidFill>
              </a:rPr>
              <a:t>Qualifiers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 err="1">
                <a:solidFill>
                  <a:schemeClr val="bg1"/>
                </a:solidFill>
              </a:rPr>
              <a:t>Named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i="1" dirty="0">
                <a:solidFill>
                  <a:schemeClr val="bg1"/>
                </a:solidFill>
              </a:rPr>
              <a:t>a seguir...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6A870F9-77AF-4204-A255-7C1E5DB63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5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B77F3-803F-4FC3-B6B7-B975F6D6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Injetando – 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6C7C9-C0A8-45FA-8EB1-854AC270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Java CDI aceita Especialização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A classe que usará o </a:t>
            </a:r>
            <a:r>
              <a:rPr lang="pt-BR" dirty="0" err="1">
                <a:solidFill>
                  <a:schemeClr val="bg1"/>
                </a:solidFill>
              </a:rPr>
              <a:t>Bean</a:t>
            </a:r>
            <a:r>
              <a:rPr lang="pt-BR" dirty="0">
                <a:solidFill>
                  <a:schemeClr val="bg1"/>
                </a:solidFill>
              </a:rPr>
              <a:t> não precisa saber a implementação</a:t>
            </a:r>
          </a:p>
          <a:p>
            <a:r>
              <a:rPr lang="pt-BR" dirty="0">
                <a:solidFill>
                  <a:schemeClr val="bg1"/>
                </a:solidFill>
              </a:rPr>
              <a:t>Por </a:t>
            </a:r>
            <a:r>
              <a:rPr lang="pt-BR" dirty="0" err="1">
                <a:solidFill>
                  <a:schemeClr val="bg1"/>
                </a:solidFill>
              </a:rPr>
              <a:t>Qualifier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Ver </a:t>
            </a:r>
            <a:r>
              <a:rPr lang="pt-BR" dirty="0" err="1">
                <a:solidFill>
                  <a:schemeClr val="bg1"/>
                </a:solidFill>
              </a:rPr>
              <a:t>HelloEndpoint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Definir </a:t>
            </a:r>
            <a:r>
              <a:rPr lang="pt-BR" dirty="0" err="1">
                <a:solidFill>
                  <a:schemeClr val="bg1"/>
                </a:solidFill>
              </a:rPr>
              <a:t>Annotation</a:t>
            </a:r>
            <a:r>
              <a:rPr lang="pt-BR" dirty="0">
                <a:solidFill>
                  <a:schemeClr val="bg1"/>
                </a:solidFill>
              </a:rPr>
              <a:t> com </a:t>
            </a:r>
            <a:r>
              <a:rPr lang="pt-BR" dirty="0" err="1">
                <a:solidFill>
                  <a:schemeClr val="bg1"/>
                </a:solidFill>
              </a:rPr>
              <a:t>Qualifier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Por </a:t>
            </a:r>
            <a:r>
              <a:rPr lang="pt-BR" dirty="0" err="1">
                <a:solidFill>
                  <a:schemeClr val="bg1"/>
                </a:solidFill>
              </a:rPr>
              <a:t>Naming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Ver </a:t>
            </a:r>
            <a:r>
              <a:rPr lang="pt-BR" dirty="0" err="1">
                <a:solidFill>
                  <a:schemeClr val="bg1"/>
                </a:solidFill>
              </a:rPr>
              <a:t>ByeEndpoint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Não é necessário </a:t>
            </a:r>
            <a:r>
              <a:rPr lang="pt-BR" dirty="0" err="1">
                <a:solidFill>
                  <a:schemeClr val="bg1"/>
                </a:solidFill>
              </a:rPr>
              <a:t>Annotation</a:t>
            </a:r>
            <a:r>
              <a:rPr lang="pt-BR" dirty="0">
                <a:solidFill>
                  <a:schemeClr val="bg1"/>
                </a:solidFill>
              </a:rPr>
              <a:t> com </a:t>
            </a:r>
            <a:r>
              <a:rPr lang="pt-BR" dirty="0" err="1">
                <a:solidFill>
                  <a:schemeClr val="bg1"/>
                </a:solidFill>
              </a:rPr>
              <a:t>Qualifier</a:t>
            </a:r>
            <a:r>
              <a:rPr lang="pt-BR" dirty="0">
                <a:solidFill>
                  <a:schemeClr val="bg1"/>
                </a:solidFill>
              </a:rPr>
              <a:t>, mas @</a:t>
            </a:r>
            <a:r>
              <a:rPr lang="pt-BR" dirty="0" err="1">
                <a:solidFill>
                  <a:schemeClr val="bg1"/>
                </a:solidFill>
              </a:rPr>
              <a:t>Named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43A3F19-BD91-498F-BD92-4FCF03EE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7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D9967-66D5-4F7B-986A-9C4B1990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Interceptando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20B27-7879-48DC-AA44-ED8EE805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Bean</a:t>
            </a:r>
            <a:r>
              <a:rPr lang="pt-BR" dirty="0"/>
              <a:t> injetado nem sempre é exatamente uma implementação direta de sua definição</a:t>
            </a:r>
          </a:p>
          <a:p>
            <a:pPr lvl="1"/>
            <a:r>
              <a:rPr lang="pt-BR" dirty="0"/>
              <a:t>Lógicas acessórias podem ser adicionadas</a:t>
            </a:r>
          </a:p>
          <a:p>
            <a:r>
              <a:rPr lang="pt-BR" dirty="0"/>
              <a:t>Quando usar?</a:t>
            </a:r>
          </a:p>
          <a:p>
            <a:pPr lvl="1"/>
            <a:r>
              <a:rPr lang="pt-BR" dirty="0"/>
              <a:t>Quando o que deve ser feito não é parte da Lógica de Negócios direta</a:t>
            </a:r>
          </a:p>
          <a:p>
            <a:r>
              <a:rPr lang="pt-BR" dirty="0"/>
              <a:t>Configurando...</a:t>
            </a:r>
          </a:p>
          <a:p>
            <a:pPr lvl="1"/>
            <a:r>
              <a:rPr lang="pt-BR" dirty="0"/>
              <a:t>Deve ser declarado no beans.xml</a:t>
            </a:r>
            <a:endParaRPr lang="pt-BR" u="sng" dirty="0"/>
          </a:p>
          <a:p>
            <a:pPr lvl="1"/>
            <a:r>
              <a:rPr lang="pt-BR" dirty="0"/>
              <a:t>Deve usar </a:t>
            </a:r>
            <a:r>
              <a:rPr lang="pt-BR" dirty="0" err="1"/>
              <a:t>Qualifier</a:t>
            </a:r>
            <a:endParaRPr lang="pt-BR" dirty="0"/>
          </a:p>
          <a:p>
            <a:pPr lvl="1"/>
            <a:r>
              <a:rPr lang="pt-BR" dirty="0"/>
              <a:t>Deve declarar um Interceptor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Ver </a:t>
            </a:r>
            <a:r>
              <a:rPr lang="pt-BR" dirty="0" err="1"/>
              <a:t>UserEndpoint</a:t>
            </a:r>
            <a:endParaRPr lang="pt-BR" dirty="0"/>
          </a:p>
          <a:p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FBBFC11-37E6-494A-9202-A62558D18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091F8-E87E-45FF-9F66-4273E3FF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Decorators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4E6CA-137A-4E54-BFFF-C755D12E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Centralização de Lógica de Negócios</a:t>
            </a:r>
          </a:p>
          <a:p>
            <a:r>
              <a:rPr lang="pt-BR" dirty="0"/>
              <a:t>Muito similar ao </a:t>
            </a:r>
            <a:r>
              <a:rPr lang="pt-BR" i="1" dirty="0" err="1"/>
              <a:t>Interceptors</a:t>
            </a:r>
            <a:r>
              <a:rPr lang="pt-BR" dirty="0"/>
              <a:t>, mas </a:t>
            </a:r>
            <a:r>
              <a:rPr lang="pt-BR" dirty="0" err="1"/>
              <a:t>TypeSafe</a:t>
            </a:r>
            <a:endParaRPr lang="pt-BR" dirty="0"/>
          </a:p>
          <a:p>
            <a:r>
              <a:rPr lang="pt-BR" dirty="0"/>
              <a:t>É possível adicionar “decoradores” em todas as implementações de um mesmo </a:t>
            </a:r>
            <a:r>
              <a:rPr lang="pt-BR" dirty="0" err="1"/>
              <a:t>Bean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Ver </a:t>
            </a:r>
            <a:r>
              <a:rPr lang="pt-BR" dirty="0" err="1"/>
              <a:t>HelloServiceValidator</a:t>
            </a:r>
            <a:endParaRPr lang="en-U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D29A121-BCB6-481F-B314-7662FC49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47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5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8488C-1FF4-4366-A8F2-6C54132F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Eventos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B41B9-9640-45F9-8346-44FD7495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Java CDI provê uma interface para Ouvir/Produzir eventos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Eventos a nível de JVM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Tipo de evento: Qualquer classe Java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Produtor: classe </a:t>
            </a:r>
            <a:r>
              <a:rPr lang="pt-BR" dirty="0" err="1">
                <a:solidFill>
                  <a:schemeClr val="bg1"/>
                </a:solidFill>
              </a:rPr>
              <a:t>Event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Consumidor: Método com @Observes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Aceita @</a:t>
            </a:r>
            <a:r>
              <a:rPr lang="pt-BR" dirty="0" err="1">
                <a:solidFill>
                  <a:schemeClr val="bg1"/>
                </a:solidFill>
              </a:rPr>
              <a:t>Priority</a:t>
            </a:r>
            <a:r>
              <a:rPr lang="pt-BR" dirty="0">
                <a:solidFill>
                  <a:schemeClr val="bg1"/>
                </a:solidFill>
              </a:rPr>
              <a:t> (CDI 2.0)</a:t>
            </a:r>
          </a:p>
          <a:p>
            <a:r>
              <a:rPr lang="pt-BR" dirty="0">
                <a:solidFill>
                  <a:schemeClr val="bg1"/>
                </a:solidFill>
              </a:rPr>
              <a:t>Exemplos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Producer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Ver </a:t>
            </a:r>
            <a:r>
              <a:rPr lang="pt-BR" dirty="0" err="1">
                <a:solidFill>
                  <a:schemeClr val="bg1"/>
                </a:solidFill>
              </a:rPr>
              <a:t>UserEndpoint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Consumer</a:t>
            </a:r>
            <a:endParaRPr lang="pt-BR" dirty="0">
              <a:solidFill>
                <a:schemeClr val="bg1"/>
              </a:solidFill>
            </a:endParaRPr>
          </a:p>
          <a:p>
            <a:pPr lvl="2"/>
            <a:r>
              <a:rPr lang="pt-BR" dirty="0">
                <a:solidFill>
                  <a:schemeClr val="bg1"/>
                </a:solidFill>
              </a:rPr>
              <a:t>Ver </a:t>
            </a:r>
            <a:r>
              <a:rPr lang="pt-BR" dirty="0" err="1">
                <a:solidFill>
                  <a:schemeClr val="bg1"/>
                </a:solidFill>
              </a:rPr>
              <a:t>Consumers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6A67DF5-D3EE-490C-88F9-98854BEE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097C3-F3F2-4D74-8CC5-F81D8643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CDI em Java 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C736F-A7FD-4290-9C49-D7948187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Weld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https://weld.cdi-spec.org/</a:t>
            </a:r>
            <a:endParaRPr lang="pt-BR" dirty="0"/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 adicionar beans.xml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Dependências</a:t>
            </a:r>
          </a:p>
          <a:p>
            <a:pPr lvl="1"/>
            <a:r>
              <a:rPr lang="pt-BR" dirty="0"/>
              <a:t>Não deve declarar dependências como “</a:t>
            </a:r>
            <a:r>
              <a:rPr lang="pt-BR" dirty="0" err="1"/>
              <a:t>provided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Deve gerar um “</a:t>
            </a:r>
            <a:r>
              <a:rPr lang="pt-BR" dirty="0" err="1"/>
              <a:t>fat</a:t>
            </a:r>
            <a:r>
              <a:rPr lang="pt-BR" dirty="0"/>
              <a:t> </a:t>
            </a:r>
            <a:r>
              <a:rPr lang="pt-BR" dirty="0" err="1"/>
              <a:t>jar</a:t>
            </a:r>
            <a:r>
              <a:rPr lang="pt-BR" dirty="0"/>
              <a:t>”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 declarar um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E7A96A5-C8B8-48B6-A92C-6361AA686E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300"/>
              </p:ext>
            </p:extLst>
          </p:nvPr>
        </p:nvGraphicFramePr>
        <p:xfrm>
          <a:off x="1261872" y="4611687"/>
          <a:ext cx="81343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6670320" imgH="1282646" progId="Word.Document.12">
                  <p:embed/>
                </p:oleObj>
              </mc:Choice>
              <mc:Fallback>
                <p:oleObj name="Document" r:id="rId4" imgW="6670320" imgH="12826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1872" y="4611687"/>
                        <a:ext cx="8134350" cy="1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áfico 4">
            <a:extLst>
              <a:ext uri="{FF2B5EF4-FFF2-40B4-BE49-F238E27FC236}">
                <a16:creationId xmlns:a16="http://schemas.microsoft.com/office/drawing/2014/main" id="{26669738-1B0F-43C6-98B0-3AC502E13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3DD9FD-E811-41CF-93B4-9F741EAED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Duvidas?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B4714D2-0AD2-47DA-9C9B-66FC0DD66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Não existe pergunta boba!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88BE3B-B13F-46DD-BD8E-87B87CB0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44" y="1025968"/>
            <a:ext cx="3803129" cy="480606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31D9644-3091-47B8-8DFB-517AC4420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808" y="462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29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702441-BA1F-40A3-BC8C-3BEAD0D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Obrigado!!!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2A3E9A-B8A7-4D6D-AAB6-C3F38622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Códigos</a:t>
            </a:r>
          </a:p>
          <a:p>
            <a:pPr lvl="1"/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https://github.com/vepo/cdi-tutorial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https://github.com/vepo/cdi-tutorial-java-se</a:t>
            </a:r>
            <a:endParaRPr lang="pt-BR" dirty="0">
              <a:solidFill>
                <a:schemeClr val="bg1"/>
              </a:solidFill>
            </a:endParaRP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Dicas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JakartaOne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Livestream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https://www.youtube.com/playlist?list=PLy7t4z5SYNaSxBfGMW-NRQkV_qWM0NipB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Live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de Microprofile.io e </a:t>
            </a:r>
            <a:r>
              <a:rPr lang="pt-BR" dirty="0" err="1">
                <a:solidFill>
                  <a:schemeClr val="bg1"/>
                </a:solidFill>
              </a:rPr>
              <a:t>JakartaEE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76BF189-ABBC-4896-BD99-A7C2ABEAB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9599" y="3891775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30F08-6B46-4C64-8B9C-7637018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3339E-7E71-4657-B0EA-7782A4AC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Java CDI</a:t>
            </a:r>
          </a:p>
          <a:p>
            <a:pPr lvl="1"/>
            <a:r>
              <a:rPr lang="pt-BR" dirty="0"/>
              <a:t>Porque Usar</a:t>
            </a:r>
          </a:p>
          <a:p>
            <a:pPr lvl="1"/>
            <a:r>
              <a:rPr lang="pt-BR" dirty="0"/>
              <a:t>Jakarta EE</a:t>
            </a:r>
          </a:p>
          <a:p>
            <a:pPr lvl="1"/>
            <a:r>
              <a:rPr lang="pt-BR" dirty="0"/>
              <a:t>Microprofile.io</a:t>
            </a:r>
          </a:p>
          <a:p>
            <a:r>
              <a:rPr lang="pt-BR" dirty="0"/>
              <a:t>Definições</a:t>
            </a:r>
          </a:p>
          <a:p>
            <a:r>
              <a:rPr lang="pt-BR" dirty="0"/>
              <a:t>Criando Projetos</a:t>
            </a:r>
          </a:p>
          <a:p>
            <a:r>
              <a:rPr lang="pt-BR" dirty="0"/>
              <a:t>Casos de Uso</a:t>
            </a:r>
          </a:p>
          <a:p>
            <a:pPr lvl="1"/>
            <a:r>
              <a:rPr lang="pt-BR" dirty="0"/>
              <a:t>Como declarar</a:t>
            </a:r>
          </a:p>
          <a:p>
            <a:pPr lvl="1"/>
            <a:r>
              <a:rPr lang="pt-BR" dirty="0"/>
              <a:t>Como usar</a:t>
            </a:r>
          </a:p>
          <a:p>
            <a:pPr lvl="1"/>
            <a:r>
              <a:rPr lang="pt-BR" dirty="0"/>
              <a:t>Interceptando Chamadas</a:t>
            </a:r>
          </a:p>
          <a:p>
            <a:pPr lvl="1"/>
            <a:r>
              <a:rPr lang="pt-BR" dirty="0" err="1"/>
              <a:t>Decorators</a:t>
            </a:r>
            <a:endParaRPr lang="pt-BR" dirty="0"/>
          </a:p>
          <a:p>
            <a:pPr lvl="1"/>
            <a:r>
              <a:rPr lang="pt-BR" dirty="0"/>
              <a:t>Eventos</a:t>
            </a:r>
          </a:p>
          <a:p>
            <a:r>
              <a:rPr lang="pt-BR" dirty="0"/>
              <a:t>Java CDI em Java SE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41EE167-C9D4-497B-A406-A8BFB6A55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813" y="3557655"/>
            <a:ext cx="1621832" cy="16218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1E1AED-98F4-4727-8846-F47E7E1B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211" y="3902645"/>
            <a:ext cx="1600203" cy="17038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03E69B-35CD-4CF7-B5BB-B3E55EF93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60" y="1661445"/>
            <a:ext cx="3442692" cy="10346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51E87B-38B9-44B7-8FF6-5702051E3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480" y="1384581"/>
            <a:ext cx="1285666" cy="2351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F5E808B-07A3-493B-BE1D-5430F4C530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220" y="2833542"/>
            <a:ext cx="3333944" cy="58663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462C200-85CB-4944-9DA7-5CD5A21123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547" y="5305000"/>
            <a:ext cx="1717290" cy="6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3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6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4C8E-26F9-4A22-8D49-8DC7397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Público Alvo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E7885-BAEC-491D-BDB0-FAD07EED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437508" cy="435133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Desenvolvedor Java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Jakarta EE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Desenvolvimento Web</a:t>
            </a:r>
          </a:p>
          <a:p>
            <a:r>
              <a:rPr lang="pt-BR" dirty="0">
                <a:solidFill>
                  <a:schemeClr val="bg1"/>
                </a:solidFill>
              </a:rPr>
              <a:t>Interesse em melhorar qualidade do Código Desenvolvido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BA0FC6-4168-4BED-A05E-2A23495D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46" y="1691322"/>
            <a:ext cx="23241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5E222-8905-46FA-827E-532F4723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/>
              <a:t>Java CDI: O que é?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47342-107A-4CF1-B717-E6E871BDB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pt-BR" dirty="0" err="1"/>
              <a:t>Contexts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(http://www.cdi-spec.org/) </a:t>
            </a:r>
          </a:p>
          <a:p>
            <a:r>
              <a:rPr lang="pt-BR" dirty="0"/>
              <a:t>Apenas uma Especificação</a:t>
            </a:r>
          </a:p>
          <a:p>
            <a:pPr lvl="1"/>
            <a:r>
              <a:rPr lang="pt-BR" dirty="0"/>
              <a:t>Não é uma biblioteca</a:t>
            </a:r>
          </a:p>
          <a:p>
            <a:r>
              <a:rPr lang="pt-BR" dirty="0"/>
              <a:t>Base das outras Especificações</a:t>
            </a:r>
          </a:p>
          <a:p>
            <a:r>
              <a:rPr lang="pt-BR" dirty="0"/>
              <a:t>Permite</a:t>
            </a:r>
          </a:p>
          <a:p>
            <a:pPr lvl="1"/>
            <a:r>
              <a:rPr lang="pt-BR" dirty="0"/>
              <a:t>Programação Orientada a Aspecto</a:t>
            </a:r>
          </a:p>
          <a:p>
            <a:pPr lvl="1"/>
            <a:r>
              <a:rPr lang="pt-BR" dirty="0"/>
              <a:t>Inversão de Controle</a:t>
            </a:r>
          </a:p>
          <a:p>
            <a:pPr lvl="1"/>
            <a:r>
              <a:rPr lang="pt-BR" dirty="0"/>
              <a:t>Controle de Contexto</a:t>
            </a:r>
          </a:p>
          <a:p>
            <a:pPr lvl="1"/>
            <a:r>
              <a:rPr lang="pt-BR" dirty="0" err="1"/>
              <a:t>TypeSafe</a:t>
            </a:r>
            <a:r>
              <a:rPr lang="pt-BR" dirty="0"/>
              <a:t>!</a:t>
            </a:r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718E5FB-19E5-4582-8E69-137C8AB0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39026"/>
            <a:ext cx="4610642" cy="46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5493-C098-4ACD-87C3-2F5F357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usar Java CDI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1F9B5-7C80-4450-95B6-F38E73AE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Velocidade de Desenvolvimento</a:t>
            </a:r>
          </a:p>
          <a:p>
            <a:r>
              <a:rPr lang="pt-BR" dirty="0"/>
              <a:t>Padronização do código</a:t>
            </a:r>
          </a:p>
          <a:p>
            <a:r>
              <a:rPr lang="pt-BR" dirty="0"/>
              <a:t>Baixo acoplamento e alta coesão</a:t>
            </a:r>
          </a:p>
          <a:p>
            <a:r>
              <a:rPr lang="pt-BR" dirty="0"/>
              <a:t>Foco na Lógica de Negócio</a:t>
            </a:r>
          </a:p>
          <a:p>
            <a:r>
              <a:rPr lang="pt-BR" dirty="0"/>
              <a:t>Jakarta EE e Microprofile.io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0E6D3DD-BB6F-4B8B-B294-53104B69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39026"/>
            <a:ext cx="4610642" cy="46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C17D5-0050-4DD2-BC26-327305B2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Jakarta EE?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B8C73-9094-4F0B-A046-5E3F0A47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392308" cy="4351337"/>
          </a:xfrm>
        </p:spPr>
        <p:txBody>
          <a:bodyPr/>
          <a:lstStyle/>
          <a:p>
            <a:r>
              <a:rPr lang="pt-BR" dirty="0"/>
              <a:t>Modelo de Programação</a:t>
            </a:r>
          </a:p>
          <a:p>
            <a:pPr lvl="1"/>
            <a:r>
              <a:rPr lang="pt-BR" dirty="0"/>
              <a:t>Aprenda 1 Framework!!!!!</a:t>
            </a:r>
          </a:p>
          <a:p>
            <a:pPr lvl="1"/>
            <a:r>
              <a:rPr lang="pt-BR" dirty="0"/>
              <a:t>Orientado a Padronização</a:t>
            </a:r>
          </a:p>
          <a:p>
            <a:pPr lvl="1"/>
            <a:r>
              <a:rPr lang="pt-BR" dirty="0"/>
              <a:t>Não dependente de um Framework!</a:t>
            </a:r>
          </a:p>
          <a:p>
            <a:pPr lvl="1"/>
            <a:r>
              <a:rPr lang="pt-BR" dirty="0"/>
              <a:t>Você não precisa fazer o parser da Requisição HTTP para criar um servidor HTTP</a:t>
            </a:r>
          </a:p>
          <a:p>
            <a:r>
              <a:rPr lang="pt-BR" strike="sngStrike" dirty="0"/>
              <a:t>Dar um passo atrás para dar dois a frente!</a:t>
            </a:r>
          </a:p>
          <a:p>
            <a:r>
              <a:rPr lang="pt-BR" dirty="0"/>
              <a:t>Há um conjunto enorme de especificações:</a:t>
            </a:r>
          </a:p>
          <a:p>
            <a:pPr lvl="1"/>
            <a:r>
              <a:rPr lang="pt-BR" dirty="0"/>
              <a:t>https://stackoverflow.com/questions/37082364/a-summary-of-all-java-ee-specifications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EDBD9B-21B8-4BD6-B3B6-3C63C7F3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33" y="1954635"/>
            <a:ext cx="4675530" cy="33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38DDE7-C1F1-40F4-BA19-A47F26ED0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8" r="10337"/>
          <a:stretch/>
        </p:blipFill>
        <p:spPr>
          <a:xfrm>
            <a:off x="4451450" y="1564129"/>
            <a:ext cx="6478678" cy="39990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D941033-0CD0-41F4-A7B6-A0F3BE9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pt-BR"/>
              <a:t>O que é Microprofile.io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9E6E1-5600-44E0-AC78-296B8E4F4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347450" cy="4351337"/>
          </a:xfrm>
        </p:spPr>
        <p:txBody>
          <a:bodyPr/>
          <a:lstStyle/>
          <a:p>
            <a:r>
              <a:rPr lang="pt-BR" dirty="0"/>
              <a:t>Conjunto de Especificações paralelo ao Jakarta EE</a:t>
            </a:r>
          </a:p>
          <a:p>
            <a:r>
              <a:rPr lang="pt-BR" dirty="0"/>
              <a:t>Pontapé inicial para desenvolvimento de </a:t>
            </a:r>
            <a:r>
              <a:rPr lang="pt-BR" dirty="0" err="1"/>
              <a:t>microserviços</a:t>
            </a:r>
            <a:r>
              <a:rPr lang="pt-BR" dirty="0"/>
              <a:t> em Java</a:t>
            </a:r>
          </a:p>
          <a:p>
            <a:r>
              <a:rPr lang="pt-BR" dirty="0"/>
              <a:t>Padrões de </a:t>
            </a:r>
            <a:r>
              <a:rPr lang="pt-BR" dirty="0">
                <a:hlinkClick r:id="rId3"/>
              </a:rPr>
              <a:t>https://microservices.io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87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4790F-A902-42EA-B025-11002E31F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66BA7E2-6FDB-4F07-AA13-F79065464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Vamos definir algumas coisas antes de iniciarmos...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DE7077-70C4-4C8C-937B-57C64CC5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489" y="-186449"/>
            <a:ext cx="2966225" cy="29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9655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3655</TotalTime>
  <Words>1153</Words>
  <Application>Microsoft Office PowerPoint</Application>
  <PresentationFormat>Widescreen</PresentationFormat>
  <Paragraphs>213</Paragraphs>
  <Slides>28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Courier New</vt:lpstr>
      <vt:lpstr>Wingdings 2</vt:lpstr>
      <vt:lpstr>Exibir</vt:lpstr>
      <vt:lpstr>Document</vt:lpstr>
      <vt:lpstr>Java CDI</vt:lpstr>
      <vt:lpstr>Este quem vos fala...</vt:lpstr>
      <vt:lpstr>Agenda</vt:lpstr>
      <vt:lpstr>Público Alvo</vt:lpstr>
      <vt:lpstr>Java CDI: O que é?</vt:lpstr>
      <vt:lpstr>Porque usar Java CDI</vt:lpstr>
      <vt:lpstr>O que é Jakarta EE?</vt:lpstr>
      <vt:lpstr>O que é Microprofile.io</vt:lpstr>
      <vt:lpstr>Definições</vt:lpstr>
      <vt:lpstr>Container (CDI)</vt:lpstr>
      <vt:lpstr>Inversão de Controle</vt:lpstr>
      <vt:lpstr>Programação Orientada a Aspecto</vt:lpstr>
      <vt:lpstr>EJB</vt:lpstr>
      <vt:lpstr>Java CDI</vt:lpstr>
      <vt:lpstr>Criando um Projeto CDI</vt:lpstr>
      <vt:lpstr>Instanciação</vt:lpstr>
      <vt:lpstr>Contexto e Escopo</vt:lpstr>
      <vt:lpstr>Instanciando </vt:lpstr>
      <vt:lpstr>Instanciando – Ciclo de Vida</vt:lpstr>
      <vt:lpstr>Instanciando – Factory</vt:lpstr>
      <vt:lpstr>Injetando</vt:lpstr>
      <vt:lpstr>Injetando – Especialização</vt:lpstr>
      <vt:lpstr>Interceptando</vt:lpstr>
      <vt:lpstr>Decorators</vt:lpstr>
      <vt:lpstr>Eventos CDI</vt:lpstr>
      <vt:lpstr>Java CDI em Java SE</vt:lpstr>
      <vt:lpstr>Duvidas?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CDI O que é, como se reproduzem e onde vivem os componentes automágicos</dc:title>
  <dc:creator>Victor Osorio</dc:creator>
  <cp:lastModifiedBy>Victor Osorio</cp:lastModifiedBy>
  <cp:revision>50</cp:revision>
  <dcterms:created xsi:type="dcterms:W3CDTF">2019-08-21T22:19:56Z</dcterms:created>
  <dcterms:modified xsi:type="dcterms:W3CDTF">2019-09-13T22:26:39Z</dcterms:modified>
</cp:coreProperties>
</file>