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70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microprofile.io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ee/6/tutorial/doc/gjbbk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ctorosorio" TargetMode="External"/><Relationship Id="rId2" Type="http://schemas.openxmlformats.org/officeDocument/2006/relationships/hyperlink" Target="https://twitter.com/vep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6C7D9-FC03-4D98-B81C-0CB321B8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298448"/>
          </a:xfrm>
        </p:spPr>
        <p:txBody>
          <a:bodyPr/>
          <a:lstStyle/>
          <a:p>
            <a:r>
              <a:rPr lang="pt-BR" dirty="0"/>
              <a:t>Java CDI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F56BB8-CFF8-4513-ACEF-EB68D4ECC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pt-BR" dirty="0"/>
              <a:t>Usando Java CDI em projetos Jakarta EE ou Microprofile.io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99892CC-008D-43DE-AB03-1B2F929C9156}"/>
              </a:ext>
            </a:extLst>
          </p:cNvPr>
          <p:cNvSpPr txBox="1">
            <a:spLocks/>
          </p:cNvSpPr>
          <p:nvPr/>
        </p:nvSpPr>
        <p:spPr>
          <a:xfrm>
            <a:off x="1261872" y="2069284"/>
            <a:ext cx="9418320" cy="82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O que é, como se reproduzem e onde vivem os componentes </a:t>
            </a:r>
            <a:r>
              <a:rPr lang="pt-BR" dirty="0" err="1">
                <a:solidFill>
                  <a:schemeClr val="tx1"/>
                </a:solidFill>
              </a:rPr>
              <a:t>automágicos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4BB5F-5B56-4553-BCB2-FCCD5BC9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Aspecto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A08618-CB18-4362-8EBF-0EF8F6F48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Refere-se a separação de Conceitos: o que é o principal e o secundário?</a:t>
            </a:r>
          </a:p>
          <a:p>
            <a:r>
              <a:rPr lang="pt-BR" dirty="0"/>
              <a:t>O Código será para o que é principal: A lógica de Negócios</a:t>
            </a:r>
          </a:p>
          <a:p>
            <a:r>
              <a:rPr lang="pt-BR" dirty="0"/>
              <a:t>Os aspectos do código serão definidos “fora” do código</a:t>
            </a:r>
          </a:p>
          <a:p>
            <a:pPr lvl="1"/>
            <a:r>
              <a:rPr lang="pt-BR" dirty="0"/>
              <a:t>Transações</a:t>
            </a:r>
          </a:p>
          <a:p>
            <a:pPr lvl="1"/>
            <a:r>
              <a:rPr lang="pt-BR" dirty="0"/>
              <a:t>Log</a:t>
            </a:r>
          </a:p>
          <a:p>
            <a:pPr lvl="1"/>
            <a:r>
              <a:rPr lang="pt-BR" dirty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353180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80A1F-4B72-47E7-BA9C-E94343D9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6AE98-C475-494C-8C77-91FB5A01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especificação muito mais complexa que o CDI</a:t>
            </a:r>
          </a:p>
          <a:p>
            <a:r>
              <a:rPr lang="en-US" dirty="0"/>
              <a:t>EJB </a:t>
            </a:r>
            <a:r>
              <a:rPr lang="en-US" dirty="0" err="1"/>
              <a:t>pode</a:t>
            </a:r>
            <a:r>
              <a:rPr lang="en-US" dirty="0"/>
              <a:t> ser:</a:t>
            </a:r>
          </a:p>
          <a:p>
            <a:pPr lvl="1"/>
            <a:r>
              <a:rPr lang="en-US" dirty="0"/>
              <a:t>Transactional </a:t>
            </a:r>
          </a:p>
          <a:p>
            <a:pPr lvl="1"/>
            <a:r>
              <a:rPr lang="en-US" dirty="0"/>
              <a:t>Remote or local </a:t>
            </a:r>
          </a:p>
          <a:p>
            <a:pPr lvl="1"/>
            <a:r>
              <a:rPr lang="en-US" dirty="0"/>
              <a:t>Able to passivate stateful beans freeing up resources</a:t>
            </a:r>
          </a:p>
          <a:p>
            <a:pPr lvl="1"/>
            <a:r>
              <a:rPr lang="en-US" dirty="0"/>
              <a:t>Able to make use of timers</a:t>
            </a:r>
          </a:p>
          <a:p>
            <a:pPr lvl="1"/>
            <a:r>
              <a:rPr lang="en-US" dirty="0"/>
              <a:t>Can be asynchronous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394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E87C09C-6E76-469B-AABD-2A5486523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Java CDI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2A4B3C1-98D1-4401-B25B-1618DD572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Explicação por usos...</a:t>
            </a:r>
          </a:p>
        </p:txBody>
      </p:sp>
    </p:spTree>
    <p:extLst>
      <p:ext uri="{BB962C8B-B14F-4D97-AF65-F5344CB8AC3E}">
        <p14:creationId xmlns:p14="http://schemas.microsoft.com/office/powerpoint/2010/main" val="66008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B1A6-F5FB-4964-A90C-72A4585E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 CDI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43957-D9FB-45F3-85BB-AA7436D0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pt-BR" dirty="0"/>
              <a:t>Use um starter: </a:t>
            </a:r>
            <a:r>
              <a:rPr lang="pt-BR" dirty="0">
                <a:hlinkClick r:id="rId3"/>
              </a:rPr>
              <a:t>https://start.microprofile.io/</a:t>
            </a:r>
            <a:endParaRPr lang="pt-BR" dirty="0"/>
          </a:p>
          <a:p>
            <a:r>
              <a:rPr lang="pt-BR" dirty="0"/>
              <a:t>Adicionar o arquivo </a:t>
            </a:r>
            <a:r>
              <a:rPr lang="pt-B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/META-INF/beans.xml </a:t>
            </a:r>
            <a:r>
              <a:rPr lang="pt-BR" dirty="0"/>
              <a:t>ao projeto </a:t>
            </a:r>
            <a:r>
              <a:rPr lang="pt-BR" dirty="0" err="1"/>
              <a:t>Maven</a:t>
            </a:r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86E8233-8D23-44F5-A5E5-AACF605F2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774157"/>
              </p:ext>
            </p:extLst>
          </p:nvPr>
        </p:nvGraphicFramePr>
        <p:xfrm>
          <a:off x="1261872" y="3049646"/>
          <a:ext cx="9667875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8557061" imgH="1180440" progId="Word.Document.12">
                  <p:embed/>
                </p:oleObj>
              </mc:Choice>
              <mc:Fallback>
                <p:oleObj name="Document" r:id="rId4" imgW="8557061" imgH="1180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1872" y="3049646"/>
                        <a:ext cx="9667875" cy="132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96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37019-4EBB-4073-8FAC-3C2E9DE8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87DA7-0EA6-4435-B873-052E7BF1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Qualquer </a:t>
            </a:r>
            <a:r>
              <a:rPr lang="pt-BR" dirty="0" err="1"/>
              <a:t>Bean</a:t>
            </a:r>
            <a:r>
              <a:rPr lang="pt-BR" dirty="0"/>
              <a:t> pode ser Injetado em outro </a:t>
            </a:r>
            <a:r>
              <a:rPr lang="pt-BR" dirty="0" err="1"/>
              <a:t>Bean</a:t>
            </a:r>
            <a:endParaRPr lang="pt-BR" dirty="0"/>
          </a:p>
          <a:p>
            <a:r>
              <a:rPr lang="pt-BR" dirty="0"/>
              <a:t>Requisitos</a:t>
            </a:r>
          </a:p>
          <a:p>
            <a:pPr lvl="1"/>
            <a:r>
              <a:rPr lang="pt-BR" dirty="0"/>
              <a:t>Não é uma </a:t>
            </a: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Class</a:t>
            </a:r>
            <a:endParaRPr lang="pt-BR" dirty="0"/>
          </a:p>
          <a:p>
            <a:pPr lvl="1"/>
            <a:r>
              <a:rPr lang="pt-BR" dirty="0"/>
              <a:t>Não é uma Classe </a:t>
            </a:r>
            <a:r>
              <a:rPr lang="pt-BR" dirty="0" err="1"/>
              <a:t>abstrada</a:t>
            </a:r>
            <a:r>
              <a:rPr lang="pt-BR" dirty="0"/>
              <a:t> e não possui a </a:t>
            </a:r>
            <a:r>
              <a:rPr lang="pt-BR" dirty="0" err="1"/>
              <a:t>Annotation</a:t>
            </a:r>
            <a:r>
              <a:rPr lang="pt-BR" dirty="0"/>
              <a:t> </a:t>
            </a:r>
            <a:r>
              <a:rPr lang="pt-BR" sz="1800" spc="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spc="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endParaRPr lang="pt-BR" sz="1800" spc="1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Não implementa a interface </a:t>
            </a:r>
            <a:r>
              <a:rPr lang="pt-BR" sz="1800" spc="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javax.enterprise.inject.spi.Extension</a:t>
            </a:r>
            <a:endParaRPr lang="pt-BR" sz="1800" spc="1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Não possui a </a:t>
            </a:r>
            <a:r>
              <a:rPr lang="pt-BR" dirty="0" err="1"/>
              <a:t>Annotation</a:t>
            </a:r>
            <a:r>
              <a:rPr lang="pt-BR" dirty="0"/>
              <a:t> </a:t>
            </a:r>
            <a:r>
              <a:rPr lang="pt-BR" sz="1800" spc="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spc="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Vetoed</a:t>
            </a:r>
            <a:r>
              <a:rPr lang="pt-BR" sz="1800" spc="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e nem está em um pacote com </a:t>
            </a:r>
            <a:r>
              <a:rPr lang="pt-BR" sz="1800" spc="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spc="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Vetoed</a:t>
            </a:r>
            <a:endParaRPr lang="pt-BR" sz="1800" spc="1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Tem um construtor apropriado</a:t>
            </a:r>
          </a:p>
          <a:p>
            <a:pPr lvl="2"/>
            <a:r>
              <a:rPr lang="pt-BR" dirty="0"/>
              <a:t>Um construtor sem parâmetros</a:t>
            </a:r>
          </a:p>
          <a:p>
            <a:pPr lvl="2"/>
            <a:r>
              <a:rPr lang="pt-BR" dirty="0"/>
              <a:t>Um construtor com parâmetros com </a:t>
            </a:r>
            <a:r>
              <a:rPr lang="pt-BR" sz="1800" spc="1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spc="1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endParaRPr lang="pt-BR" sz="1800" spc="1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97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5C9CE-D52F-48AD-A223-7DFE4783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e 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706F6-9D8F-452B-9A7D-EC55EFCA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CDI tem suporte a Escopos e Contextos. Ver </a:t>
            </a:r>
            <a:r>
              <a:rPr lang="pt-BR" dirty="0">
                <a:hlinkClick r:id="rId2"/>
              </a:rPr>
              <a:t>Documentação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2DC065B-44A7-4A4D-9FF0-AD9C520F7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81126"/>
              </p:ext>
            </p:extLst>
          </p:nvPr>
        </p:nvGraphicFramePr>
        <p:xfrm>
          <a:off x="1261872" y="2306782"/>
          <a:ext cx="8900436" cy="4049439"/>
        </p:xfrm>
        <a:graphic>
          <a:graphicData uri="http://schemas.openxmlformats.org/drawingml/2006/table">
            <a:tbl>
              <a:tblPr/>
              <a:tblGrid>
                <a:gridCol w="2966812">
                  <a:extLst>
                    <a:ext uri="{9D8B030D-6E8A-4147-A177-3AD203B41FA5}">
                      <a16:colId xmlns:a16="http://schemas.microsoft.com/office/drawing/2014/main" val="896552128"/>
                    </a:ext>
                  </a:extLst>
                </a:gridCol>
                <a:gridCol w="2966812">
                  <a:extLst>
                    <a:ext uri="{9D8B030D-6E8A-4147-A177-3AD203B41FA5}">
                      <a16:colId xmlns:a16="http://schemas.microsoft.com/office/drawing/2014/main" val="2310449617"/>
                    </a:ext>
                  </a:extLst>
                </a:gridCol>
                <a:gridCol w="2966812">
                  <a:extLst>
                    <a:ext uri="{9D8B030D-6E8A-4147-A177-3AD203B41FA5}">
                      <a16:colId xmlns:a16="http://schemas.microsoft.com/office/drawing/2014/main" val="4281544970"/>
                    </a:ext>
                  </a:extLst>
                </a:gridCol>
              </a:tblGrid>
              <a:tr h="172307">
                <a:tc>
                  <a:txBody>
                    <a:bodyPr/>
                    <a:lstStyle/>
                    <a:p>
                      <a:pPr algn="l"/>
                      <a:r>
                        <a:rPr lang="pt-BR" sz="1000" dirty="0" err="1"/>
                        <a:t>Scope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err="1"/>
                        <a:t>Annotation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 err="1"/>
                        <a:t>Duration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519381"/>
                  </a:ext>
                </a:extLst>
              </a:tr>
              <a:tr h="393304">
                <a:tc>
                  <a:txBody>
                    <a:bodyPr/>
                    <a:lstStyle/>
                    <a:p>
                      <a:pPr algn="l"/>
                      <a:r>
                        <a:rPr lang="pt-BR" sz="1000" dirty="0" err="1"/>
                        <a:t>Request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/>
                        <a:t>@</a:t>
                      </a:r>
                      <a:r>
                        <a:rPr lang="pt-BR" sz="1000" dirty="0" err="1"/>
                        <a:t>RequestScoped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user’s interaction with a web application in a single HTTP request.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907617"/>
                  </a:ext>
                </a:extLst>
              </a:tr>
              <a:tr h="393304">
                <a:tc>
                  <a:txBody>
                    <a:bodyPr/>
                    <a:lstStyle/>
                    <a:p>
                      <a:pPr algn="l"/>
                      <a:r>
                        <a:rPr lang="pt-BR" sz="1000" dirty="0" err="1"/>
                        <a:t>Session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/>
                        <a:t>@SessionScoped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user’s interaction with a web application across multiple HTTP requests.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848531"/>
                  </a:ext>
                </a:extLst>
              </a:tr>
              <a:tr h="393304">
                <a:tc>
                  <a:txBody>
                    <a:bodyPr/>
                    <a:lstStyle/>
                    <a:p>
                      <a:pPr algn="l"/>
                      <a:r>
                        <a:rPr lang="pt-BR" sz="1000" dirty="0" err="1"/>
                        <a:t>Application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/>
                        <a:t>@ApplicationScoped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Shared state across all users’ interactions with a web application.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929684"/>
                  </a:ext>
                </a:extLst>
              </a:tr>
              <a:tr h="865269">
                <a:tc>
                  <a:txBody>
                    <a:bodyPr/>
                    <a:lstStyle/>
                    <a:p>
                      <a:pPr algn="l"/>
                      <a:r>
                        <a:rPr lang="pt-BR" sz="1000" dirty="0" err="1"/>
                        <a:t>Dependent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/>
                        <a:t>@</a:t>
                      </a:r>
                      <a:r>
                        <a:rPr lang="pt-BR" sz="1000" dirty="0" err="1"/>
                        <a:t>Dependent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The default scope if none is specified; it means that an object exists to serve exactly one client (bean) and has the same lifecycle as that client (bean).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946448"/>
                  </a:ext>
                </a:extLst>
              </a:tr>
              <a:tr h="1809198">
                <a:tc>
                  <a:txBody>
                    <a:bodyPr/>
                    <a:lstStyle/>
                    <a:p>
                      <a:pPr algn="l"/>
                      <a:r>
                        <a:rPr lang="pt-BR" sz="1000" dirty="0" err="1"/>
                        <a:t>Conversation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/>
                        <a:t>@</a:t>
                      </a:r>
                      <a:r>
                        <a:rPr lang="pt-BR" sz="1000" dirty="0" err="1"/>
                        <a:t>ConversationScoped</a:t>
                      </a:r>
                      <a:endParaRPr lang="pt-BR" sz="1000" dirty="0"/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 user’s interaction with a </a:t>
                      </a:r>
                      <a:r>
                        <a:rPr lang="en-US" sz="1000" dirty="0" err="1"/>
                        <a:t>JavaServer</a:t>
                      </a:r>
                      <a:r>
                        <a:rPr lang="en-US" sz="1000" dirty="0"/>
                        <a:t> Faces application, within explicit developer-controlled boundaries that extend the scope across multiple invocations of the </a:t>
                      </a:r>
                      <a:r>
                        <a:rPr lang="en-US" sz="1000" dirty="0" err="1"/>
                        <a:t>JavaServer</a:t>
                      </a:r>
                      <a:r>
                        <a:rPr lang="en-US" sz="1000" dirty="0"/>
                        <a:t> Faces lifecycle. All long-running conversations are scoped to a particular HTTP servlet session and may not cross session boundaries.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26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36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C59FE-5701-4272-A81D-2BF6C6EE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Este quem vos fala...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8B709-45BE-4201-BA3F-E0971EC7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Victor Osório</a:t>
            </a:r>
          </a:p>
          <a:p>
            <a:pPr marL="0" indent="0">
              <a:buNone/>
            </a:pPr>
            <a:r>
              <a:rPr lang="pt-BR" dirty="0" err="1"/>
              <a:t>Senior</a:t>
            </a:r>
            <a:r>
              <a:rPr lang="pt-BR" dirty="0"/>
              <a:t> Software </a:t>
            </a:r>
            <a:r>
              <a:rPr lang="pt-BR" dirty="0" err="1"/>
              <a:t>Engineer</a:t>
            </a:r>
            <a:r>
              <a:rPr lang="pt-BR" dirty="0"/>
              <a:t> @</a:t>
            </a:r>
            <a:r>
              <a:rPr lang="pt-BR" dirty="0" err="1"/>
              <a:t>Openet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14 anos de experiência com desenvolvimento Java</a:t>
            </a:r>
          </a:p>
          <a:p>
            <a:pPr marL="0" indent="0">
              <a:buNone/>
            </a:pPr>
            <a:r>
              <a:rPr lang="pt-BR" dirty="0"/>
              <a:t>Maior parte da minha história desenvolvendo aplicações usando apenas Java SE!!!!!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https://twitter.com/vepo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https://www.linkedin.com/in/victorosorio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13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5E222-8905-46FA-827E-532F4723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CDI: 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C47342-107A-4CF1-B717-E6E871BD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Contexts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 (http://www.cdi-spec.org/) </a:t>
            </a:r>
          </a:p>
          <a:p>
            <a:r>
              <a:rPr lang="pt-BR" dirty="0"/>
              <a:t>Apenas uma Especificação</a:t>
            </a:r>
          </a:p>
          <a:p>
            <a:r>
              <a:rPr lang="pt-BR" dirty="0"/>
              <a:t>Permite</a:t>
            </a:r>
          </a:p>
          <a:p>
            <a:pPr lvl="1"/>
            <a:r>
              <a:rPr lang="pt-BR" dirty="0"/>
              <a:t>Programação Orientada a Aspecto</a:t>
            </a:r>
          </a:p>
          <a:p>
            <a:pPr lvl="1"/>
            <a:r>
              <a:rPr lang="pt-BR" dirty="0"/>
              <a:t>Inversão de Controle</a:t>
            </a:r>
          </a:p>
          <a:p>
            <a:pPr lvl="1"/>
            <a:r>
              <a:rPr lang="pt-BR" dirty="0"/>
              <a:t>Controle de Contexto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703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C5493-C098-4ACD-87C3-2F5F357B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usar Java CDI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E1F9B5-7C80-4450-95B6-F38E73AE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Velocidade de Desenvolvimento</a:t>
            </a:r>
          </a:p>
          <a:p>
            <a:r>
              <a:rPr lang="pt-BR" dirty="0"/>
              <a:t>Padronização do código</a:t>
            </a:r>
          </a:p>
          <a:p>
            <a:r>
              <a:rPr lang="pt-BR" dirty="0"/>
              <a:t>Baixo acoplamento e alta coesão</a:t>
            </a:r>
          </a:p>
          <a:p>
            <a:r>
              <a:rPr lang="pt-BR" dirty="0"/>
              <a:t>Foco na Lógica de Negócio</a:t>
            </a:r>
          </a:p>
          <a:p>
            <a:r>
              <a:rPr lang="pt-BR" dirty="0"/>
              <a:t>Jakarta EE e Microprofile.io</a:t>
            </a:r>
          </a:p>
        </p:txBody>
      </p:sp>
    </p:spTree>
    <p:extLst>
      <p:ext uri="{BB962C8B-B14F-4D97-AF65-F5344CB8AC3E}">
        <p14:creationId xmlns:p14="http://schemas.microsoft.com/office/powerpoint/2010/main" val="49435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C17D5-0050-4DD2-BC26-327305B2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Jakarta EE?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B8C73-9094-4F0B-A046-5E3F0A47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392308" cy="4351337"/>
          </a:xfrm>
        </p:spPr>
        <p:txBody>
          <a:bodyPr/>
          <a:lstStyle/>
          <a:p>
            <a:r>
              <a:rPr lang="pt-BR" dirty="0"/>
              <a:t>Modelo de Programação</a:t>
            </a:r>
          </a:p>
          <a:p>
            <a:pPr lvl="1"/>
            <a:r>
              <a:rPr lang="pt-BR" dirty="0"/>
              <a:t>Orientado a Padronização</a:t>
            </a:r>
          </a:p>
          <a:p>
            <a:pPr lvl="1"/>
            <a:r>
              <a:rPr lang="pt-BR" dirty="0"/>
              <a:t>Não dependente de um Framework!</a:t>
            </a:r>
          </a:p>
          <a:p>
            <a:pPr lvl="1"/>
            <a:r>
              <a:rPr lang="pt-BR" dirty="0"/>
              <a:t>Você não precisa fazer o parser da Requisição HTTP para criar um servidor HTTP</a:t>
            </a:r>
          </a:p>
          <a:p>
            <a:r>
              <a:rPr lang="pt-BR" dirty="0"/>
              <a:t>Dar um passo atrás para dar dois a frente!</a:t>
            </a:r>
          </a:p>
          <a:p>
            <a:r>
              <a:rPr lang="pt-BR" dirty="0"/>
              <a:t>Há um conjunto enorme de especificações:</a:t>
            </a:r>
          </a:p>
          <a:p>
            <a:pPr lvl="1"/>
            <a:r>
              <a:rPr lang="pt-BR" dirty="0"/>
              <a:t>https://stackoverflow.com/questions/37082364/a-summary-of-all-java-ee-specifications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EDBD9B-21B8-4BD6-B3B6-3C63C7F3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33" y="1954635"/>
            <a:ext cx="4675530" cy="33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E38DDE7-C1F1-40F4-BA19-A47F26ED0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19" y="2669130"/>
            <a:ext cx="7091265" cy="3511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D941033-0CD0-41F4-A7B6-A0F3BE9B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pt-BR"/>
              <a:t>O que é Microprofile.io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9E6E1-5600-44E0-AC78-296B8E4F4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pt-BR" dirty="0"/>
              <a:t>Um subconjunto de especificações Jakarta EE</a:t>
            </a:r>
          </a:p>
          <a:p>
            <a:r>
              <a:rPr lang="pt-BR" dirty="0"/>
              <a:t>Pontapé inicial para desenvolvimento de </a:t>
            </a:r>
            <a:r>
              <a:rPr lang="pt-BR" dirty="0" err="1"/>
              <a:t>microserviços</a:t>
            </a:r>
            <a:r>
              <a:rPr lang="pt-BR" dirty="0"/>
              <a:t> em Java</a:t>
            </a:r>
          </a:p>
        </p:txBody>
      </p:sp>
    </p:spTree>
    <p:extLst>
      <p:ext uri="{BB962C8B-B14F-4D97-AF65-F5344CB8AC3E}">
        <p14:creationId xmlns:p14="http://schemas.microsoft.com/office/powerpoint/2010/main" val="155387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94790F-A902-42EA-B025-11002E31F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66BA7E2-6FDB-4F07-AA13-F79065464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Vamos definir algumas coisas antes de iniciarmos...</a:t>
            </a:r>
          </a:p>
        </p:txBody>
      </p:sp>
    </p:spTree>
    <p:extLst>
      <p:ext uri="{BB962C8B-B14F-4D97-AF65-F5344CB8AC3E}">
        <p14:creationId xmlns:p14="http://schemas.microsoft.com/office/powerpoint/2010/main" val="265569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56500-A47D-4665-A259-E8826B0F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 (CDI)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7C4B5-A0A5-4ED9-B579-004522B3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mundo CDI, container é onde residem os </a:t>
            </a:r>
            <a:r>
              <a:rPr lang="pt-BR" dirty="0" err="1"/>
              <a:t>Beans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É quem cria os </a:t>
            </a:r>
            <a:r>
              <a:rPr lang="pt-BR" dirty="0" err="1"/>
              <a:t>Beans</a:t>
            </a:r>
            <a:endParaRPr lang="pt-BR" dirty="0"/>
          </a:p>
          <a:p>
            <a:pPr lvl="1"/>
            <a:r>
              <a:rPr lang="pt-BR" dirty="0"/>
              <a:t>Quem os alimenta</a:t>
            </a:r>
          </a:p>
          <a:p>
            <a:pPr lvl="1"/>
            <a:r>
              <a:rPr lang="pt-BR" dirty="0"/>
              <a:t>E quem os elimina!</a:t>
            </a:r>
          </a:p>
          <a:p>
            <a:r>
              <a:rPr lang="pt-BR" dirty="0"/>
              <a:t>É a instância do Servidor, não é o Container Docker </a:t>
            </a:r>
          </a:p>
          <a:p>
            <a:pPr lvl="1"/>
            <a:r>
              <a:rPr lang="pt-BR" dirty="0"/>
              <a:t>Mas é o que podemos chamar de Servidor de Aplicação.</a:t>
            </a:r>
          </a:p>
        </p:txBody>
      </p:sp>
    </p:spTree>
    <p:extLst>
      <p:ext uri="{BB962C8B-B14F-4D97-AF65-F5344CB8AC3E}">
        <p14:creationId xmlns:p14="http://schemas.microsoft.com/office/powerpoint/2010/main" val="154956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3ED61-0522-4747-BBFE-DF19B231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Inversão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3BB46-0FF0-49B2-9F19-02AC98D7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que difere Bibliotecas de Frameworks – Martin Fowler</a:t>
            </a:r>
          </a:p>
          <a:p>
            <a:r>
              <a:rPr lang="pt-BR" dirty="0"/>
              <a:t>A responsabilidade de iniciar e configurar um objeto é dele mesmo e não de quem o usa.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i="1" dirty="0"/>
              <a:t>Eu não quero saber como Instanciar um Cliente de Banco de Dados</a:t>
            </a:r>
          </a:p>
          <a:p>
            <a:pPr lvl="1"/>
            <a:r>
              <a:rPr lang="pt-BR" i="1" dirty="0"/>
              <a:t>Eu não quero criar Transações de Banco de Dados</a:t>
            </a:r>
          </a:p>
          <a:p>
            <a:pPr lvl="1"/>
            <a:r>
              <a:rPr lang="pt-BR" i="1" dirty="0"/>
              <a:t>Eu não quero ...</a:t>
            </a:r>
          </a:p>
          <a:p>
            <a:pPr lvl="1"/>
            <a:endParaRPr lang="pt-BR" i="1" dirty="0"/>
          </a:p>
          <a:p>
            <a:r>
              <a:rPr lang="pt-BR" dirty="0"/>
              <a:t>A responsabilidade por gerenciar isso é delegada! Quem usa não precisa saber.</a:t>
            </a:r>
          </a:p>
        </p:txBody>
      </p:sp>
    </p:spTree>
    <p:extLst>
      <p:ext uri="{BB962C8B-B14F-4D97-AF65-F5344CB8AC3E}">
        <p14:creationId xmlns:p14="http://schemas.microsoft.com/office/powerpoint/2010/main" val="3839401830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2446</TotalTime>
  <Words>682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Century Schoolbook</vt:lpstr>
      <vt:lpstr>Courier New</vt:lpstr>
      <vt:lpstr>Wingdings 2</vt:lpstr>
      <vt:lpstr>Exibir</vt:lpstr>
      <vt:lpstr>Document</vt:lpstr>
      <vt:lpstr>Java CDI</vt:lpstr>
      <vt:lpstr>Este quem vos fala...</vt:lpstr>
      <vt:lpstr>Java CDI: O que é?</vt:lpstr>
      <vt:lpstr>Porque usar Java CDI</vt:lpstr>
      <vt:lpstr>O que é Jakarta EE?</vt:lpstr>
      <vt:lpstr>O que é Microprofile.io</vt:lpstr>
      <vt:lpstr>Definições</vt:lpstr>
      <vt:lpstr>Container (CDI)</vt:lpstr>
      <vt:lpstr>Inversão de Controle</vt:lpstr>
      <vt:lpstr>Programação Orientada a Aspecto</vt:lpstr>
      <vt:lpstr>EJB</vt:lpstr>
      <vt:lpstr>Java CDI</vt:lpstr>
      <vt:lpstr>Criando um Projeto CDI</vt:lpstr>
      <vt:lpstr>Instanciação</vt:lpstr>
      <vt:lpstr>Contexto e Escopo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CDI O que é, como se reproduzem e onde vivem os componentes automágicos</dc:title>
  <dc:creator>Victor Osorio</dc:creator>
  <cp:lastModifiedBy>Victor Osorio</cp:lastModifiedBy>
  <cp:revision>17</cp:revision>
  <dcterms:created xsi:type="dcterms:W3CDTF">2019-08-21T22:19:56Z</dcterms:created>
  <dcterms:modified xsi:type="dcterms:W3CDTF">2019-09-01T19:51:08Z</dcterms:modified>
</cp:coreProperties>
</file>