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71" r:id="rId7"/>
    <p:sldId id="27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4" r:id="rId18"/>
    <p:sldId id="275" r:id="rId19"/>
    <p:sldId id="276" r:id="rId20"/>
    <p:sldId id="277" r:id="rId21"/>
    <p:sldId id="280" r:id="rId22"/>
    <p:sldId id="281" r:id="rId23"/>
    <p:sldId id="282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855" y="1350010"/>
            <a:ext cx="7810500" cy="3438525"/>
          </a:xfrm>
        </p:spPr>
        <p:txBody>
          <a:bodyPr>
            <a:normAutofit/>
          </a:bodyPr>
          <a:lstStyle/>
          <a:p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Jewelry Price Optimization Using Machine Learning</a:t>
            </a:r>
            <a:b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en-US" sz="2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Patience Alaita-Jerome</a:t>
            </a:r>
            <a:br>
              <a:rPr lang="en-US" altLang="en-US"/>
            </a:br>
            <a:endParaRPr lang="en-US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49072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Screenshot of MLflow UI with experiment runs.</a:t>
            </a:r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3098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4" name="Picture 3" descr="Linear_Regression_model_metri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45" y="893445"/>
            <a:ext cx="7728585" cy="49536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47294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/>
              <a:t>Screenshot of </a:t>
            </a:r>
            <a:r>
              <a:t>Random Forest Run &amp; Metrics</a:t>
            </a:r>
          </a:p>
        </p:txBody>
      </p:sp>
      <p:pic>
        <p:nvPicPr>
          <p:cNvPr id="4" name="Picture 3" descr="Random_Forest_Model_Metrics_Compari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655" y="1073150"/>
            <a:ext cx="7713980" cy="46494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413258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/>
              <a:t>Screenshot of </a:t>
            </a:r>
            <a:r>
              <a:t> XGBoost Run &amp; Metrics</a:t>
            </a:r>
          </a:p>
        </p:txBody>
      </p:sp>
      <p:pic>
        <p:nvPicPr>
          <p:cNvPr id="4" name="Picture 3" descr="XGBoost_Model_Metrics_Compari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505" y="1026160"/>
            <a:ext cx="7409180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Model Performance Comparison</a:t>
            </a:r>
          </a:p>
        </p:txBody>
      </p:sp>
      <p:pic>
        <p:nvPicPr>
          <p:cNvPr id="4" name="Picture 3" descr="Model Performance Comparison Cha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25" y="914400"/>
            <a:ext cx="7730490" cy="5748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Insights &amp; Recommendations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Top price drivers: Gem, metal, product category, price tier.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Dynamic pricing strategies for high-value segments.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Inventory focus on most profitable categories/gems.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Continuous retraining as market trends shift.</a:t>
            </a:r>
            <a:endParaRPr lang="en-US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/>
              <a:t>1. Focus on High-Value Product Segments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400"/>
              <a:t>Insight: Features such as main gem, main metal, and product category have strong correlations with price.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Recommendation: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Increase inventory and marketing investment in categories and gems/metals with the highest price elasticity and customer demand (e.g., diamond rings, gold chains).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Promote and upsell premium categories through targeted campaigns.</a:t>
            </a:r>
            <a:endParaRPr lang="en-US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7760335" cy="482854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/>
              <a:t>2. </a:t>
            </a:r>
            <a:r>
              <a:rPr lang="en-US" altLang="en-US" sz="2800"/>
              <a:t>Implement Dynamic Pricing Strategies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Insight: Advanced models (Random Forest, XGBoost) predict prices far more accurately than simple baselines, indicating nuanced price drivers.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Recommendation: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Use the best-performing ML model to set data-driven, dynamic prices that respond to changes in demand, seasonality, and inventory.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Run A/B tests to compare ML-based pricing with current strategies.</a:t>
            </a:r>
            <a:endParaRPr lang="en-US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/>
              <a:t>3. </a:t>
            </a:r>
            <a:r>
              <a:rPr lang="en-US" altLang="en-US" sz="2800"/>
              <a:t>Leverage Customer Segmentation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Insight: Features like is_repeat_customer and order timing (weekend, holiday, season) have a measurable effect on pricing and sales.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Recommendation: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Offer loyalty discounts or special pricing to repeat buyers.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Run targeted promotions on weekends, holidays, and special occasions based on customer purchase history.</a:t>
            </a:r>
            <a:endParaRPr lang="en-US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/>
              <a:t>4. Reduce Inventory Risk with Predictive Analytics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400"/>
              <a:t>Reduce Inventory Risk with Predictive Analytics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Insight: Outliers and rarely-purchased items were found in the data (via EDA).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Recommendation: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Use price prediction to reprice or phase out slow-moving inventory.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Focus replenishment on fast-selling, high-margin products.</a:t>
            </a:r>
            <a:endParaRPr lang="en-US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315" y="87757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/>
              <a:t>5. Transparent Reporting &amp; Continuous Improvement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400"/>
              <a:t>Insight: MLflow enables complete tracking of experiments, model versions, and pricing logic.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Recommendation: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Adopt a culture of experiment tracking and reproducibility for all pricing updates.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Schedule regular model retraining as new sales data comes in.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Share dashboards with business and product teams for ongoing transparency.</a:t>
            </a:r>
            <a:endParaRPr lang="en-US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Business Problem &amp; Motivation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Pricing jewelry is complex (materials, gems, brand, season, customer).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Suboptimal pricing means lost revenue or unsold inventory.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Goal: Use machine learning to set better prices and identify key value drivers.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800"/>
              <a:t>6. Streamline Product Launch &amp; Promotion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400"/>
              <a:t>Insight: Early price signals from the model can guide launch decisions for new products.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Recommendation: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Simulate prices for new product lines before launch to gauge competitiveness.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Align initial pricing with predicted values and adjust quickly based on early sales.</a:t>
            </a:r>
            <a:endParaRPr lang="en-US" alt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/>
              <a:t>7. Monitor and Mitigate Overpricing/Underpricing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Insight: High price skewness and kurtosis suggest the risk of outliers.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Recommendation: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Regularly monitor and adjust prices for products that are far above or below predicted market value.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Flag such products for review to prevent lost sales or margin erosion.</a:t>
            </a:r>
            <a:endParaRPr lang="en-US" alt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Recommendations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2400"/>
              <a:t>8. Drive Data Literacy and Collaboration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Insight: The project highlights the value of cross-team collaboration (data science, marketing, supply chain).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Recommendation: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Train relevant teams to interpret ML pricing outputs and take action.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Involve business stakeholders in the feature engineering and validation process for greater buy-in.</a:t>
            </a:r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Thank you! Questions and feedback welcome.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100,000+ sales/order records from jewelry e-commerce.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Features include:</a:t>
            </a:r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  <a:p>
            <a:pPr lvl="1"/>
            <a:r>
              <a:rPr lang="en-US" altLang="en-US" sz="2100"/>
              <a:t>Product attributes (gem, metal, color, category, gender)</a:t>
            </a:r>
            <a:endParaRPr lang="en-US" altLang="en-US" sz="2100"/>
          </a:p>
          <a:p>
            <a:pPr lvl="1"/>
            <a:endParaRPr lang="en-US" altLang="en-US" sz="2100"/>
          </a:p>
          <a:p>
            <a:pPr lvl="1"/>
            <a:r>
              <a:rPr lang="en-US" altLang="en-US" sz="2100"/>
              <a:t>Order info (date, price, user)</a:t>
            </a:r>
            <a:endParaRPr lang="en-US" altLang="en-US" sz="2100"/>
          </a:p>
          <a:p>
            <a:pPr lvl="1"/>
            <a:endParaRPr lang="en-US" altLang="en-US" sz="2100"/>
          </a:p>
          <a:p>
            <a:pPr lvl="1"/>
            <a:r>
              <a:rPr lang="en-US" altLang="en-US" sz="2100"/>
              <a:t>Target: Price in USD</a:t>
            </a:r>
            <a:endParaRPr lang="en-US" altLang="en-US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Checked for missing values, outliers, invariant columns.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Found skewed price distribution and high kurtosis (heavy tails).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Top correlated features: log_price_usd, price_tier, main gem, main metal, category</a:t>
            </a:r>
            <a:endParaRPr lang="en-US" altLang="en-US" sz="2400"/>
          </a:p>
          <a:p>
            <a:endParaRPr lang="en-US" altLang="en-US" sz="2400"/>
          </a:p>
          <a:p>
            <a:pPr marL="0" indent="0"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EDA -Price Histogram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200" y="1132205"/>
            <a:ext cx="7821930" cy="42094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EDA-Feature Correlation Heatmap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1225" y="952500"/>
            <a:ext cx="680720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Feature Engineering &amp; Data Processing</a:t>
            </a:r>
            <a:endParaRPr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952500"/>
            <a:ext cx="8229600" cy="4953000"/>
          </a:xfrm>
        </p:spPr>
        <p:txBody>
          <a:bodyPr/>
          <a:lstStyle/>
          <a:p>
            <a:r>
              <a:rPr lang="en-US" altLang="en-US" sz="2800"/>
              <a:t>Created features:</a:t>
            </a:r>
            <a:endParaRPr lang="en-US" altLang="en-US" sz="2800"/>
          </a:p>
          <a:p>
            <a:pPr lvl="1"/>
            <a:r>
              <a:rPr lang="en-US" altLang="en-US" sz="2450"/>
              <a:t>Log of price to reduce skew</a:t>
            </a:r>
            <a:endParaRPr lang="en-US" altLang="en-US" sz="2450"/>
          </a:p>
          <a:p>
            <a:pPr lvl="1"/>
            <a:r>
              <a:rPr lang="en-US" altLang="en-US" sz="2450"/>
              <a:t>Order month, weekday, year</a:t>
            </a:r>
            <a:endParaRPr lang="en-US" altLang="en-US" sz="2450"/>
          </a:p>
          <a:p>
            <a:pPr lvl="1"/>
            <a:r>
              <a:rPr lang="en-US" altLang="en-US" sz="2450"/>
              <a:t>Repeat customer flags, weekend flag</a:t>
            </a:r>
            <a:endParaRPr lang="en-US" altLang="en-US" sz="2450"/>
          </a:p>
          <a:p>
            <a:pPr marL="457200" lvl="1" indent="0">
              <a:buNone/>
            </a:pPr>
            <a:endParaRPr lang="en-US" altLang="en-US" sz="2800"/>
          </a:p>
          <a:p>
            <a:r>
              <a:rPr lang="en-US" altLang="en-US" sz="2800"/>
              <a:t>Encoded categoricals, dropped IDs.</a:t>
            </a:r>
            <a:endParaRPr lang="en-US" altLang="en-US" sz="2800"/>
          </a:p>
          <a:p>
            <a:pPr marL="0" indent="0">
              <a:buNone/>
            </a:pPr>
            <a:endParaRPr lang="en-US" altLang="en-US" sz="2800"/>
          </a:p>
          <a:p>
            <a:r>
              <a:rPr lang="en-US" altLang="en-US" sz="2800"/>
              <a:t>Imputed missing values.</a:t>
            </a:r>
            <a:endParaRPr lang="en-US" altLang="en-US" sz="2800"/>
          </a:p>
          <a:p>
            <a:pPr marL="0" indent="0">
              <a:buNone/>
            </a:pPr>
            <a:endParaRPr lang="en-US" altLang="en-US" sz="2800"/>
          </a:p>
          <a:p>
            <a:pPr marL="0" indent="0"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Pipelines: Preprocessing + Model in one object</a:t>
            </a:r>
            <a:endParaRPr lang="en-US" altLang="en-US" sz="2800"/>
          </a:p>
          <a:p>
            <a:pPr marL="0" indent="0">
              <a:buNone/>
            </a:pPr>
            <a:endParaRPr lang="en-US" altLang="en-US" sz="2800"/>
          </a:p>
          <a:p>
            <a:r>
              <a:rPr lang="en-US" altLang="en-US" sz="2800"/>
              <a:t>Models compared:</a:t>
            </a:r>
            <a:endParaRPr lang="en-US" altLang="en-US" sz="2800"/>
          </a:p>
          <a:p>
            <a:pPr lvl="1"/>
            <a:r>
              <a:rPr lang="en-US" altLang="en-US" sz="2800"/>
              <a:t>Linear Regression (baseline)</a:t>
            </a:r>
            <a:endParaRPr lang="en-US" altLang="en-US" sz="2800"/>
          </a:p>
          <a:p>
            <a:pPr lvl="1"/>
            <a:r>
              <a:rPr lang="en-US" altLang="en-US" sz="2800"/>
              <a:t>Random Forest Regressor</a:t>
            </a:r>
            <a:endParaRPr lang="en-US" altLang="en-US" sz="2800"/>
          </a:p>
          <a:p>
            <a:pPr lvl="1"/>
            <a:r>
              <a:rPr lang="en-US" altLang="en-US" sz="2800"/>
              <a:t>XGBoost Regressor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Metrics: RMSE, MAE, R²</a:t>
            </a:r>
            <a:endParaRPr lang="en-US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MLflow Tracking &amp; Artifact Management</a:t>
            </a:r>
            <a:endParaRPr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MLflow tracks all model runs and metrics.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Parameters, metrics, artifacts (pipelines, plots) auto-logged.</a:t>
            </a:r>
            <a:endParaRPr lang="en-US" altLang="en-US" sz="2800"/>
          </a:p>
          <a:p>
            <a:pPr marL="0" indent="0">
              <a:buNone/>
            </a:pPr>
            <a:endParaRPr lang="en-US" altLang="en-US" sz="2800"/>
          </a:p>
          <a:p>
            <a:r>
              <a:rPr lang="en-US" altLang="en-US" sz="2800"/>
              <a:t>Easy model comparison &amp; audit trail.</a:t>
            </a:r>
            <a:endParaRPr lang="en-US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4694</Words>
  <Application>WPS Presentation</Application>
  <PresentationFormat>On-screen Show (4:3)</PresentationFormat>
  <Paragraphs>175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Jewelry Price Optimization Using Machine Learning  Patience Alaita-Jerome </vt:lpstr>
      <vt:lpstr>Business Problem &amp; Motivation</vt:lpstr>
      <vt:lpstr>Data Overview</vt:lpstr>
      <vt:lpstr>Data Exploration (EDA)</vt:lpstr>
      <vt:lpstr>PowerPoint 演示文稿</vt:lpstr>
      <vt:lpstr>PowerPoint 演示文稿</vt:lpstr>
      <vt:lpstr>Feature Engineering &amp; Data Processing</vt:lpstr>
      <vt:lpstr>Modeling Approach</vt:lpstr>
      <vt:lpstr>MLflow Tracking &amp; Artifact Management</vt:lpstr>
      <vt:lpstr>PowerPoint 演示文稿</vt:lpstr>
      <vt:lpstr>PowerPoint 演示文稿</vt:lpstr>
      <vt:lpstr>PowerPoint 演示文稿</vt:lpstr>
      <vt:lpstr>PowerPoint 演示文稿</vt:lpstr>
      <vt:lpstr>Key Price Drivers</vt:lpstr>
      <vt:lpstr>Recommendations &amp; Next Steps</vt:lpstr>
      <vt:lpstr>Business Recommendations</vt:lpstr>
      <vt:lpstr>Business Recommendations</vt:lpstr>
      <vt:lpstr>Business Recommendations</vt:lpstr>
      <vt:lpstr>Business Recommendations</vt:lpstr>
      <vt:lpstr>Business Recommendations</vt:lpstr>
      <vt:lpstr>Business Recommendations</vt:lpstr>
      <vt:lpstr>Business Recommendations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Jerome Alaita-Richards</cp:lastModifiedBy>
  <cp:revision>3</cp:revision>
  <dcterms:created xsi:type="dcterms:W3CDTF">2013-01-27T09:14:00Z</dcterms:created>
  <dcterms:modified xsi:type="dcterms:W3CDTF">2025-05-27T18:20:33Z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687C6A4408504740940496EEFF0A2537_12</vt:lpwstr>
  </property>
  <property fmtid="{D5CDD505-2E9C-101B-9397-08002B2CF9AE}" pid="3" name="KSOProductBuildVer">
    <vt:lpwstr>1033-12.2.0.21179</vt:lpwstr>
  </property>
</Properties>
</file>