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7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3D74-6D0B-429C-83A0-6B05940E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0D08C-05AE-4F3A-9F09-E5D4532F6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F9E9-FA60-4309-8482-B2543C4D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7D69-5082-49B4-A693-81D53236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AD2E-B03F-44C3-B677-9B29866A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0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9F64-9767-4EE5-925B-D05F22D0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B6A67-A228-4011-9319-70E84F85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CA23-9D1A-4427-8B3C-85F7760E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76E1-E0D3-4A57-808E-F6DD9B3D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C56C-B2B4-4EB1-9514-DCBB3B7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04EED-C211-4FE3-B5AD-DC64AE76C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0BB15-65F9-43CB-A6C8-5E678FC8E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3F1C-8706-4F5C-B4FB-5933B939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509B-D791-4AD3-8AC8-701556BE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CD0D-68CE-437E-9608-0CBB260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9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920-1C5F-4362-B23C-93BF88A9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29FC-21BD-4928-92B5-F0CB946E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4BA4-A238-4D76-B6F8-A07F1B03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2BD8-E150-4D1E-AC90-B5C4FBE9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3BAC-BCAD-4D66-B5EF-932D6DA3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09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1FCB-E932-4FF8-AE46-82D9FF92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6BBC6-4BC5-463A-B0B2-99F8C91C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A770-0680-40AC-BB57-9F6E6BBB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FCF9-5EE7-4F66-AEBA-577D9BEB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F9CE-DA5F-484E-B9DA-8ABD5647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0686-F2B8-4351-861A-3B6E8BD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983D-B4AC-41C1-934B-91C38CC15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0351-B894-4443-ABD5-F9B004972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0C73C-4AE2-417B-81E6-2E2EE38C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89E-053F-40A5-ACAD-9FB197E5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2C35-2CC4-4B9F-98C7-50FEC9FF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2612-5EBC-41B7-AE59-738E313D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D3CEE-9C4F-43BE-86D0-8A1BDEF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67EF4-F0E7-4466-BB43-A5EC7A452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1C649-930F-49B2-A465-AAAE7862F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7AAEE-7E2F-4583-B9BE-2ADC202C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ADD73-5E01-4349-9B29-F32FFCBD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F8C5C-B047-45C9-8C2E-B1A56253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B0CFB-E009-49F0-885D-323C0EBB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9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970-D891-4764-B96E-63907D19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D332C-D216-49C9-BB43-BFEBD1EA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0AA56-EC58-4960-B5D4-C1CEC884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B311-19CF-4A3A-B39C-4BBDBAB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7746F-7B54-4D41-A2BC-3B27F79C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13D80-BCE1-404B-A519-334CE01B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2109C-B25E-4B0B-AFCC-B62A08C2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A4EB-E8ED-48DA-ACD9-DE6AFA6B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F17F-8589-4BAC-8F4C-5C6E8019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55C6-7CD5-4B55-90D7-8D59A670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D3AEE-AAD9-45CA-A156-366B2A3C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E62E-525C-4500-BEE4-3260DB62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F0F7-45F0-49B0-84EE-A00F225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9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F1E3-EFE0-44CB-98DC-557B0125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4FE8D-2D93-4F83-B653-551AD0BF5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B83C3-43E6-4751-B45C-17BF5DAD5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7655-7BB6-4690-9842-729D046C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20499-838A-40E7-BDAB-99DA787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E04C-F774-4FF8-B932-FCB4C720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1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9F192-DFE1-4B80-8BD0-78061431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1BD9-FEAE-4E65-9614-3DFD1E14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AF60-4B9C-4B3C-AEDD-95196819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580A-EAD8-4CD6-AEC3-70EDF443A42D}" type="datetimeFigureOut">
              <a:rPr lang="fr-FR" smtClean="0"/>
              <a:t>09/10/2018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A3F8E-8319-4ED0-A7A8-DCA73479D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90D6-B1FF-498F-864C-1EB5BE4E3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1522-954A-4AA5-A500-4588C05D49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3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1C32B8-D5E8-4C6B-A4EF-A6CB0CB0DDFE}"/>
              </a:ext>
            </a:extLst>
          </p:cNvPr>
          <p:cNvSpPr txBox="1"/>
          <p:nvPr/>
        </p:nvSpPr>
        <p:spPr>
          <a:xfrm>
            <a:off x="480848" y="1042573"/>
            <a:ext cx="15126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Collection</a:t>
            </a:r>
          </a:p>
          <a:p>
            <a:pPr algn="ctr"/>
            <a:r>
              <a:rPr lang="en-GB" sz="1200" dirty="0"/>
              <a:t>Labelled items</a:t>
            </a:r>
            <a:endParaRPr lang="fr-F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B54A3-6EEB-4256-8BB4-C3DF6EA17B20}"/>
              </a:ext>
            </a:extLst>
          </p:cNvPr>
          <p:cNvSpPr txBox="1"/>
          <p:nvPr/>
        </p:nvSpPr>
        <p:spPr>
          <a:xfrm>
            <a:off x="219489" y="2198106"/>
            <a:ext cx="20353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Item </a:t>
            </a:r>
          </a:p>
          <a:p>
            <a:pPr algn="ctr"/>
            <a:r>
              <a:rPr lang="en-GB" sz="1200" dirty="0"/>
              <a:t>1 satellite image and its labels</a:t>
            </a:r>
            <a:endParaRPr lang="fr-F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974F7-7169-443E-95C3-CB79CF8A025E}"/>
              </a:ext>
            </a:extLst>
          </p:cNvPr>
          <p:cNvSpPr txBox="1"/>
          <p:nvPr/>
        </p:nvSpPr>
        <p:spPr>
          <a:xfrm>
            <a:off x="2254813" y="1044809"/>
            <a:ext cx="28030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i="1" dirty="0"/>
              <a:t>Count items</a:t>
            </a:r>
          </a:p>
          <a:p>
            <a:pPr marL="285750" indent="-285750">
              <a:buFontTx/>
              <a:buChar char="-"/>
            </a:pPr>
            <a:r>
              <a:rPr lang="en-GB" sz="1200" i="1" dirty="0"/>
              <a:t>View items (1024x1024 tiles) &amp;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E99F5-9492-4E57-A9E3-5C17C6D7E749}"/>
              </a:ext>
            </a:extLst>
          </p:cNvPr>
          <p:cNvSpPr txBox="1"/>
          <p:nvPr/>
        </p:nvSpPr>
        <p:spPr>
          <a:xfrm>
            <a:off x="583830" y="99607"/>
            <a:ext cx="130664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200" i="1" dirty="0"/>
              <a:t>2 collections:</a:t>
            </a:r>
          </a:p>
          <a:p>
            <a:pPr algn="ctr"/>
            <a:r>
              <a:rPr lang="en-GB" sz="1200" i="1" dirty="0" err="1"/>
              <a:t>Trainval</a:t>
            </a:r>
            <a:r>
              <a:rPr lang="en-GB" sz="1200" i="1" dirty="0"/>
              <a:t> collection</a:t>
            </a:r>
          </a:p>
          <a:p>
            <a:pPr algn="ctr"/>
            <a:r>
              <a:rPr lang="en-GB" sz="1200" i="1" dirty="0"/>
              <a:t>Eval collection </a:t>
            </a:r>
            <a:endParaRPr lang="fr-FR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9801C-73BC-4393-B950-4AEAB6E24522}"/>
              </a:ext>
            </a:extLst>
          </p:cNvPr>
          <p:cNvSpPr txBox="1"/>
          <p:nvPr/>
        </p:nvSpPr>
        <p:spPr>
          <a:xfrm>
            <a:off x="-14314" y="3538305"/>
            <a:ext cx="250292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Window (= “tile”, “zone”)</a:t>
            </a:r>
          </a:p>
          <a:p>
            <a:pPr algn="ctr"/>
            <a:r>
              <a:rPr lang="en-GB" sz="1200" dirty="0"/>
              <a:t>square located somewhere on a item</a:t>
            </a:r>
          </a:p>
          <a:p>
            <a:pPr algn="ctr"/>
            <a:r>
              <a:rPr lang="en-GB" sz="1200" dirty="0"/>
              <a:t>With a certain label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6BD13-85B3-4D11-9DFD-FF7F794D9546}"/>
              </a:ext>
            </a:extLst>
          </p:cNvPr>
          <p:cNvSpPr txBox="1"/>
          <p:nvPr/>
        </p:nvSpPr>
        <p:spPr>
          <a:xfrm>
            <a:off x="6021717" y="1907089"/>
            <a:ext cx="1792478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Dataset</a:t>
            </a:r>
          </a:p>
          <a:p>
            <a:pPr algn="ctr"/>
            <a:r>
              <a:rPr lang="en-GB" sz="1200" i="1" dirty="0"/>
              <a:t>Dataset ready for training</a:t>
            </a:r>
          </a:p>
          <a:p>
            <a:pPr algn="ctr"/>
            <a:r>
              <a:rPr lang="en-GB" sz="1200" i="1" dirty="0"/>
              <a:t>Examples:</a:t>
            </a:r>
          </a:p>
          <a:p>
            <a:pPr algn="ctr"/>
            <a:r>
              <a:rPr lang="en-GB" sz="1200" i="1" dirty="0"/>
              <a:t>Planes/*.</a:t>
            </a:r>
            <a:r>
              <a:rPr lang="en-GB" sz="1200" i="1" dirty="0" err="1"/>
              <a:t>png</a:t>
            </a:r>
            <a:endParaRPr lang="en-GB" sz="1200" i="1" dirty="0"/>
          </a:p>
          <a:p>
            <a:pPr algn="ctr"/>
            <a:r>
              <a:rPr lang="en-GB" sz="1200" i="1" dirty="0"/>
              <a:t>Background/*.</a:t>
            </a:r>
            <a:r>
              <a:rPr lang="en-GB" sz="1200" i="1" dirty="0" err="1"/>
              <a:t>png</a:t>
            </a:r>
            <a:endParaRPr lang="en-GB" sz="1200" i="1" dirty="0"/>
          </a:p>
          <a:p>
            <a:pPr algn="ctr"/>
            <a:r>
              <a:rPr lang="en-GB" sz="1200" i="1" dirty="0"/>
              <a:t>Or:</a:t>
            </a:r>
          </a:p>
          <a:p>
            <a:pPr algn="ctr"/>
            <a:r>
              <a:rPr lang="en-GB" sz="1200" i="1" dirty="0" err="1"/>
              <a:t>Train.tfrecord</a:t>
            </a:r>
            <a:endParaRPr lang="en-GB" sz="1200" i="1" dirty="0"/>
          </a:p>
          <a:p>
            <a:pPr algn="ctr"/>
            <a:r>
              <a:rPr lang="en-GB" sz="1200" i="1" dirty="0" err="1"/>
              <a:t>Val.tfrecord</a:t>
            </a:r>
            <a:endParaRPr lang="en-GB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51904-C9DD-442E-8E50-FD628C067216}"/>
              </a:ext>
            </a:extLst>
          </p:cNvPr>
          <p:cNvSpPr txBox="1"/>
          <p:nvPr/>
        </p:nvSpPr>
        <p:spPr>
          <a:xfrm>
            <a:off x="2393675" y="2154017"/>
            <a:ext cx="266938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i="1" dirty="0"/>
              <a:t>Count labels per items</a:t>
            </a:r>
          </a:p>
          <a:p>
            <a:pPr marL="285750" indent="-285750">
              <a:buFontTx/>
              <a:buChar char="-"/>
            </a:pPr>
            <a:r>
              <a:rPr lang="en-GB" sz="1200" i="1" dirty="0"/>
              <a:t>Generate windows with size, stride </a:t>
            </a:r>
          </a:p>
          <a:p>
            <a:r>
              <a:rPr lang="en-GB" sz="1200" i="1" dirty="0"/>
              <a:t>&amp; labelling criteria</a:t>
            </a:r>
          </a:p>
          <a:p>
            <a:r>
              <a:rPr lang="en-GB" sz="1200" i="1" dirty="0"/>
              <a:t>(</a:t>
            </a:r>
            <a:r>
              <a:rPr lang="en-GB" sz="1200" i="1" dirty="0" err="1"/>
              <a:t>eg</a:t>
            </a:r>
            <a:r>
              <a:rPr lang="en-GB" sz="1200" i="1" dirty="0"/>
              <a:t>: IoU, </a:t>
            </a:r>
            <a:r>
              <a:rPr lang="en-GB" sz="1200" i="1" dirty="0" err="1"/>
              <a:t>center</a:t>
            </a:r>
            <a:r>
              <a:rPr lang="en-GB" sz="1200" i="1" dirty="0"/>
              <a:t> of aircraft inside…)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03CB5-F83A-462C-A686-5EE14187B91D}"/>
              </a:ext>
            </a:extLst>
          </p:cNvPr>
          <p:cNvSpPr txBox="1"/>
          <p:nvPr/>
        </p:nvSpPr>
        <p:spPr>
          <a:xfrm>
            <a:off x="4446289" y="76720"/>
            <a:ext cx="21909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</a:rPr>
              <a:t>Khumeia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Data Gen Specifications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A4D6F-F6DA-409A-A2CC-CF850F37D6E6}"/>
              </a:ext>
            </a:extLst>
          </p:cNvPr>
          <p:cNvSpPr txBox="1"/>
          <p:nvPr/>
        </p:nvSpPr>
        <p:spPr>
          <a:xfrm>
            <a:off x="2461223" y="3549821"/>
            <a:ext cx="31854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i="1" dirty="0"/>
              <a:t>View zones on item</a:t>
            </a:r>
          </a:p>
          <a:p>
            <a:pPr marL="285750" indent="-285750">
              <a:buFontTx/>
              <a:buChar char="-"/>
            </a:pPr>
            <a:r>
              <a:rPr lang="en-GB" sz="1200" i="1" dirty="0"/>
              <a:t>Count zones per item</a:t>
            </a:r>
          </a:p>
          <a:p>
            <a:pPr marL="285750" indent="-285750">
              <a:buFontTx/>
              <a:buChar char="-"/>
            </a:pPr>
            <a:r>
              <a:rPr lang="en-GB" sz="1200" i="1" dirty="0"/>
              <a:t>Extract zone from item as image or </a:t>
            </a:r>
            <a:r>
              <a:rPr lang="en-GB" sz="1200" i="1" dirty="0" err="1"/>
              <a:t>tfrecord</a:t>
            </a:r>
            <a:endParaRPr lang="en-GB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7D29E-5524-4C49-B8F0-571FBBC67A36}"/>
              </a:ext>
            </a:extLst>
          </p:cNvPr>
          <p:cNvSpPr txBox="1"/>
          <p:nvPr/>
        </p:nvSpPr>
        <p:spPr>
          <a:xfrm>
            <a:off x="6096000" y="642341"/>
            <a:ext cx="15647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 err="1"/>
              <a:t>StorageManager</a:t>
            </a:r>
            <a:endParaRPr lang="fr-F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53F86-513A-40FC-94B6-FA9CC539B532}"/>
              </a:ext>
            </a:extLst>
          </p:cNvPr>
          <p:cNvSpPr txBox="1"/>
          <p:nvPr/>
        </p:nvSpPr>
        <p:spPr>
          <a:xfrm>
            <a:off x="5856008" y="980895"/>
            <a:ext cx="2097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200" i="1" dirty="0"/>
              <a:t>Handles storage for everything</a:t>
            </a:r>
            <a:endParaRPr lang="fr-FR" sz="12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5209D-0BBD-46BC-9EFD-96045A6C1295}"/>
              </a:ext>
            </a:extLst>
          </p:cNvPr>
          <p:cNvSpPr txBox="1"/>
          <p:nvPr/>
        </p:nvSpPr>
        <p:spPr>
          <a:xfrm>
            <a:off x="7953057" y="1907089"/>
            <a:ext cx="37872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200" i="1" dirty="0"/>
              <a:t>View images with their labels</a:t>
            </a:r>
          </a:p>
          <a:p>
            <a:pPr marL="285750" indent="-285750">
              <a:buFontTx/>
              <a:buChar char="-"/>
            </a:pPr>
            <a:r>
              <a:rPr lang="en-GB" sz="1200" i="1" dirty="0"/>
              <a:t>View predictions of a model on the images (generate </a:t>
            </a:r>
          </a:p>
          <a:p>
            <a:r>
              <a:rPr lang="en-GB" sz="1200" i="1" dirty="0"/>
              <a:t>Examples of TP, FP, FN)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AC4D3-D235-4D19-892B-A231D2C79E0E}"/>
              </a:ext>
            </a:extLst>
          </p:cNvPr>
          <p:cNvSpPr txBox="1"/>
          <p:nvPr/>
        </p:nvSpPr>
        <p:spPr>
          <a:xfrm>
            <a:off x="116035" y="4937823"/>
            <a:ext cx="515186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/>
              <a:t>As with deep-image-</a:t>
            </a:r>
            <a:r>
              <a:rPr lang="en-GB" sz="1600" b="1" dirty="0" err="1"/>
              <a:t>sps</a:t>
            </a:r>
            <a:r>
              <a:rPr lang="en-GB" sz="1600" b="1" dirty="0"/>
              <a:t>: Nothing is generated at this point</a:t>
            </a:r>
            <a:endParaRPr lang="fr-FR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59AD2D-E147-4FF3-BC1A-72DE7022EF7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37151" y="1565793"/>
            <a:ext cx="0" cy="63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F31A3F-EB59-4365-AB65-8FDC78E5BAB9}"/>
              </a:ext>
            </a:extLst>
          </p:cNvPr>
          <p:cNvCxnSpPr>
            <a:stCxn id="5" idx="2"/>
          </p:cNvCxnSpPr>
          <p:nvPr/>
        </p:nvCxnSpPr>
        <p:spPr>
          <a:xfrm flipH="1">
            <a:off x="1237150" y="2905992"/>
            <a:ext cx="1" cy="52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6A6F8-4095-48DE-B4D4-9E338D93C155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993454" y="1304183"/>
            <a:ext cx="4028263" cy="14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1F866-9E92-436E-8969-4929AA98AFDD}"/>
              </a:ext>
            </a:extLst>
          </p:cNvPr>
          <p:cNvSpPr txBox="1"/>
          <p:nvPr/>
        </p:nvSpPr>
        <p:spPr>
          <a:xfrm>
            <a:off x="7965359" y="3167496"/>
            <a:ext cx="108805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2 datasets:</a:t>
            </a:r>
          </a:p>
          <a:p>
            <a:pPr algn="ctr"/>
            <a:r>
              <a:rPr lang="en-GB" sz="1600" dirty="0"/>
              <a:t>Training</a:t>
            </a:r>
          </a:p>
          <a:p>
            <a:pPr algn="ctr"/>
            <a:r>
              <a:rPr lang="en-GB" sz="1600" dirty="0"/>
              <a:t>Validation</a:t>
            </a:r>
            <a:endParaRPr lang="fr-F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97720-BB51-40AA-839E-C2A746A83D70}"/>
              </a:ext>
            </a:extLst>
          </p:cNvPr>
          <p:cNvSpPr txBox="1"/>
          <p:nvPr/>
        </p:nvSpPr>
        <p:spPr>
          <a:xfrm>
            <a:off x="7264287" y="5008823"/>
            <a:ext cx="463966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TO TRAINING JUPYTER (WE ENTER KERAS TERRITORY)</a:t>
            </a:r>
            <a:endParaRPr lang="fr-FR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121F7E-5161-4AE4-99CC-EA07678C5CA9}"/>
              </a:ext>
            </a:extLst>
          </p:cNvPr>
          <p:cNvCxnSpPr>
            <a:endCxn id="25" idx="0"/>
          </p:cNvCxnSpPr>
          <p:nvPr/>
        </p:nvCxnSpPr>
        <p:spPr>
          <a:xfrm>
            <a:off x="6776815" y="3429000"/>
            <a:ext cx="2807306" cy="157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5C713E-DC79-4F12-927E-B9C069199EA6}"/>
              </a:ext>
            </a:extLst>
          </p:cNvPr>
          <p:cNvSpPr txBox="1"/>
          <p:nvPr/>
        </p:nvSpPr>
        <p:spPr>
          <a:xfrm>
            <a:off x="7089525" y="2162188"/>
            <a:ext cx="20353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Item </a:t>
            </a:r>
          </a:p>
          <a:p>
            <a:pPr algn="ctr"/>
            <a:r>
              <a:rPr lang="en-GB" sz="1200" dirty="0"/>
              <a:t>1 satellite image and its labels</a:t>
            </a:r>
            <a:endParaRPr lang="fr-F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5D850-5B35-47F3-9596-EF5BA7151FDB}"/>
              </a:ext>
            </a:extLst>
          </p:cNvPr>
          <p:cNvSpPr txBox="1"/>
          <p:nvPr/>
        </p:nvSpPr>
        <p:spPr>
          <a:xfrm>
            <a:off x="779563" y="197134"/>
            <a:ext cx="190975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Trained model</a:t>
            </a:r>
          </a:p>
          <a:p>
            <a:pPr algn="ctr"/>
            <a:r>
              <a:rPr lang="en-GB" sz="1600" dirty="0"/>
              <a:t>+ </a:t>
            </a:r>
          </a:p>
          <a:p>
            <a:pPr algn="ctr"/>
            <a:r>
              <a:rPr lang="en-GB" sz="1600" dirty="0" err="1"/>
              <a:t>preprocesing</a:t>
            </a:r>
            <a:endParaRPr lang="en-GB" sz="1600" dirty="0"/>
          </a:p>
          <a:p>
            <a:pPr algn="ctr"/>
            <a:r>
              <a:rPr lang="en-GB" sz="1600" dirty="0"/>
              <a:t>+</a:t>
            </a:r>
          </a:p>
          <a:p>
            <a:pPr algn="ctr"/>
            <a:r>
              <a:rPr lang="en-GB" sz="1600" dirty="0"/>
              <a:t>window size &amp; stride</a:t>
            </a:r>
            <a:endParaRPr lang="fr-F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6D5E7-72EE-40C0-9624-C851F01D1C83}"/>
              </a:ext>
            </a:extLst>
          </p:cNvPr>
          <p:cNvSpPr txBox="1"/>
          <p:nvPr/>
        </p:nvSpPr>
        <p:spPr>
          <a:xfrm>
            <a:off x="623488" y="2254521"/>
            <a:ext cx="22219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Predictor</a:t>
            </a:r>
          </a:p>
          <a:p>
            <a:pPr algn="ctr"/>
            <a:r>
              <a:rPr lang="en-GB" sz="1200" dirty="0"/>
              <a:t>Class to predict on an item</a:t>
            </a:r>
            <a:endParaRPr lang="fr-FR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B63EC3-ACE4-4AC0-9B7B-D67CCB4879B7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845394" y="2516131"/>
            <a:ext cx="4244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DF8BD0-EC67-40A5-B23B-5EC50DC9F6B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34441" y="1520573"/>
            <a:ext cx="0" cy="73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5FE827-7E84-41E8-A4E0-17B96B256D52}"/>
              </a:ext>
            </a:extLst>
          </p:cNvPr>
          <p:cNvSpPr txBox="1"/>
          <p:nvPr/>
        </p:nvSpPr>
        <p:spPr>
          <a:xfrm>
            <a:off x="3370651" y="2654631"/>
            <a:ext cx="26163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200" i="1" dirty="0"/>
              <a:t>Zones are inferred from Predictor specs</a:t>
            </a:r>
            <a:endParaRPr lang="fr-FR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697DC-DA4D-47A3-83F4-D92E36F39D7D}"/>
              </a:ext>
            </a:extLst>
          </p:cNvPr>
          <p:cNvSpPr txBox="1"/>
          <p:nvPr/>
        </p:nvSpPr>
        <p:spPr>
          <a:xfrm>
            <a:off x="6722256" y="4012154"/>
            <a:ext cx="276986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200" dirty="0"/>
              <a:t>Visualisations on the eval images</a:t>
            </a:r>
          </a:p>
          <a:p>
            <a:pPr algn="ctr"/>
            <a:r>
              <a:rPr lang="en-GB" sz="1200" dirty="0"/>
              <a:t>Basic metrics such as Precision and Recall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7FE69-B981-4C26-8A81-C5B459D571A9}"/>
              </a:ext>
            </a:extLst>
          </p:cNvPr>
          <p:cNvSpPr txBox="1"/>
          <p:nvPr/>
        </p:nvSpPr>
        <p:spPr>
          <a:xfrm>
            <a:off x="2618330" y="5569224"/>
            <a:ext cx="485594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dirty="0"/>
              <a:t>We don’t want it to become a Kaggle so metrics are TBD</a:t>
            </a:r>
            <a:endParaRPr lang="fr-FR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8292F-A6BA-476D-8A06-FB25DF6A823F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8107187" y="2870074"/>
            <a:ext cx="0" cy="114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E5C82-0744-4C12-B023-27196F1AE6F8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5046303" y="4473819"/>
            <a:ext cx="3060884" cy="109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8A9A77-C562-4277-A511-1AABDBE21CA8}"/>
              </a:ext>
            </a:extLst>
          </p:cNvPr>
          <p:cNvSpPr txBox="1"/>
          <p:nvPr/>
        </p:nvSpPr>
        <p:spPr>
          <a:xfrm>
            <a:off x="4671320" y="150966"/>
            <a:ext cx="174092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</a:rPr>
              <a:t>Khumeia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Eval Specifications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1F01-8811-4650-B7B6-AB0CE86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Accessible parameters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E62C-C990-4F5A-9399-18198A09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 size (64x64) &amp; stride (for </a:t>
            </a:r>
            <a:r>
              <a:rPr lang="en-GB" dirty="0" err="1"/>
              <a:t>pos</a:t>
            </a:r>
            <a:r>
              <a:rPr lang="en-GB" dirty="0"/>
              <a:t> &amp; neg examples)</a:t>
            </a:r>
          </a:p>
          <a:p>
            <a:r>
              <a:rPr lang="en-GB" dirty="0"/>
              <a:t>labelling criterion (ex: </a:t>
            </a:r>
            <a:r>
              <a:rPr lang="en-GB" dirty="0" err="1"/>
              <a:t>Center</a:t>
            </a:r>
            <a:r>
              <a:rPr lang="en-GB" dirty="0"/>
              <a:t> of aircraft in window, IoU)</a:t>
            </a:r>
          </a:p>
          <a:p>
            <a:r>
              <a:rPr lang="en-GB" dirty="0"/>
              <a:t>Dataset composition (number of windows in trainset, </a:t>
            </a:r>
            <a:r>
              <a:rPr lang="en-GB" dirty="0" err="1"/>
              <a:t>pos</a:t>
            </a:r>
            <a:r>
              <a:rPr lang="en-GB" dirty="0"/>
              <a:t>/neg ratio – we will sample evenly from each item until exhaustion of available windows)</a:t>
            </a:r>
          </a:p>
          <a:p>
            <a:r>
              <a:rPr lang="en-GB" dirty="0"/>
              <a:t>Trainer (full) + model + </a:t>
            </a:r>
            <a:r>
              <a:rPr lang="en-GB" dirty="0" err="1"/>
              <a:t>preprocessing</a:t>
            </a:r>
            <a:endParaRPr lang="en-GB" dirty="0"/>
          </a:p>
          <a:p>
            <a:r>
              <a:rPr lang="en-GB" dirty="0"/>
              <a:t>Predictor : </a:t>
            </a:r>
            <a:r>
              <a:rPr lang="en-GB" dirty="0" err="1"/>
              <a:t>preprocessing</a:t>
            </a:r>
            <a:r>
              <a:rPr lang="en-GB" dirty="0"/>
              <a:t> + window stride + threshold</a:t>
            </a:r>
          </a:p>
        </p:txBody>
      </p:sp>
    </p:spTree>
    <p:extLst>
      <p:ext uri="{BB962C8B-B14F-4D97-AF65-F5344CB8AC3E}">
        <p14:creationId xmlns:p14="http://schemas.microsoft.com/office/powerpoint/2010/main" val="409250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ctr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289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Accessible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Florient Chouteau</dc:creator>
  <cp:lastModifiedBy>Florient Chouteau</cp:lastModifiedBy>
  <cp:revision>4</cp:revision>
  <dcterms:created xsi:type="dcterms:W3CDTF">2018-10-09T07:35:02Z</dcterms:created>
  <dcterms:modified xsi:type="dcterms:W3CDTF">2018-10-09T08:06:40Z</dcterms:modified>
</cp:coreProperties>
</file>