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84" r:id="rId6"/>
    <p:sldId id="273" r:id="rId7"/>
    <p:sldId id="258" r:id="rId8"/>
    <p:sldId id="272" r:id="rId9"/>
    <p:sldId id="283" r:id="rId10"/>
    <p:sldId id="274" r:id="rId11"/>
    <p:sldId id="286" r:id="rId12"/>
    <p:sldId id="275" r:id="rId13"/>
    <p:sldId id="276" r:id="rId14"/>
    <p:sldId id="277" r:id="rId15"/>
    <p:sldId id="278" r:id="rId16"/>
    <p:sldId id="279" r:id="rId17"/>
    <p:sldId id="280" r:id="rId18"/>
    <p:sldId id="281" r:id="rId19"/>
    <p:sldId id="270" r:id="rId20"/>
    <p:sldId id="287" r:id="rId21"/>
    <p:sldId id="266" r:id="rId22"/>
    <p:sldId id="259"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704" autoAdjust="0"/>
  </p:normalViewPr>
  <p:slideViewPr>
    <p:cSldViewPr snapToGrid="0">
      <p:cViewPr varScale="1">
        <p:scale>
          <a:sx n="100" d="100"/>
          <a:sy n="100" d="100"/>
        </p:scale>
        <p:origin x="99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LOCATION</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Radio Frequency</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PROCESSOR</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Overheating</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FUNDING</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Raspberry Market</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Embedded Systems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KNOWLEDGE</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B463D8B3-630A-494C-B336-F654918A677F}">
      <dgm:prSet phldr="0" custT="1"/>
      <dgm:spPr/>
      <dgm:t>
        <a:bodyPr/>
        <a:lstStyle/>
        <a:p>
          <a:pPr marL="0">
            <a:lnSpc>
              <a:spcPct val="100000"/>
            </a:lnSpc>
          </a:pPr>
          <a:r>
            <a:rPr lang="en-US" sz="1400" spc="50" baseline="0" dirty="0">
              <a:latin typeface="+mn-lt"/>
            </a:rPr>
            <a:t>Triangulation</a:t>
          </a:r>
        </a:p>
      </dgm:t>
    </dgm:pt>
    <dgm:pt modelId="{DD96FC47-4A5C-4AA5-9202-79AFC1B538EE}" type="parTrans" cxnId="{6F5B5969-E583-4A83-BE4B-7AE4645D88B6}">
      <dgm:prSet/>
      <dgm:spPr/>
      <dgm:t>
        <a:bodyPr/>
        <a:lstStyle/>
        <a:p>
          <a:endParaRPr lang="en-US"/>
        </a:p>
      </dgm:t>
    </dgm:pt>
    <dgm:pt modelId="{F508420E-939E-46B2-87F8-CEB7DB243AB7}" type="sibTrans" cxnId="{6F5B5969-E583-4A83-BE4B-7AE4645D88B6}">
      <dgm:prSet/>
      <dgm:spPr/>
      <dgm:t>
        <a:bodyPr/>
        <a:lstStyle/>
        <a:p>
          <a:endParaRPr lang="en-US"/>
        </a:p>
      </dgm:t>
    </dgm:pt>
    <dgm:pt modelId="{FEFB4E41-506F-45B3-A2F2-7915F9C74FBA}">
      <dgm:prSet phldr="0" custT="1"/>
      <dgm:spPr/>
      <dgm:t>
        <a:bodyPr/>
        <a:lstStyle/>
        <a:p>
          <a:pPr marL="0">
            <a:lnSpc>
              <a:spcPct val="100000"/>
            </a:lnSpc>
          </a:pPr>
          <a:r>
            <a:rPr lang="en-US" sz="1400" spc="50" baseline="0" dirty="0">
              <a:latin typeface="+mn-lt"/>
            </a:rPr>
            <a:t>Memory Capacity</a:t>
          </a:r>
        </a:p>
      </dgm:t>
    </dgm:pt>
    <dgm:pt modelId="{A86CD7DE-8657-41C9-BDBA-30658E9B2B47}" type="parTrans" cxnId="{E96569A3-297C-4A92-84BB-28D99E2869C8}">
      <dgm:prSet/>
      <dgm:spPr/>
      <dgm:t>
        <a:bodyPr/>
        <a:lstStyle/>
        <a:p>
          <a:endParaRPr lang="en-US"/>
        </a:p>
      </dgm:t>
    </dgm:pt>
    <dgm:pt modelId="{A6E18539-E66E-41B4-AB41-7454FAEF820D}" type="sibTrans" cxnId="{E96569A3-297C-4A92-84BB-28D99E2869C8}">
      <dgm:prSet/>
      <dgm:spPr/>
      <dgm:t>
        <a:bodyPr/>
        <a:lstStyle/>
        <a:p>
          <a:endParaRPr lang="en-US"/>
        </a:p>
      </dgm:t>
    </dgm:pt>
    <dgm:pt modelId="{0724E2CA-4AEB-46F4-8486-E11ED66E98AB}">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Soldering Tools</a:t>
          </a:r>
        </a:p>
      </dgm:t>
    </dgm:pt>
    <dgm:pt modelId="{2FF4D18F-60CF-4BA0-A1E3-BBFD607ABE24}" type="parTrans" cxnId="{33B81F98-8348-4E20-9FB1-3F4EA1B9B4B8}">
      <dgm:prSet/>
      <dgm:spPr/>
      <dgm:t>
        <a:bodyPr/>
        <a:lstStyle/>
        <a:p>
          <a:endParaRPr lang="en-US"/>
        </a:p>
      </dgm:t>
    </dgm:pt>
    <dgm:pt modelId="{7CCC5569-E715-4F3B-A3CD-95C007911949}" type="sibTrans" cxnId="{33B81F98-8348-4E20-9FB1-3F4EA1B9B4B8}">
      <dgm:prSet/>
      <dgm:spPr/>
      <dgm:t>
        <a:bodyPr/>
        <a:lstStyle/>
        <a:p>
          <a:endParaRPr lang="en-US"/>
        </a:p>
      </dgm:t>
    </dgm:pt>
    <dgm:pt modelId="{1DFEE058-7D98-4FB9-BB18-5A870C1A2E7A}">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Microcontrollers</a:t>
          </a:r>
        </a:p>
      </dgm:t>
    </dgm:pt>
    <dgm:pt modelId="{AB639C07-41A6-48F2-ABEC-8066FDD49BE2}" type="parTrans" cxnId="{759D2403-585F-4613-BF8B-28E12C88380F}">
      <dgm:prSet/>
      <dgm:spPr/>
      <dgm:t>
        <a:bodyPr/>
        <a:lstStyle/>
        <a:p>
          <a:endParaRPr lang="en-US"/>
        </a:p>
      </dgm:t>
    </dgm:pt>
    <dgm:pt modelId="{1D851536-D13F-4B44-A55C-91C2A26845B6}" type="sibTrans" cxnId="{759D2403-585F-4613-BF8B-28E12C88380F}">
      <dgm:prSet/>
      <dgm:spPr/>
      <dgm:t>
        <a:bodyPr/>
        <a:lstStyle/>
        <a:p>
          <a:endParaRPr lang="en-US"/>
        </a:p>
      </dgm:t>
    </dgm:pt>
    <dgm:pt modelId="{2EE8218C-1CF7-4944-9BA1-1BB8DE65BDBB}">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Soldering</a:t>
          </a:r>
        </a:p>
      </dgm:t>
    </dgm:pt>
    <dgm:pt modelId="{7F61C1E1-9E20-4C5B-815E-BC14F70E8384}" type="parTrans" cxnId="{3A5AD7E3-0C96-4D60-B652-387DBA166663}">
      <dgm:prSet/>
      <dgm:spPr/>
      <dgm:t>
        <a:bodyPr/>
        <a:lstStyle/>
        <a:p>
          <a:endParaRPr lang="en-US"/>
        </a:p>
      </dgm:t>
    </dgm:pt>
    <dgm:pt modelId="{A6A84AB8-80E2-4AEF-8E6B-0761F7ECC659}" type="sibTrans" cxnId="{3A5AD7E3-0C96-4D60-B652-387DBA166663}">
      <dgm:prSet/>
      <dgm:spPr/>
      <dgm:t>
        <a:bodyPr/>
        <a:lstStyle/>
        <a:p>
          <a:endParaRPr lang="en-US"/>
        </a:p>
      </dgm:t>
    </dgm:pt>
    <dgm:pt modelId="{DBDEEDFE-FE20-4FBB-AA60-2C2FAE3493BE}">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Fabrication</a:t>
          </a:r>
        </a:p>
      </dgm:t>
    </dgm:pt>
    <dgm:pt modelId="{B99090BC-8D26-4231-9671-D50A352C67D4}" type="parTrans" cxnId="{4CC8B85B-EFF8-4BB0-9865-FF165F48BE74}">
      <dgm:prSet/>
      <dgm:spPr/>
      <dgm:t>
        <a:bodyPr/>
        <a:lstStyle/>
        <a:p>
          <a:endParaRPr lang="en-US"/>
        </a:p>
      </dgm:t>
    </dgm:pt>
    <dgm:pt modelId="{25AC26CE-0654-46F6-A985-2E22141256A0}" type="sibTrans" cxnId="{4CC8B85B-EFF8-4BB0-9865-FF165F48BE74}">
      <dgm:prSet/>
      <dgm:spPr/>
      <dgm:t>
        <a:bodyPr/>
        <a:lstStyle/>
        <a:p>
          <a:endParaRPr lang="en-US"/>
        </a:p>
      </dgm:t>
    </dgm:pt>
    <dgm:pt modelId="{523234BA-AAC2-495F-968E-EA46C5EB952E}">
      <dgm:prSet phldr="0" custT="1"/>
      <dgm:spPr/>
      <dgm:t>
        <a:bodyPr/>
        <a:lstStyle/>
        <a:p>
          <a:pPr marL="0">
            <a:lnSpc>
              <a:spcPct val="100000"/>
            </a:lnSpc>
          </a:pPr>
          <a:r>
            <a:rPr lang="en-US" sz="1400" spc="50" baseline="0" dirty="0">
              <a:latin typeface="+mn-lt"/>
            </a:rPr>
            <a:t>32-bits</a:t>
          </a:r>
        </a:p>
      </dgm:t>
    </dgm:pt>
    <dgm:pt modelId="{FBAEFEEA-F19E-4B3D-BE93-324F4DBFCF4A}" type="parTrans" cxnId="{82364B71-E345-4B68-8E7A-6412DB9035C7}">
      <dgm:prSet/>
      <dgm:spPr/>
      <dgm:t>
        <a:bodyPr/>
        <a:lstStyle/>
        <a:p>
          <a:endParaRPr lang="en-US"/>
        </a:p>
      </dgm:t>
    </dgm:pt>
    <dgm:pt modelId="{20C61A7D-CF6F-4AC8-ADD8-50490657F287}" type="sibTrans" cxnId="{82364B71-E345-4B68-8E7A-6412DB9035C7}">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4">
        <dgm:presLayoutVars>
          <dgm:chMax val="0"/>
          <dgm:chPref val="0"/>
        </dgm:presLayoutVars>
      </dgm:prSet>
      <dgm:spPr/>
    </dgm:pt>
    <dgm:pt modelId="{6B5FE59C-B471-448A-AA7A-B526DCC4D4CA}" type="pres">
      <dgm:prSet presAssocID="{E9682B4F-0217-4B50-923E-C104AA24290F}" presName="desTx" presStyleLbl="alignAccFollowNode1" presStyleIdx="2" presStyleCnt="4">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4">
        <dgm:presLayoutVars>
          <dgm:chMax val="0"/>
          <dgm:chPref val="0"/>
        </dgm:presLayoutVars>
      </dgm:prSet>
      <dgm:spPr/>
    </dgm:pt>
    <dgm:pt modelId="{C42A8BDE-B838-475D-AFDE-17B60D744AB6}" type="pres">
      <dgm:prSet presAssocID="{4F85505A-81B6-4FDA-A144-900B71DAD946}"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759D2403-585F-4613-BF8B-28E12C88380F}" srcId="{4F85505A-81B6-4FDA-A144-900B71DAD946}" destId="{1DFEE058-7D98-4FB9-BB18-5A870C1A2E7A}" srcOrd="1" destOrd="0" parTransId="{AB639C07-41A6-48F2-ABEC-8066FDD49BE2}" sibTransId="{1D851536-D13F-4B44-A55C-91C2A26845B6}"/>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16BE1A1C-0147-4050-B342-767346B9FF27}" type="presOf" srcId="{FEFB4E41-506F-45B3-A2F2-7915F9C74FBA}" destId="{4FEB85EB-D046-4CDB-8A62-BBCE260C4490}" srcOrd="0" destOrd="1" presId="urn:microsoft.com/office/officeart/2016/7/layout/HorizontalActionList"/>
    <dgm:cxn modelId="{5A5BA622-5DEB-48B9-88D9-C1DE36C711E5}" srcId="{B1AFA1AF-0FF8-45B3-A6D0-0E255A2F637D}" destId="{50418D2B-9486-42DE-AFDD-1D31420040FF}" srcOrd="0" destOrd="0" parTransId="{D5A17F6B-93F5-442B-938A-0F38C281BE88}" sibTransId="{1D87A0A5-8024-4710-846B-D5BFAC785107}"/>
    <dgm:cxn modelId="{4CC8B85B-EFF8-4BB0-9865-FF165F48BE74}" srcId="{4F85505A-81B6-4FDA-A144-900B71DAD946}" destId="{DBDEEDFE-FE20-4FBB-AA60-2C2FAE3493BE}" srcOrd="3" destOrd="0" parTransId="{B99090BC-8D26-4231-9671-D50A352C67D4}" sibTransId="{25AC26CE-0654-46F6-A985-2E22141256A0}"/>
    <dgm:cxn modelId="{9368D063-9ED3-4886-BA77-7E593DA2D189}" type="presOf" srcId="{2EE8218C-1CF7-4944-9BA1-1BB8DE65BDBB}" destId="{C42A8BDE-B838-475D-AFDE-17B60D744AB6}" srcOrd="0" destOrd="2" presId="urn:microsoft.com/office/officeart/2016/7/layout/HorizontalActionList"/>
    <dgm:cxn modelId="{77A55366-077C-403B-A9E1-B9C6B5CA3288}" type="presOf" srcId="{73D947E0-108F-4D20-A71E-3CF329F97212}" destId="{BDBD7220-3F85-45D2-BED6-5BBFBC23EAE3}" srcOrd="0" destOrd="0" presId="urn:microsoft.com/office/officeart/2016/7/layout/HorizontalActionList"/>
    <dgm:cxn modelId="{6F5B5969-E583-4A83-BE4B-7AE4645D88B6}" srcId="{73D947E0-108F-4D20-A71E-3CF329F97212}" destId="{B463D8B3-630A-494C-B336-F654918A677F}" srcOrd="1" destOrd="0" parTransId="{DD96FC47-4A5C-4AA5-9202-79AFC1B538EE}" sibTransId="{F508420E-939E-46B2-87F8-CEB7DB243AB7}"/>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91BFB850-CA7D-4A53-84E4-7F4C9F050804}" type="presOf" srcId="{B463D8B3-630A-494C-B336-F654918A677F}" destId="{22359DD7-1BFB-4900-BAE6-6084F2F57988}" srcOrd="0" destOrd="1" presId="urn:microsoft.com/office/officeart/2016/7/layout/HorizontalActionList"/>
    <dgm:cxn modelId="{82364B71-E345-4B68-8E7A-6412DB9035C7}" srcId="{B1AFA1AF-0FF8-45B3-A6D0-0E255A2F637D}" destId="{523234BA-AAC2-495F-968E-EA46C5EB952E}" srcOrd="2" destOrd="0" parTransId="{FBAEFEEA-F19E-4B3D-BE93-324F4DBFCF4A}" sibTransId="{20C61A7D-CF6F-4AC8-ADD8-50490657F287}"/>
    <dgm:cxn modelId="{A430CA51-47F2-4562-A1EB-C1E5C4DC9E27}" type="presOf" srcId="{0724E2CA-4AEB-46F4-8486-E11ED66E98AB}" destId="{6B5FE59C-B471-448A-AA7A-B526DCC4D4CA}" srcOrd="0" destOrd="1"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C83278B-BCC7-4768-9CB2-E22392383E0F}" type="presOf" srcId="{1DFEE058-7D98-4FB9-BB18-5A870C1A2E7A}" destId="{C42A8BDE-B838-475D-AFDE-17B60D744AB6}" srcOrd="0" destOrd="1" presId="urn:microsoft.com/office/officeart/2016/7/layout/HorizontalActionList"/>
    <dgm:cxn modelId="{33B81F98-8348-4E20-9FB1-3F4EA1B9B4B8}" srcId="{E9682B4F-0217-4B50-923E-C104AA24290F}" destId="{0724E2CA-4AEB-46F4-8486-E11ED66E98AB}" srcOrd="1" destOrd="0" parTransId="{2FF4D18F-60CF-4BA0-A1E3-BBFD607ABE24}" sibTransId="{7CCC5569-E715-4F3B-A3CD-95C007911949}"/>
    <dgm:cxn modelId="{4DC90AA2-D8B0-4D07-AF2D-238BAA34F0E5}" type="presOf" srcId="{523234BA-AAC2-495F-968E-EA46C5EB952E}" destId="{4FEB85EB-D046-4CDB-8A62-BBCE260C4490}" srcOrd="0" destOrd="2" presId="urn:microsoft.com/office/officeart/2016/7/layout/HorizontalActionList"/>
    <dgm:cxn modelId="{E96569A3-297C-4A92-84BB-28D99E2869C8}" srcId="{B1AFA1AF-0FF8-45B3-A6D0-0E255A2F637D}" destId="{FEFB4E41-506F-45B3-A2F2-7915F9C74FBA}" srcOrd="1" destOrd="0" parTransId="{A86CD7DE-8657-41C9-BDBA-30658E9B2B47}" sibTransId="{A6E18539-E66E-41B4-AB41-7454FAEF820D}"/>
    <dgm:cxn modelId="{110097B3-0B24-42EE-9C79-845C028B379B}" type="presOf" srcId="{E9682B4F-0217-4B50-923E-C104AA24290F}" destId="{49B7F8FA-D256-41EF-9327-52A3551D9A60}"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3A5AD7E3-0C96-4D60-B652-387DBA166663}" srcId="{4F85505A-81B6-4FDA-A144-900B71DAD946}" destId="{2EE8218C-1CF7-4944-9BA1-1BB8DE65BDBB}" srcOrd="2" destOrd="0" parTransId="{7F61C1E1-9E20-4C5B-815E-BC14F70E8384}" sibTransId="{A6A84AB8-80E2-4AEF-8E6B-0761F7ECC659}"/>
    <dgm:cxn modelId="{23F19CE5-F521-4B72-9009-58DE8DE2C1AD}" type="presOf" srcId="{DBDEEDFE-FE20-4FBB-AA60-2C2FAE3493BE}" destId="{C42A8BDE-B838-475D-AFDE-17B60D744AB6}" srcOrd="0" destOrd="3"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438" y="679435"/>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LOCATION</a:t>
          </a:r>
        </a:p>
      </dsp:txBody>
      <dsp:txXfrm>
        <a:off x="7438" y="679435"/>
        <a:ext cx="2544259" cy="763277"/>
      </dsp:txXfrm>
    </dsp:sp>
    <dsp:sp modelId="{22359DD7-1BFB-4900-BAE6-6084F2F57988}">
      <dsp:nvSpPr>
        <dsp:cNvPr id="0" name=""/>
        <dsp:cNvSpPr/>
      </dsp:nvSpPr>
      <dsp:spPr>
        <a:xfrm>
          <a:off x="7438" y="1442713"/>
          <a:ext cx="2544259" cy="16227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Radio Frequency</a:t>
          </a:r>
        </a:p>
        <a:p>
          <a:pPr marL="0" lvl="0" indent="0" algn="l" defTabSz="622300">
            <a:lnSpc>
              <a:spcPct val="100000"/>
            </a:lnSpc>
            <a:spcBef>
              <a:spcPct val="0"/>
            </a:spcBef>
            <a:spcAft>
              <a:spcPct val="35000"/>
            </a:spcAft>
            <a:buNone/>
          </a:pPr>
          <a:r>
            <a:rPr lang="en-US" sz="1400" kern="1200" spc="50" baseline="0" dirty="0">
              <a:latin typeface="+mn-lt"/>
            </a:rPr>
            <a:t>Triangulation</a:t>
          </a:r>
        </a:p>
      </dsp:txBody>
      <dsp:txXfrm>
        <a:off x="7438" y="1442713"/>
        <a:ext cx="2544259" cy="1622763"/>
      </dsp:txXfrm>
    </dsp:sp>
    <dsp:sp modelId="{C4F84DEA-2002-4D32-8E80-70EEE05E345A}">
      <dsp:nvSpPr>
        <dsp:cNvPr id="0" name=""/>
        <dsp:cNvSpPr/>
      </dsp:nvSpPr>
      <dsp:spPr>
        <a:xfrm>
          <a:off x="2659592" y="679435"/>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PROCESSOR</a:t>
          </a:r>
        </a:p>
      </dsp:txBody>
      <dsp:txXfrm>
        <a:off x="2659592" y="679435"/>
        <a:ext cx="2544259" cy="763277"/>
      </dsp:txXfrm>
    </dsp:sp>
    <dsp:sp modelId="{4FEB85EB-D046-4CDB-8A62-BBCE260C4490}">
      <dsp:nvSpPr>
        <dsp:cNvPr id="0" name=""/>
        <dsp:cNvSpPr/>
      </dsp:nvSpPr>
      <dsp:spPr>
        <a:xfrm>
          <a:off x="2659592" y="1442713"/>
          <a:ext cx="2544259" cy="16227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Overheating</a:t>
          </a:r>
        </a:p>
        <a:p>
          <a:pPr marL="0" lvl="0" indent="0" algn="l" defTabSz="622300">
            <a:lnSpc>
              <a:spcPct val="100000"/>
            </a:lnSpc>
            <a:spcBef>
              <a:spcPct val="0"/>
            </a:spcBef>
            <a:spcAft>
              <a:spcPct val="35000"/>
            </a:spcAft>
            <a:buNone/>
          </a:pPr>
          <a:r>
            <a:rPr lang="en-US" sz="1400" kern="1200" spc="50" baseline="0" dirty="0">
              <a:latin typeface="+mn-lt"/>
            </a:rPr>
            <a:t>Memory Capacity</a:t>
          </a:r>
        </a:p>
        <a:p>
          <a:pPr marL="0" lvl="0" indent="0" algn="l" defTabSz="622300">
            <a:lnSpc>
              <a:spcPct val="100000"/>
            </a:lnSpc>
            <a:spcBef>
              <a:spcPct val="0"/>
            </a:spcBef>
            <a:spcAft>
              <a:spcPct val="35000"/>
            </a:spcAft>
            <a:buNone/>
          </a:pPr>
          <a:r>
            <a:rPr lang="en-US" sz="1400" kern="1200" spc="50" baseline="0" dirty="0">
              <a:latin typeface="+mn-lt"/>
            </a:rPr>
            <a:t>32-bits</a:t>
          </a:r>
        </a:p>
      </dsp:txBody>
      <dsp:txXfrm>
        <a:off x="2659592" y="1442713"/>
        <a:ext cx="2544259" cy="1622763"/>
      </dsp:txXfrm>
    </dsp:sp>
    <dsp:sp modelId="{49B7F8FA-D256-41EF-9327-52A3551D9A60}">
      <dsp:nvSpPr>
        <dsp:cNvPr id="0" name=""/>
        <dsp:cNvSpPr/>
      </dsp:nvSpPr>
      <dsp:spPr>
        <a:xfrm>
          <a:off x="5311747" y="679435"/>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FUNDING</a:t>
          </a:r>
        </a:p>
      </dsp:txBody>
      <dsp:txXfrm>
        <a:off x="5311747" y="679435"/>
        <a:ext cx="2544259" cy="763277"/>
      </dsp:txXfrm>
    </dsp:sp>
    <dsp:sp modelId="{6B5FE59C-B471-448A-AA7A-B526DCC4D4CA}">
      <dsp:nvSpPr>
        <dsp:cNvPr id="0" name=""/>
        <dsp:cNvSpPr/>
      </dsp:nvSpPr>
      <dsp:spPr>
        <a:xfrm>
          <a:off x="5311747" y="1442713"/>
          <a:ext cx="2544259" cy="16227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Raspberry Market</a:t>
          </a:r>
        </a:p>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Soldering Tools</a:t>
          </a:r>
        </a:p>
      </dsp:txBody>
      <dsp:txXfrm>
        <a:off x="5311747" y="1442713"/>
        <a:ext cx="2544259" cy="1622763"/>
      </dsp:txXfrm>
    </dsp:sp>
    <dsp:sp modelId="{4132ECB1-6BEF-4935-AFA3-B2EAA48FDE7E}">
      <dsp:nvSpPr>
        <dsp:cNvPr id="0" name=""/>
        <dsp:cNvSpPr/>
      </dsp:nvSpPr>
      <dsp:spPr>
        <a:xfrm>
          <a:off x="7963901" y="679435"/>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KNOWLEDGE</a:t>
          </a:r>
        </a:p>
      </dsp:txBody>
      <dsp:txXfrm>
        <a:off x="7963901" y="679435"/>
        <a:ext cx="2544259" cy="763277"/>
      </dsp:txXfrm>
    </dsp:sp>
    <dsp:sp modelId="{C42A8BDE-B838-475D-AFDE-17B60D744AB6}">
      <dsp:nvSpPr>
        <dsp:cNvPr id="0" name=""/>
        <dsp:cNvSpPr/>
      </dsp:nvSpPr>
      <dsp:spPr>
        <a:xfrm>
          <a:off x="7963901" y="1442713"/>
          <a:ext cx="2544259" cy="16227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Embedded Systems</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Microcontrollers</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Soldering</a:t>
          </a:r>
        </a:p>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Fabrication</a:t>
          </a:r>
        </a:p>
      </dsp:txBody>
      <dsp:txXfrm>
        <a:off x="7963901" y="1442713"/>
        <a:ext cx="2544259" cy="1622763"/>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vehicles are the Present and the Future of this world</a:t>
            </a:r>
          </a:p>
          <a:p>
            <a:r>
              <a:rPr lang="en-US" dirty="0"/>
              <a:t>Image (ADAS – Advanced Driver Assistant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61990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813836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work full time and am taking 3 classes including this one and knowing what I know now, I this project would be a perfect candidate for a year long maybe 2 year long masters project.</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093081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Level 0 uses no technology, and that the driver is responsible of all the monitoring and controlling of the vehicle. </a:t>
            </a:r>
          </a:p>
          <a:p>
            <a:r>
              <a:rPr lang="en-US" dirty="0"/>
              <a:t>Level 1 This is the lowest level of autonomous vehicle. These types of cars has radar cruise control or lane side assistance</a:t>
            </a:r>
          </a:p>
          <a:p>
            <a:r>
              <a:rPr lang="en-US" dirty="0"/>
              <a:t>Level 2 is pretty much what tesla’s offer in their autopilot feature. The cars that are level 2 can steer while accelerating or decelerating</a:t>
            </a:r>
          </a:p>
          <a:p>
            <a:r>
              <a:rPr lang="en-US" dirty="0"/>
              <a:t>Level 3 Mercedes was the first company to get approved this year for production and sale in the united states. Though internationally Honda was the first to get approved. Level 3’s can identify stop signs, hazards, and make decisions based on that</a:t>
            </a:r>
          </a:p>
          <a:p>
            <a:r>
              <a:rPr lang="en-US" dirty="0"/>
              <a:t>Level 4 is sometimes called eyes off because you can literally be in the car without a driver. Waymo Uber Lyft Google, these companies already released self driving Taxis this year in some cities</a:t>
            </a:r>
          </a:p>
          <a:p>
            <a:r>
              <a:rPr lang="en-US" dirty="0"/>
              <a:t>Level 4’s are limited in certain location due to road conditions. Level 5 means it can drive anywhere and be able to handle all conditions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84666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technology that goes into these autonomous vehicles. Remember the V2X on level 3 as this will be important later</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91886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car manufactures planning to release level 3 autonomous vehicles to the public soon, there are currently no government incentives planned for people to trade in their vehicles or provide financial support. </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7289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 stands for everything. A V2X is a communication between vehicles to vehicles, vehicle to infrastructure, vehicles to mobile devices and more.</a:t>
            </a:r>
          </a:p>
          <a:p>
            <a:r>
              <a:rPr lang="en-US" dirty="0"/>
              <a:t>This will not make cars autonomous at all. Levels 3 and above use a lot of sensors, artificial intelligence, and data processing to make decisions. What my solution/project is to implement a device that can use that same data from the smart cars around and relay that information to all the level 2 and below vehicles.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5581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types of Vehicle communications</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10586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Pretend the white care is a level 3 or above autonomous vehicle and the blue car is your average level 0 corolla. By having a V2X device that allows you to communicate with the car ahead, the blue car now has information on what color the traffic light is and that there is a pedestrian about </a:t>
            </a:r>
            <a:r>
              <a:rPr lang="en-US"/>
              <a:t>to cross</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7660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08979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Arduino Uno </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041552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    Vehicle to x communication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Pawan Chandra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EBE2335-DE61-E6D6-1A8D-157D6D269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821" y="1179512"/>
            <a:ext cx="7399379" cy="44989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9DC38C4-3398-C845-DE11-60AB89E99FE9}"/>
              </a:ext>
            </a:extLst>
          </p:cNvPr>
          <p:cNvSpPr>
            <a:spLocks noGrp="1"/>
          </p:cNvSpPr>
          <p:nvPr>
            <p:ph type="ftr" sz="quarter" idx="11"/>
          </p:nvPr>
        </p:nvSpPr>
        <p:spPr>
          <a:xfrm>
            <a:off x="4038600" y="6356350"/>
            <a:ext cx="4114800" cy="365125"/>
          </a:xfrm>
        </p:spPr>
        <p:txBody>
          <a:bodyPr anchor="ctr">
            <a:normAutofit/>
          </a:bodyPr>
          <a:lstStyle/>
          <a:p>
            <a:r>
              <a:rPr lang="en-US" dirty="0"/>
              <a:t>Vehicle 2 X Communication</a:t>
            </a:r>
          </a:p>
        </p:txBody>
      </p:sp>
      <p:sp>
        <p:nvSpPr>
          <p:cNvPr id="5" name="Slide Number Placeholder 4">
            <a:extLst>
              <a:ext uri="{FF2B5EF4-FFF2-40B4-BE49-F238E27FC236}">
                <a16:creationId xmlns:a16="http://schemas.microsoft.com/office/drawing/2014/main" id="{F6396AEB-9A9F-7DB6-2143-08B22E282C7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29135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7F15-42E5-5D5D-4EE4-08A0E77A5656}"/>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3D8E199F-AB5B-6A58-0B42-0D1389C02CE1}"/>
              </a:ext>
            </a:extLst>
          </p:cNvPr>
          <p:cNvSpPr>
            <a:spLocks noGrp="1"/>
          </p:cNvSpPr>
          <p:nvPr>
            <p:ph type="dgm" sz="quarter" idx="15"/>
          </p:nvPr>
        </p:nvSpPr>
        <p:spPr/>
        <p:txBody>
          <a:bodyPr/>
          <a:lstStyle/>
          <a:p>
            <a:endParaRPr lang="en-US"/>
          </a:p>
        </p:txBody>
      </p:sp>
      <p:sp>
        <p:nvSpPr>
          <p:cNvPr id="4" name="Footer Placeholder 3">
            <a:extLst>
              <a:ext uri="{FF2B5EF4-FFF2-40B4-BE49-F238E27FC236}">
                <a16:creationId xmlns:a16="http://schemas.microsoft.com/office/drawing/2014/main" id="{09DC38C4-3398-C845-DE11-60AB89E99FE9}"/>
              </a:ext>
            </a:extLst>
          </p:cNvPr>
          <p:cNvSpPr>
            <a:spLocks noGrp="1"/>
          </p:cNvSpPr>
          <p:nvPr>
            <p:ph type="ftr" sz="quarter" idx="11"/>
          </p:nvPr>
        </p:nvSpPr>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F6396AEB-9A9F-7DB6-2143-08B22E282C75}"/>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11</a:t>
            </a:fld>
            <a:endParaRPr lang="en-US"/>
          </a:p>
        </p:txBody>
      </p:sp>
      <p:pic>
        <p:nvPicPr>
          <p:cNvPr id="2050" name="Picture 2">
            <a:extLst>
              <a:ext uri="{FF2B5EF4-FFF2-40B4-BE49-F238E27FC236}">
                <a16:creationId xmlns:a16="http://schemas.microsoft.com/office/drawing/2014/main" id="{D4D77E13-6797-4856-15E9-21B13593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0"/>
            <a:ext cx="11360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97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lnSpcReduction="10000"/>
          </a:bodyPr>
          <a:lstStyle/>
          <a:p>
            <a:r>
              <a:rPr lang="en-US" dirty="0"/>
              <a:t>Introduction</a:t>
            </a:r>
          </a:p>
          <a:p>
            <a:r>
              <a:rPr lang="en-US" dirty="0"/>
              <a:t>Problem</a:t>
            </a:r>
          </a:p>
          <a:p>
            <a:r>
              <a:rPr lang="en-US" dirty="0"/>
              <a:t>My Solution</a:t>
            </a:r>
          </a:p>
          <a:p>
            <a:r>
              <a:rPr lang="en-US" sz="1600" b="1" u="sng" dirty="0">
                <a:highlight>
                  <a:srgbClr val="800080"/>
                </a:highlight>
              </a:rPr>
              <a:t>Methodology</a:t>
            </a:r>
          </a:p>
          <a:p>
            <a:r>
              <a:rPr lang="en-US" dirty="0"/>
              <a:t>Limitations</a:t>
            </a:r>
          </a:p>
          <a:p>
            <a:r>
              <a:rPr lang="en-US" dirty="0"/>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91382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screenshot of a computer screen&#10;&#10;Description automatically generated">
            <a:extLst>
              <a:ext uri="{FF2B5EF4-FFF2-40B4-BE49-F238E27FC236}">
                <a16:creationId xmlns:a16="http://schemas.microsoft.com/office/drawing/2014/main" id="{7E2F1FB3-6252-ADF7-7EA9-79A9AC34ACD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0075" y="1295400"/>
            <a:ext cx="7343776" cy="47625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BD92ED41-63AF-4489-24D5-8CD3D1B9AD1C}"/>
              </a:ext>
            </a:extLst>
          </p:cNvPr>
          <p:cNvSpPr>
            <a:spLocks noGrp="1"/>
          </p:cNvSpPr>
          <p:nvPr>
            <p:ph type="title"/>
          </p:nvPr>
        </p:nvSpPr>
        <p:spPr>
          <a:xfrm>
            <a:off x="838200" y="365125"/>
            <a:ext cx="10515600" cy="930275"/>
          </a:xfrm>
        </p:spPr>
        <p:txBody>
          <a:bodyPr/>
          <a:lstStyle/>
          <a:p>
            <a:r>
              <a:rPr lang="en-US" dirty="0"/>
              <a:t>3 Testing Conditions</a:t>
            </a:r>
          </a:p>
        </p:txBody>
      </p:sp>
      <p:sp>
        <p:nvSpPr>
          <p:cNvPr id="11" name="Table Placeholder 10">
            <a:extLst>
              <a:ext uri="{FF2B5EF4-FFF2-40B4-BE49-F238E27FC236}">
                <a16:creationId xmlns:a16="http://schemas.microsoft.com/office/drawing/2014/main" id="{1BDD1158-A94B-DD72-0317-33DE999DF861}"/>
              </a:ext>
            </a:extLst>
          </p:cNvPr>
          <p:cNvSpPr>
            <a:spLocks noGrp="1"/>
          </p:cNvSpPr>
          <p:nvPr>
            <p:ph type="tbl" sz="quarter" idx="14"/>
          </p:nvPr>
        </p:nvSpPr>
        <p:spPr>
          <a:xfrm>
            <a:off x="7772400" y="1295400"/>
            <a:ext cx="3971925" cy="4762500"/>
          </a:xfrm>
        </p:spPr>
        <p:txBody>
          <a:bodyPr>
            <a:normAutofit fontScale="92500" lnSpcReduction="20000"/>
          </a:bodyPr>
          <a:lstStyle/>
          <a:p>
            <a:pPr marL="0" indent="0" algn="r">
              <a:buNone/>
            </a:pPr>
            <a:r>
              <a:rPr lang="en-US" sz="2000" b="1" dirty="0"/>
              <a:t>Step 1</a:t>
            </a:r>
          </a:p>
          <a:p>
            <a:pPr marL="0" indent="0" algn="r">
              <a:buNone/>
            </a:pPr>
            <a:r>
              <a:rPr lang="en-US" sz="2000" dirty="0"/>
              <a:t>Create 2 cars</a:t>
            </a:r>
          </a:p>
          <a:p>
            <a:pPr lvl="1" algn="r"/>
            <a:r>
              <a:rPr lang="en-US" sz="1800" dirty="0"/>
              <a:t>Level 3</a:t>
            </a:r>
          </a:p>
          <a:p>
            <a:pPr lvl="1" algn="r"/>
            <a:r>
              <a:rPr lang="en-US" sz="1800" dirty="0"/>
              <a:t>Level 0</a:t>
            </a:r>
          </a:p>
          <a:p>
            <a:pPr marL="457200" lvl="1" indent="0" algn="r">
              <a:buNone/>
            </a:pPr>
            <a:endParaRPr lang="en-US" sz="1800" dirty="0"/>
          </a:p>
          <a:p>
            <a:pPr marL="0" indent="0" algn="r">
              <a:buNone/>
            </a:pPr>
            <a:r>
              <a:rPr lang="en-US" sz="2000" b="1" dirty="0"/>
              <a:t>Step 2</a:t>
            </a:r>
          </a:p>
          <a:p>
            <a:pPr marL="0" indent="0" algn="r">
              <a:buNone/>
            </a:pPr>
            <a:r>
              <a:rPr lang="en-US" sz="2000" dirty="0"/>
              <a:t>Create multiple servers </a:t>
            </a:r>
          </a:p>
          <a:p>
            <a:pPr lvl="1" algn="r"/>
            <a:r>
              <a:rPr lang="en-US" sz="1800" dirty="0"/>
              <a:t>On the car</a:t>
            </a:r>
          </a:p>
          <a:p>
            <a:pPr lvl="1" algn="r"/>
            <a:r>
              <a:rPr lang="en-US" sz="1800" dirty="0"/>
              <a:t>Traffic Light</a:t>
            </a:r>
          </a:p>
          <a:p>
            <a:pPr lvl="1" algn="r"/>
            <a:r>
              <a:rPr lang="en-US" sz="1800" dirty="0"/>
              <a:t>(DS) Cell Phones</a:t>
            </a:r>
          </a:p>
          <a:p>
            <a:pPr algn="r"/>
            <a:endParaRPr lang="en-US" sz="2000" dirty="0"/>
          </a:p>
          <a:p>
            <a:pPr marL="0" indent="0" algn="r">
              <a:buNone/>
            </a:pPr>
            <a:r>
              <a:rPr lang="en-US" sz="2000" b="1" dirty="0"/>
              <a:t>Step 3</a:t>
            </a:r>
          </a:p>
          <a:p>
            <a:pPr marL="0" indent="0" algn="r">
              <a:buNone/>
            </a:pPr>
            <a:r>
              <a:rPr lang="en-US" sz="2000" dirty="0"/>
              <a:t>Collect and pass data from servers</a:t>
            </a:r>
          </a:p>
          <a:p>
            <a:pPr marL="0" indent="0" algn="r">
              <a:buNone/>
            </a:pPr>
            <a:endParaRPr lang="en-US" sz="2000" b="1" dirty="0"/>
          </a:p>
          <a:p>
            <a:pPr marL="0" indent="0" algn="r">
              <a:buNone/>
            </a:pPr>
            <a:r>
              <a:rPr lang="en-US" sz="2000" b="1" dirty="0"/>
              <a:t>Step 4</a:t>
            </a:r>
          </a:p>
          <a:p>
            <a:pPr marL="0" indent="0" algn="r">
              <a:buNone/>
            </a:pPr>
            <a:r>
              <a:rPr lang="en-US" sz="2000" dirty="0"/>
              <a:t>Create Test Environment and Test</a:t>
            </a:r>
          </a:p>
          <a:p>
            <a:pPr marL="0" indent="0">
              <a:buNone/>
            </a:pPr>
            <a:endParaRPr lang="en-US" sz="2000" dirty="0"/>
          </a:p>
          <a:p>
            <a:pPr marL="0" indent="0">
              <a:buNone/>
            </a:pPr>
            <a:endParaRPr lang="en-US" sz="2000" dirty="0"/>
          </a:p>
        </p:txBody>
      </p:sp>
      <p:sp>
        <p:nvSpPr>
          <p:cNvPr id="4" name="Footer Placeholder 3">
            <a:extLst>
              <a:ext uri="{FF2B5EF4-FFF2-40B4-BE49-F238E27FC236}">
                <a16:creationId xmlns:a16="http://schemas.microsoft.com/office/drawing/2014/main" id="{33E271B0-7B0B-693E-C490-37173A0E5A8F}"/>
              </a:ext>
            </a:extLst>
          </p:cNvPr>
          <p:cNvSpPr>
            <a:spLocks noGrp="1"/>
          </p:cNvSpPr>
          <p:nvPr>
            <p:ph type="ftr" sz="quarter" idx="11"/>
          </p:nvPr>
        </p:nvSpPr>
        <p:spPr/>
        <p:txBody>
          <a:bodyPr anchor="ctr">
            <a:normAutofit/>
          </a:bodyPr>
          <a:lstStyle/>
          <a:p>
            <a:r>
              <a:rPr lang="en-US" dirty="0"/>
              <a:t>Vehicle 2 X Communication</a:t>
            </a:r>
          </a:p>
        </p:txBody>
      </p:sp>
      <p:sp>
        <p:nvSpPr>
          <p:cNvPr id="5" name="Slide Number Placeholder 4">
            <a:extLst>
              <a:ext uri="{FF2B5EF4-FFF2-40B4-BE49-F238E27FC236}">
                <a16:creationId xmlns:a16="http://schemas.microsoft.com/office/drawing/2014/main" id="{1EB24527-171A-519C-B9A8-C672447C3909}"/>
              </a:ext>
            </a:extLst>
          </p:cNvPr>
          <p:cNvSpPr>
            <a:spLocks noGrp="1"/>
          </p:cNvSpPr>
          <p:nvPr>
            <p:ph type="sldNum" sz="quarter" idx="12"/>
          </p:nvPr>
        </p:nvSpPr>
        <p:spPr/>
        <p:txBody>
          <a:bodyPr anchor="ctr">
            <a:normAutofit/>
          </a:bodyPr>
          <a:lstStyle/>
          <a:p>
            <a:pPr>
              <a:spcAft>
                <a:spcPts val="600"/>
              </a:spcAft>
            </a:pPr>
            <a:fld id="{A49DFD55-3C28-40EF-9E31-A92D2E4017FF}" type="slidenum">
              <a:rPr lang="en-US" smtClean="0"/>
              <a:pPr>
                <a:spcAft>
                  <a:spcPts val="600"/>
                </a:spcAft>
              </a:pPr>
              <a:t>13</a:t>
            </a:fld>
            <a:endParaRPr lang="en-US" dirty="0"/>
          </a:p>
        </p:txBody>
      </p:sp>
    </p:spTree>
    <p:extLst>
      <p:ext uri="{BB962C8B-B14F-4D97-AF65-F5344CB8AC3E}">
        <p14:creationId xmlns:p14="http://schemas.microsoft.com/office/powerpoint/2010/main" val="1409891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p:txBody>
          <a:bodyPr/>
          <a:lstStyle/>
          <a:p>
            <a:r>
              <a:rPr lang="en-US" dirty="0"/>
              <a:t>RESULT</a:t>
            </a:r>
          </a:p>
        </p:txBody>
      </p:sp>
      <p:sp>
        <p:nvSpPr>
          <p:cNvPr id="2" name="Text Placeholder 1">
            <a:extLst>
              <a:ext uri="{FF2B5EF4-FFF2-40B4-BE49-F238E27FC236}">
                <a16:creationId xmlns:a16="http://schemas.microsoft.com/office/drawing/2014/main" id="{DAE014AC-A6FE-120D-B2DE-BD0AE65FE4B8}"/>
              </a:ext>
            </a:extLst>
          </p:cNvPr>
          <p:cNvSpPr>
            <a:spLocks noGrp="1"/>
          </p:cNvSpPr>
          <p:nvPr>
            <p:ph type="body" idx="1"/>
          </p:nvPr>
        </p:nvSpPr>
        <p:spPr/>
        <p:txBody>
          <a:bodyPr/>
          <a:lstStyle/>
          <a:p>
            <a:r>
              <a:rPr lang="en-US" dirty="0"/>
              <a:t>Network</a:t>
            </a:r>
          </a:p>
        </p:txBody>
      </p:sp>
      <p:sp>
        <p:nvSpPr>
          <p:cNvPr id="4" name="Content Placeholder 3">
            <a:extLst>
              <a:ext uri="{FF2B5EF4-FFF2-40B4-BE49-F238E27FC236}">
                <a16:creationId xmlns:a16="http://schemas.microsoft.com/office/drawing/2014/main" id="{7BAB2212-1E42-BE85-7695-B2309ADD24D1}"/>
              </a:ext>
            </a:extLst>
          </p:cNvPr>
          <p:cNvSpPr>
            <a:spLocks noGrp="1"/>
          </p:cNvSpPr>
          <p:nvPr>
            <p:ph sz="half" idx="2"/>
          </p:nvPr>
        </p:nvSpPr>
        <p:spPr/>
        <p:txBody>
          <a:bodyPr/>
          <a:lstStyle/>
          <a:p>
            <a:r>
              <a:rPr lang="en-US" dirty="0"/>
              <a:t>Python Script</a:t>
            </a:r>
          </a:p>
          <a:p>
            <a:r>
              <a:rPr lang="en-US" dirty="0"/>
              <a:t>- TCP Client Server Comms</a:t>
            </a:r>
          </a:p>
          <a:p>
            <a:endParaRPr lang="en-US" dirty="0"/>
          </a:p>
        </p:txBody>
      </p:sp>
      <p:sp>
        <p:nvSpPr>
          <p:cNvPr id="5" name="Text Placeholder 4">
            <a:extLst>
              <a:ext uri="{FF2B5EF4-FFF2-40B4-BE49-F238E27FC236}">
                <a16:creationId xmlns:a16="http://schemas.microsoft.com/office/drawing/2014/main" id="{3BB6ACF6-49D5-D853-1E2D-0231E476F55F}"/>
              </a:ext>
            </a:extLst>
          </p:cNvPr>
          <p:cNvSpPr>
            <a:spLocks noGrp="1"/>
          </p:cNvSpPr>
          <p:nvPr>
            <p:ph type="body" sz="quarter" idx="3"/>
          </p:nvPr>
        </p:nvSpPr>
        <p:spPr>
          <a:xfrm>
            <a:off x="8066423" y="2525116"/>
            <a:ext cx="2896671" cy="823912"/>
          </a:xfrm>
        </p:spPr>
        <p:txBody>
          <a:bodyPr/>
          <a:lstStyle/>
          <a:p>
            <a:r>
              <a:rPr lang="en-US" dirty="0"/>
              <a:t>Camera and AI</a:t>
            </a:r>
          </a:p>
        </p:txBody>
      </p:sp>
      <p:sp>
        <p:nvSpPr>
          <p:cNvPr id="7" name="Content Placeholder 6">
            <a:extLst>
              <a:ext uri="{FF2B5EF4-FFF2-40B4-BE49-F238E27FC236}">
                <a16:creationId xmlns:a16="http://schemas.microsoft.com/office/drawing/2014/main" id="{44F094F9-DFA8-D3B7-9B7A-451309478F59}"/>
              </a:ext>
            </a:extLst>
          </p:cNvPr>
          <p:cNvSpPr>
            <a:spLocks noGrp="1"/>
          </p:cNvSpPr>
          <p:nvPr>
            <p:ph sz="quarter" idx="4"/>
          </p:nvPr>
        </p:nvSpPr>
        <p:spPr>
          <a:xfrm>
            <a:off x="8066423" y="3582786"/>
            <a:ext cx="2896671" cy="1997867"/>
          </a:xfrm>
        </p:spPr>
        <p:txBody>
          <a:bodyPr/>
          <a:lstStyle/>
          <a:p>
            <a:r>
              <a:rPr lang="en-US" dirty="0"/>
              <a:t>C++ with OpenCV2 </a:t>
            </a:r>
          </a:p>
          <a:p>
            <a:pPr marL="285750" indent="-285750">
              <a:buFont typeface="Arial" panose="020B0604020202020204" pitchFamily="34" charset="0"/>
              <a:buChar char="•"/>
            </a:pPr>
            <a:r>
              <a:rPr lang="en-US" dirty="0"/>
              <a:t>Road</a:t>
            </a:r>
          </a:p>
          <a:p>
            <a:pPr marL="285750" indent="-285750">
              <a:buFont typeface="Arial" panose="020B0604020202020204" pitchFamily="34" charset="0"/>
              <a:buChar char="•"/>
            </a:pPr>
            <a:r>
              <a:rPr lang="en-US" dirty="0"/>
              <a:t>Object Detection</a:t>
            </a:r>
          </a:p>
          <a:p>
            <a:r>
              <a:rPr lang="en-US" dirty="0" err="1"/>
              <a:t>RaspiCam</a:t>
            </a:r>
            <a:endParaRPr lang="en-US" dirty="0"/>
          </a:p>
          <a:p>
            <a:r>
              <a:rPr lang="en-US" dirty="0"/>
              <a:t>Vector Programming</a:t>
            </a:r>
          </a:p>
          <a:p>
            <a:endParaRPr lang="en-US" dirty="0"/>
          </a:p>
        </p:txBody>
      </p:sp>
      <p:sp>
        <p:nvSpPr>
          <p:cNvPr id="10" name="Text Placeholder 9">
            <a:extLst>
              <a:ext uri="{FF2B5EF4-FFF2-40B4-BE49-F238E27FC236}">
                <a16:creationId xmlns:a16="http://schemas.microsoft.com/office/drawing/2014/main" id="{3BC25548-3EEF-911F-AF7B-1DF0A2F94A0C}"/>
              </a:ext>
            </a:extLst>
          </p:cNvPr>
          <p:cNvSpPr>
            <a:spLocks noGrp="1"/>
          </p:cNvSpPr>
          <p:nvPr>
            <p:ph type="body" idx="13"/>
          </p:nvPr>
        </p:nvSpPr>
        <p:spPr>
          <a:xfrm>
            <a:off x="4594779" y="2608465"/>
            <a:ext cx="2882475" cy="823912"/>
          </a:xfrm>
        </p:spPr>
        <p:txBody>
          <a:bodyPr/>
          <a:lstStyle/>
          <a:p>
            <a:r>
              <a:rPr lang="en-US" dirty="0"/>
              <a:t>Microcontroller</a:t>
            </a:r>
          </a:p>
        </p:txBody>
      </p:sp>
      <p:sp>
        <p:nvSpPr>
          <p:cNvPr id="11" name="Content Placeholder 10">
            <a:extLst>
              <a:ext uri="{FF2B5EF4-FFF2-40B4-BE49-F238E27FC236}">
                <a16:creationId xmlns:a16="http://schemas.microsoft.com/office/drawing/2014/main" id="{C5A7E8A6-73E3-FC6B-C8BE-CBBAD43340D8}"/>
              </a:ext>
            </a:extLst>
          </p:cNvPr>
          <p:cNvSpPr>
            <a:spLocks noGrp="1"/>
          </p:cNvSpPr>
          <p:nvPr>
            <p:ph sz="half" idx="14"/>
          </p:nvPr>
        </p:nvSpPr>
        <p:spPr>
          <a:xfrm>
            <a:off x="4594778" y="3582785"/>
            <a:ext cx="2882475" cy="1997867"/>
          </a:xfrm>
        </p:spPr>
        <p:txBody>
          <a:bodyPr/>
          <a:lstStyle/>
          <a:p>
            <a:r>
              <a:rPr lang="en-US" dirty="0"/>
              <a:t>Master Slave configuration</a:t>
            </a:r>
          </a:p>
          <a:p>
            <a:r>
              <a:rPr lang="en-US" dirty="0"/>
              <a:t>Arduino Code</a:t>
            </a:r>
          </a:p>
          <a:p>
            <a:r>
              <a:rPr lang="en-US" dirty="0"/>
              <a:t>Walkthrough of vehicle</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p:txBody>
          <a:bodyPr/>
          <a:lstStyle/>
          <a:p>
            <a:r>
              <a:rPr lang="en-US" dirty="0"/>
              <a:t>Vehicle 2 X Communication</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6" name="TextBox 5">
            <a:extLst>
              <a:ext uri="{FF2B5EF4-FFF2-40B4-BE49-F238E27FC236}">
                <a16:creationId xmlns:a16="http://schemas.microsoft.com/office/drawing/2014/main" id="{D4AD4954-72C1-6888-0802-257F2E68C502}"/>
              </a:ext>
            </a:extLst>
          </p:cNvPr>
          <p:cNvSpPr txBox="1"/>
          <p:nvPr/>
        </p:nvSpPr>
        <p:spPr>
          <a:xfrm>
            <a:off x="4133850" y="1690688"/>
            <a:ext cx="3924300" cy="369332"/>
          </a:xfrm>
          <a:prstGeom prst="rect">
            <a:avLst/>
          </a:prstGeom>
          <a:noFill/>
        </p:spPr>
        <p:txBody>
          <a:bodyPr wrap="square" rtlCol="0">
            <a:spAutoFit/>
          </a:bodyPr>
          <a:lstStyle/>
          <a:p>
            <a:pPr algn="ctr"/>
            <a:r>
              <a:rPr lang="en-US" dirty="0"/>
              <a:t>DEMO CAR and CODE</a:t>
            </a:r>
          </a:p>
        </p:txBody>
      </p:sp>
    </p:spTree>
    <p:extLst>
      <p:ext uri="{BB962C8B-B14F-4D97-AF65-F5344CB8AC3E}">
        <p14:creationId xmlns:p14="http://schemas.microsoft.com/office/powerpoint/2010/main" val="103148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lnSpcReduction="10000"/>
          </a:bodyPr>
          <a:lstStyle/>
          <a:p>
            <a:r>
              <a:rPr lang="en-US" dirty="0"/>
              <a:t>Introduction</a:t>
            </a:r>
          </a:p>
          <a:p>
            <a:r>
              <a:rPr lang="en-US" dirty="0"/>
              <a:t>Problem</a:t>
            </a:r>
          </a:p>
          <a:p>
            <a:r>
              <a:rPr lang="en-US" dirty="0"/>
              <a:t>My Solution</a:t>
            </a:r>
          </a:p>
          <a:p>
            <a:r>
              <a:rPr lang="en-US" dirty="0"/>
              <a:t>Methodology</a:t>
            </a:r>
          </a:p>
          <a:p>
            <a:r>
              <a:rPr lang="en-US" sz="1600" b="1" u="sng" dirty="0">
                <a:highlight>
                  <a:srgbClr val="800080"/>
                </a:highlight>
              </a:rPr>
              <a:t>Limitations</a:t>
            </a:r>
          </a:p>
          <a:p>
            <a:r>
              <a:rPr lang="en-US" dirty="0"/>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668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Limitations</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793612734"/>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Vehicle 2 X Communication</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lnSpcReduction="10000"/>
          </a:bodyPr>
          <a:lstStyle/>
          <a:p>
            <a:r>
              <a:rPr lang="en-US" dirty="0"/>
              <a:t>Introduction</a:t>
            </a:r>
          </a:p>
          <a:p>
            <a:r>
              <a:rPr lang="en-US" dirty="0"/>
              <a:t>Problem</a:t>
            </a:r>
          </a:p>
          <a:p>
            <a:r>
              <a:rPr lang="en-US" dirty="0"/>
              <a:t>My Solution</a:t>
            </a:r>
          </a:p>
          <a:p>
            <a:r>
              <a:rPr lang="en-US" dirty="0"/>
              <a:t>Methodology</a:t>
            </a:r>
          </a:p>
          <a:p>
            <a:r>
              <a:rPr lang="en-US" dirty="0"/>
              <a:t>Limitations</a:t>
            </a:r>
          </a:p>
          <a:p>
            <a:r>
              <a:rPr lang="en-US" sz="1600" b="1" u="sng" dirty="0">
                <a:highlight>
                  <a:srgbClr val="800080"/>
                </a:highlight>
              </a:rPr>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3731439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Future work</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Optical Encoders</a:t>
            </a:r>
          </a:p>
          <a:p>
            <a:r>
              <a:rPr lang="en-US" dirty="0"/>
              <a:t>Triangulation</a:t>
            </a:r>
          </a:p>
          <a:p>
            <a:r>
              <a:rPr lang="en-US" dirty="0"/>
              <a:t>Upgrading raspberry pi</a:t>
            </a:r>
          </a:p>
          <a:p>
            <a:r>
              <a:rPr lang="en-US" dirty="0"/>
              <a:t>Using python</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514350" y="56999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normAutofit/>
          </a:bodyPr>
          <a:lstStyle/>
          <a:p>
            <a:r>
              <a:rPr lang="en-US" dirty="0"/>
              <a:t>September</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October</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November</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December</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Building the vehicles and setting up servers  ~ 143 hours</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Cont. building vehicles and began programming ~ 95 hours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7" y="3755394"/>
            <a:ext cx="5386337" cy="1010842"/>
          </a:xfrm>
        </p:spPr>
        <p:txBody>
          <a:bodyPr>
            <a:normAutofit/>
          </a:bodyPr>
          <a:lstStyle/>
          <a:p>
            <a:r>
              <a:rPr lang="en-US" dirty="0"/>
              <a:t>Programming AI and testing vehicle on environment ~ 76 hours</a:t>
            </a:r>
          </a:p>
          <a:p>
            <a:r>
              <a:rPr lang="en-US" dirty="0"/>
              <a:t>(STUCK)</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Paper and Demo </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Vehicle 2 X Communication</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lnSpcReduction="10000"/>
          </a:bodyPr>
          <a:lstStyle/>
          <a:p>
            <a:r>
              <a:rPr lang="en-US" sz="1600" b="1" u="sng" dirty="0">
                <a:highlight>
                  <a:srgbClr val="800080"/>
                </a:highlight>
              </a:rPr>
              <a:t>Introduction</a:t>
            </a:r>
          </a:p>
          <a:p>
            <a:r>
              <a:rPr lang="en-US" dirty="0"/>
              <a:t>Problem</a:t>
            </a:r>
          </a:p>
          <a:p>
            <a:r>
              <a:rPr lang="en-US" dirty="0"/>
              <a:t>My Solution</a:t>
            </a:r>
          </a:p>
          <a:p>
            <a:r>
              <a:rPr lang="en-US" dirty="0"/>
              <a:t>Methodology</a:t>
            </a:r>
          </a:p>
          <a:p>
            <a:r>
              <a:rPr lang="en-US" dirty="0"/>
              <a:t>Limitations</a:t>
            </a:r>
          </a:p>
          <a:p>
            <a:r>
              <a:rPr lang="en-US" dirty="0"/>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104949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029097"/>
          </a:xfrm>
        </p:spPr>
        <p:txBody>
          <a:bodyPr>
            <a:normAutofit/>
          </a:bodyPr>
          <a:lstStyle/>
          <a:p>
            <a:r>
              <a:rPr lang="en-US" dirty="0"/>
              <a:t>Pawan Chandra</a:t>
            </a:r>
          </a:p>
          <a:p>
            <a:r>
              <a:rPr lang="en-US" dirty="0"/>
              <a:t>pchandra@csu.fullerton.edu</a:t>
            </a:r>
          </a:p>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ue car with a diagram of different colors&#10;&#10;Description automatically generated with medium confidence">
            <a:extLst>
              <a:ext uri="{FF2B5EF4-FFF2-40B4-BE49-F238E27FC236}">
                <a16:creationId xmlns:a16="http://schemas.microsoft.com/office/drawing/2014/main" id="{0606882B-9804-C12E-6748-357228599EF1}"/>
              </a:ext>
            </a:extLst>
          </p:cNvPr>
          <p:cNvPicPr>
            <a:picLocks noChangeAspect="1"/>
          </p:cNvPicPr>
          <p:nvPr/>
        </p:nvPicPr>
        <p:blipFill>
          <a:blip r:embed="rId3"/>
          <a:stretch>
            <a:fillRect/>
          </a:stretch>
        </p:blipFill>
        <p:spPr>
          <a:xfrm>
            <a:off x="6473825" y="1937922"/>
            <a:ext cx="5765154" cy="4418428"/>
          </a:xfrm>
          <a:prstGeom prst="rect">
            <a:avLst/>
          </a:prstGeom>
        </p:spPr>
      </p:pic>
      <p:sp>
        <p:nvSpPr>
          <p:cNvPr id="2" name="Title 1">
            <a:extLst>
              <a:ext uri="{FF2B5EF4-FFF2-40B4-BE49-F238E27FC236}">
                <a16:creationId xmlns:a16="http://schemas.microsoft.com/office/drawing/2014/main" id="{06A0E2A5-3398-41CB-B57D-B8F9AC943F7F}"/>
              </a:ext>
            </a:extLst>
          </p:cNvPr>
          <p:cNvSpPr>
            <a:spLocks noGrp="1"/>
          </p:cNvSpPr>
          <p:nvPr>
            <p:ph type="title"/>
          </p:nvPr>
        </p:nvSpPr>
        <p:spPr>
          <a:xfrm>
            <a:off x="1362075" y="1551709"/>
            <a:ext cx="5111750" cy="706006"/>
          </a:xfrm>
        </p:spPr>
        <p:txBody>
          <a:bodyPr/>
          <a:lstStyle/>
          <a:p>
            <a:r>
              <a:rPr lang="en-US" dirty="0"/>
              <a:t>Autonomous vehicles</a:t>
            </a:r>
          </a:p>
        </p:txBody>
      </p:sp>
      <p:sp>
        <p:nvSpPr>
          <p:cNvPr id="3" name="Text Placeholder 2">
            <a:extLst>
              <a:ext uri="{FF2B5EF4-FFF2-40B4-BE49-F238E27FC236}">
                <a16:creationId xmlns:a16="http://schemas.microsoft.com/office/drawing/2014/main" id="{584376F1-8FD3-1B86-FF61-2FD70E0B3D2A}"/>
              </a:ext>
            </a:extLst>
          </p:cNvPr>
          <p:cNvSpPr>
            <a:spLocks noGrp="1"/>
          </p:cNvSpPr>
          <p:nvPr>
            <p:ph type="body" idx="1"/>
          </p:nvPr>
        </p:nvSpPr>
        <p:spPr>
          <a:xfrm>
            <a:off x="1362075" y="3074698"/>
            <a:ext cx="5111750" cy="2975120"/>
          </a:xfrm>
        </p:spPr>
        <p:txBody>
          <a:bodyPr>
            <a:normAutofit/>
          </a:bodyPr>
          <a:lstStyle/>
          <a:p>
            <a:r>
              <a:rPr lang="en-US" b="1" dirty="0"/>
              <a:t>DEF</a:t>
            </a:r>
            <a:r>
              <a:rPr lang="en-US" dirty="0"/>
              <a:t>: Automobiles that uses driver assistance technologies to remove the need for a human operator. </a:t>
            </a:r>
          </a:p>
          <a:p>
            <a:endParaRPr lang="en-US" dirty="0"/>
          </a:p>
          <a:p>
            <a:r>
              <a:rPr lang="en-US" b="1" dirty="0"/>
              <a:t>Pros</a:t>
            </a:r>
          </a:p>
          <a:p>
            <a:pPr marL="285750" indent="-285750">
              <a:buFont typeface="Arial" panose="020B0604020202020204" pitchFamily="34" charset="0"/>
              <a:buChar char="•"/>
            </a:pPr>
            <a:r>
              <a:rPr lang="en-US" dirty="0"/>
              <a:t>Eliminate traffic congestion</a:t>
            </a:r>
          </a:p>
          <a:p>
            <a:pPr marL="285750" indent="-285750">
              <a:buFont typeface="Arial" panose="020B0604020202020204" pitchFamily="34" charset="0"/>
              <a:buChar char="•"/>
            </a:pPr>
            <a:r>
              <a:rPr lang="en-US" dirty="0"/>
              <a:t>Reduce accidents</a:t>
            </a:r>
          </a:p>
          <a:p>
            <a:pPr marL="285750" indent="-285750">
              <a:buFont typeface="Arial" panose="020B0604020202020204" pitchFamily="34" charset="0"/>
              <a:buChar char="•"/>
            </a:pPr>
            <a:r>
              <a:rPr lang="en-US" dirty="0"/>
              <a:t>Cut travel cost</a:t>
            </a:r>
          </a:p>
          <a:p>
            <a:pPr marL="285750" indent="-285750">
              <a:buFont typeface="Arial" panose="020B0604020202020204" pitchFamily="34" charset="0"/>
              <a:buChar char="•"/>
            </a:pPr>
            <a:r>
              <a:rPr lang="en-US" dirty="0"/>
              <a:t>Environmental Degradation</a:t>
            </a:r>
          </a:p>
          <a:p>
            <a:pPr marL="285750" indent="-285750">
              <a:buFont typeface="Arial" panose="020B0604020202020204" pitchFamily="34" charset="0"/>
              <a:buChar char="•"/>
            </a:pPr>
            <a:r>
              <a:rPr lang="en-US" dirty="0"/>
              <a:t>Etc.</a:t>
            </a:r>
          </a:p>
        </p:txBody>
      </p:sp>
      <p:sp>
        <p:nvSpPr>
          <p:cNvPr id="4" name="Footer Placeholder 3">
            <a:extLst>
              <a:ext uri="{FF2B5EF4-FFF2-40B4-BE49-F238E27FC236}">
                <a16:creationId xmlns:a16="http://schemas.microsoft.com/office/drawing/2014/main" id="{53D6EAB2-8DCA-3E4F-5E86-1C5E8657DB98}"/>
              </a:ext>
            </a:extLst>
          </p:cNvPr>
          <p:cNvSpPr>
            <a:spLocks noGrp="1"/>
          </p:cNvSpPr>
          <p:nvPr>
            <p:ph type="ftr" sz="quarter" idx="11"/>
          </p:nvPr>
        </p:nvSpPr>
        <p:spPr/>
        <p:txBody>
          <a:bodyPr/>
          <a:lstStyle/>
          <a:p>
            <a:r>
              <a:rPr lang="en-US" dirty="0"/>
              <a:t>Vehicle 2 X Communication</a:t>
            </a:r>
          </a:p>
        </p:txBody>
      </p:sp>
      <p:sp>
        <p:nvSpPr>
          <p:cNvPr id="5" name="Slide Number Placeholder 4">
            <a:extLst>
              <a:ext uri="{FF2B5EF4-FFF2-40B4-BE49-F238E27FC236}">
                <a16:creationId xmlns:a16="http://schemas.microsoft.com/office/drawing/2014/main" id="{003192F8-17B0-0BBA-25F3-DDBBD52D7266}"/>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62299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1026" name="Picture 2">
            <a:extLst>
              <a:ext uri="{FF2B5EF4-FFF2-40B4-BE49-F238E27FC236}">
                <a16:creationId xmlns:a16="http://schemas.microsoft.com/office/drawing/2014/main" id="{265A629A-18A3-304B-2005-F38C266AD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68" y="162496"/>
            <a:ext cx="10873221" cy="6193853"/>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a:extLst>
              <a:ext uri="{FF2B5EF4-FFF2-40B4-BE49-F238E27FC236}">
                <a16:creationId xmlns:a16="http://schemas.microsoft.com/office/drawing/2014/main" id="{178661B7-C79A-E2F7-381A-6F3076FC09DA}"/>
              </a:ext>
            </a:extLst>
          </p:cNvPr>
          <p:cNvSpPr>
            <a:spLocks noGrp="1"/>
          </p:cNvSpPr>
          <p:nvPr>
            <p:ph type="ftr" sz="quarter" idx="11"/>
          </p:nvPr>
        </p:nvSpPr>
        <p:spPr>
          <a:xfrm>
            <a:off x="2815993" y="6356349"/>
            <a:ext cx="4114800" cy="365125"/>
          </a:xfrm>
        </p:spPr>
        <p:txBody>
          <a:bodyPr/>
          <a:lstStyle/>
          <a:p>
            <a:r>
              <a:rPr lang="en-US" dirty="0"/>
              <a:t>Vehicle 2 X Communication</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1BFA8C7-844D-8024-75F7-921E6906722D}"/>
              </a:ext>
            </a:extLst>
          </p:cNvPr>
          <p:cNvSpPr>
            <a:spLocks noGrp="1"/>
          </p:cNvSpPr>
          <p:nvPr>
            <p:ph type="body" idx="1"/>
          </p:nvPr>
        </p:nvSpPr>
        <p:spPr>
          <a:xfrm>
            <a:off x="4734289" y="651205"/>
            <a:ext cx="2882475" cy="823912"/>
          </a:xfrm>
        </p:spPr>
        <p:txBody>
          <a:bodyPr/>
          <a:lstStyle/>
          <a:p>
            <a:r>
              <a:rPr lang="en-US" dirty="0"/>
              <a:t>Area of Focus</a:t>
            </a:r>
          </a:p>
        </p:txBody>
      </p:sp>
      <p:sp>
        <p:nvSpPr>
          <p:cNvPr id="8" name="Content Placeholder 7">
            <a:extLst>
              <a:ext uri="{FF2B5EF4-FFF2-40B4-BE49-F238E27FC236}">
                <a16:creationId xmlns:a16="http://schemas.microsoft.com/office/drawing/2014/main" id="{E9F19F3B-D682-E618-2606-AECC80CEB744}"/>
              </a:ext>
            </a:extLst>
          </p:cNvPr>
          <p:cNvSpPr>
            <a:spLocks noGrp="1"/>
          </p:cNvSpPr>
          <p:nvPr>
            <p:ph sz="half" idx="2"/>
          </p:nvPr>
        </p:nvSpPr>
        <p:spPr>
          <a:xfrm>
            <a:off x="1243105" y="2316357"/>
            <a:ext cx="2882475" cy="3316692"/>
          </a:xfrm>
        </p:spPr>
        <p:txBody>
          <a:bodyPr>
            <a:noAutofit/>
          </a:bodyPr>
          <a:lstStyle/>
          <a:p>
            <a:pPr marL="91440" rtl="0">
              <a:spcBef>
                <a:spcPts val="0"/>
              </a:spcBef>
            </a:pPr>
            <a:r>
              <a:rPr lang="en-US" sz="1600" b="1" i="0" u="none" strike="noStrike" dirty="0">
                <a:solidFill>
                  <a:srgbClr val="434343"/>
                </a:solidFill>
                <a:effectLst/>
                <a:latin typeface="+mj-lt"/>
              </a:rPr>
              <a:t>Level 1 </a:t>
            </a:r>
            <a:endParaRPr lang="en-US" sz="1600" dirty="0">
              <a:effectLst/>
              <a:latin typeface="+mj-lt"/>
            </a:endParaRPr>
          </a:p>
          <a:p>
            <a:pPr marL="262890" indent="-171450" rtl="0" fontAlgn="base">
              <a:lnSpc>
                <a:spcPct val="150000"/>
              </a:lnSpc>
              <a:spcBef>
                <a:spcPts val="0"/>
              </a:spcBef>
              <a:buFont typeface="Arial" panose="020B0604020202020204" pitchFamily="34" charset="0"/>
              <a:buChar char="•"/>
            </a:pPr>
            <a:r>
              <a:rPr lang="en-US" sz="1600" b="0" i="0" u="none" strike="noStrike" dirty="0">
                <a:solidFill>
                  <a:srgbClr val="434343"/>
                </a:solidFill>
                <a:effectLst/>
                <a:latin typeface="+mj-lt"/>
              </a:rPr>
              <a:t>ADAS</a:t>
            </a:r>
          </a:p>
          <a:p>
            <a:pPr marL="262890" indent="-171450" rtl="0" fontAlgn="base">
              <a:lnSpc>
                <a:spcPct val="150000"/>
              </a:lnSpc>
              <a:spcBef>
                <a:spcPts val="0"/>
              </a:spcBef>
              <a:buFont typeface="Arial" panose="020B0604020202020204" pitchFamily="34" charset="0"/>
              <a:buChar char="•"/>
            </a:pPr>
            <a:r>
              <a:rPr lang="en-US" sz="1600" b="0" i="0" u="none" strike="noStrike" dirty="0">
                <a:solidFill>
                  <a:srgbClr val="434343"/>
                </a:solidFill>
                <a:effectLst/>
                <a:latin typeface="+mj-lt"/>
              </a:rPr>
              <a:t>Some Sensors</a:t>
            </a:r>
          </a:p>
          <a:p>
            <a:pPr marL="91440" rtl="0">
              <a:spcBef>
                <a:spcPts val="0"/>
              </a:spcBef>
            </a:pPr>
            <a:endParaRPr lang="en-US" sz="1600" b="1" i="0" u="none" strike="noStrike" dirty="0">
              <a:solidFill>
                <a:srgbClr val="434343"/>
              </a:solidFill>
              <a:effectLst/>
              <a:latin typeface="+mj-lt"/>
            </a:endParaRPr>
          </a:p>
          <a:p>
            <a:pPr marL="91440" rtl="0">
              <a:spcBef>
                <a:spcPts val="0"/>
              </a:spcBef>
            </a:pPr>
            <a:r>
              <a:rPr lang="en-US" sz="1600" b="1" i="0" u="none" strike="noStrike" dirty="0">
                <a:solidFill>
                  <a:srgbClr val="434343"/>
                </a:solidFill>
                <a:effectLst/>
                <a:latin typeface="+mj-lt"/>
              </a:rPr>
              <a:t>Level 2</a:t>
            </a:r>
            <a:endParaRPr lang="en-US" sz="1600" dirty="0">
              <a:effectLst/>
              <a:latin typeface="+mj-lt"/>
            </a:endParaRPr>
          </a:p>
          <a:p>
            <a:pPr marL="377190" indent="-285750" rtl="0" fontAlgn="base">
              <a:lnSpc>
                <a:spcPct val="150000"/>
              </a:lnSpc>
              <a:spcBef>
                <a:spcPts val="0"/>
              </a:spcBef>
              <a:buFont typeface="Arial" panose="020B0604020202020204" pitchFamily="34" charset="0"/>
              <a:buChar char="•"/>
            </a:pPr>
            <a:r>
              <a:rPr lang="en-US" sz="1600" b="0" i="0" u="none" strike="noStrike" dirty="0">
                <a:solidFill>
                  <a:srgbClr val="434343"/>
                </a:solidFill>
                <a:effectLst/>
                <a:latin typeface="+mj-lt"/>
              </a:rPr>
              <a:t>ADAS</a:t>
            </a:r>
          </a:p>
          <a:p>
            <a:pPr marL="377190" indent="-285750" rtl="0" fontAlgn="base">
              <a:lnSpc>
                <a:spcPct val="150000"/>
              </a:lnSpc>
              <a:spcBef>
                <a:spcPts val="0"/>
              </a:spcBef>
              <a:buFont typeface="Arial" panose="020B0604020202020204" pitchFamily="34" charset="0"/>
              <a:buChar char="•"/>
            </a:pPr>
            <a:r>
              <a:rPr lang="en-US" sz="1600" b="0" i="0" u="none" strike="noStrike" dirty="0">
                <a:solidFill>
                  <a:srgbClr val="434343"/>
                </a:solidFill>
                <a:effectLst/>
                <a:latin typeface="+mj-lt"/>
              </a:rPr>
              <a:t>Advance Sensors</a:t>
            </a:r>
          </a:p>
          <a:p>
            <a:pPr marL="377190" indent="-285750" rtl="0" fontAlgn="base">
              <a:lnSpc>
                <a:spcPct val="150000"/>
              </a:lnSpc>
              <a:spcBef>
                <a:spcPts val="0"/>
              </a:spcBef>
              <a:buFont typeface="Arial" panose="020B0604020202020204" pitchFamily="34" charset="0"/>
              <a:buChar char="•"/>
            </a:pPr>
            <a:r>
              <a:rPr lang="en-US" sz="1600" b="0" i="0" u="none" strike="noStrike" dirty="0">
                <a:solidFill>
                  <a:srgbClr val="434343"/>
                </a:solidFill>
                <a:effectLst/>
                <a:latin typeface="+mj-lt"/>
              </a:rPr>
              <a:t>High Detailed Mapping</a:t>
            </a:r>
          </a:p>
          <a:p>
            <a:pPr marL="377190" indent="-285750" rtl="0" fontAlgn="base">
              <a:lnSpc>
                <a:spcPct val="150000"/>
              </a:lnSpc>
              <a:spcBef>
                <a:spcPts val="0"/>
              </a:spcBef>
              <a:buFont typeface="Arial" panose="020B0604020202020204" pitchFamily="34" charset="0"/>
              <a:buChar char="•"/>
            </a:pPr>
            <a:r>
              <a:rPr lang="en-US" sz="1600" b="0" i="0" u="none" strike="noStrike" dirty="0">
                <a:solidFill>
                  <a:srgbClr val="434343"/>
                </a:solidFill>
                <a:effectLst/>
                <a:latin typeface="+mj-lt"/>
              </a:rPr>
              <a:t>Computer Processor</a:t>
            </a:r>
          </a:p>
          <a:p>
            <a:pPr marL="91440"/>
            <a:endParaRPr lang="en-US" sz="1200" dirty="0"/>
          </a:p>
        </p:txBody>
      </p:sp>
      <p:sp>
        <p:nvSpPr>
          <p:cNvPr id="10" name="Content Placeholder 9">
            <a:extLst>
              <a:ext uri="{FF2B5EF4-FFF2-40B4-BE49-F238E27FC236}">
                <a16:creationId xmlns:a16="http://schemas.microsoft.com/office/drawing/2014/main" id="{6E17A196-51A0-1FDD-E338-9756FEC13ED2}"/>
              </a:ext>
            </a:extLst>
          </p:cNvPr>
          <p:cNvSpPr>
            <a:spLocks noGrp="1"/>
          </p:cNvSpPr>
          <p:nvPr>
            <p:ph sz="quarter" idx="4"/>
          </p:nvPr>
        </p:nvSpPr>
        <p:spPr>
          <a:xfrm>
            <a:off x="4647665" y="2316356"/>
            <a:ext cx="3055724" cy="3066527"/>
          </a:xfrm>
        </p:spPr>
        <p:txBody>
          <a:bodyPr>
            <a:noAutofit/>
          </a:bodyPr>
          <a:lstStyle/>
          <a:p>
            <a:pPr rtl="0">
              <a:spcBef>
                <a:spcPts val="0"/>
              </a:spcBef>
            </a:pPr>
            <a:r>
              <a:rPr lang="en-US" sz="1600" b="1" i="0" u="none" strike="noStrike" dirty="0">
                <a:solidFill>
                  <a:srgbClr val="434343"/>
                </a:solidFill>
                <a:effectLst/>
                <a:latin typeface="+mj-lt"/>
              </a:rPr>
              <a:t>Level 3</a:t>
            </a:r>
            <a:endParaRPr lang="en-US" sz="1600" dirty="0">
              <a:latin typeface="+mj-lt"/>
            </a:endParaRPr>
          </a:p>
          <a:p>
            <a:pPr marL="377190" indent="-285750" fontAlgn="base">
              <a:lnSpc>
                <a:spcPct val="150000"/>
              </a:lnSpc>
              <a:spcBef>
                <a:spcPts val="0"/>
              </a:spcBef>
              <a:buFont typeface="Arial" panose="020B0604020202020204" pitchFamily="34" charset="0"/>
              <a:buChar char="•"/>
            </a:pPr>
            <a:r>
              <a:rPr lang="en-US" sz="1600" dirty="0">
                <a:solidFill>
                  <a:srgbClr val="434343"/>
                </a:solidFill>
                <a:latin typeface="+mj-lt"/>
              </a:rPr>
              <a:t>ADAS</a:t>
            </a:r>
          </a:p>
          <a:p>
            <a:pPr marL="377190" indent="-285750" fontAlgn="base">
              <a:lnSpc>
                <a:spcPct val="150000"/>
              </a:lnSpc>
              <a:spcBef>
                <a:spcPts val="0"/>
              </a:spcBef>
              <a:buFont typeface="Arial" panose="020B0604020202020204" pitchFamily="34" charset="0"/>
              <a:buChar char="•"/>
            </a:pPr>
            <a:r>
              <a:rPr lang="en-US" sz="1600" dirty="0">
                <a:solidFill>
                  <a:srgbClr val="434343"/>
                </a:solidFill>
                <a:latin typeface="+mj-lt"/>
              </a:rPr>
              <a:t>Advance Sensors</a:t>
            </a:r>
          </a:p>
          <a:p>
            <a:pPr marL="377190" indent="-285750" fontAlgn="base">
              <a:lnSpc>
                <a:spcPct val="150000"/>
              </a:lnSpc>
              <a:spcBef>
                <a:spcPts val="0"/>
              </a:spcBef>
              <a:buFont typeface="Arial" panose="020B0604020202020204" pitchFamily="34" charset="0"/>
              <a:buChar char="•"/>
            </a:pPr>
            <a:r>
              <a:rPr lang="en-US" sz="1600" dirty="0">
                <a:solidFill>
                  <a:srgbClr val="434343"/>
                </a:solidFill>
                <a:latin typeface="+mj-lt"/>
              </a:rPr>
              <a:t>High Detailed Mapping</a:t>
            </a:r>
          </a:p>
          <a:p>
            <a:pPr marL="377190" indent="-285750" fontAlgn="base">
              <a:lnSpc>
                <a:spcPct val="150000"/>
              </a:lnSpc>
              <a:spcBef>
                <a:spcPts val="0"/>
              </a:spcBef>
              <a:buFont typeface="Arial" panose="020B0604020202020204" pitchFamily="34" charset="0"/>
              <a:buChar char="•"/>
            </a:pPr>
            <a:r>
              <a:rPr lang="en-US" sz="1600" dirty="0">
                <a:solidFill>
                  <a:srgbClr val="FF0000"/>
                </a:solidFill>
                <a:latin typeface="+mj-lt"/>
              </a:rPr>
              <a:t>Communication (V2X)</a:t>
            </a:r>
          </a:p>
          <a:p>
            <a:pPr marL="377190" indent="-285750" fontAlgn="base">
              <a:lnSpc>
                <a:spcPct val="150000"/>
              </a:lnSpc>
              <a:spcBef>
                <a:spcPts val="0"/>
              </a:spcBef>
              <a:buFont typeface="Arial" panose="020B0604020202020204" pitchFamily="34" charset="0"/>
              <a:buChar char="•"/>
            </a:pPr>
            <a:r>
              <a:rPr lang="en-US" sz="1600" dirty="0">
                <a:solidFill>
                  <a:srgbClr val="434343"/>
                </a:solidFill>
                <a:latin typeface="+mj-lt"/>
              </a:rPr>
              <a:t>Artificial Intelligence</a:t>
            </a:r>
          </a:p>
          <a:p>
            <a:pPr marL="377190" indent="-285750" fontAlgn="base">
              <a:lnSpc>
                <a:spcPct val="150000"/>
              </a:lnSpc>
              <a:spcBef>
                <a:spcPts val="0"/>
              </a:spcBef>
              <a:buFont typeface="Arial" panose="020B0604020202020204" pitchFamily="34" charset="0"/>
              <a:buChar char="•"/>
            </a:pPr>
            <a:r>
              <a:rPr lang="en-US" sz="1600" dirty="0">
                <a:solidFill>
                  <a:srgbClr val="434343"/>
                </a:solidFill>
                <a:latin typeface="+mj-lt"/>
              </a:rPr>
              <a:t>Redundant System </a:t>
            </a:r>
          </a:p>
          <a:p>
            <a:pPr marL="377190" indent="-285750" fontAlgn="base">
              <a:spcBef>
                <a:spcPts val="0"/>
              </a:spcBef>
              <a:buFont typeface="Arial" panose="020B0604020202020204" pitchFamily="34" charset="0"/>
              <a:buChar char="•"/>
            </a:pPr>
            <a:endParaRPr lang="en-US" sz="1600" dirty="0">
              <a:solidFill>
                <a:srgbClr val="434343"/>
              </a:solidFill>
              <a:latin typeface="+mj-lt"/>
            </a:endParaRPr>
          </a:p>
          <a:p>
            <a:endParaRPr lang="en-US" sz="1200" dirty="0"/>
          </a:p>
        </p:txBody>
      </p:sp>
      <p:sp>
        <p:nvSpPr>
          <p:cNvPr id="12" name="Content Placeholder 11">
            <a:extLst>
              <a:ext uri="{FF2B5EF4-FFF2-40B4-BE49-F238E27FC236}">
                <a16:creationId xmlns:a16="http://schemas.microsoft.com/office/drawing/2014/main" id="{EF69D6EB-35AC-CB73-DF42-2CAD677251F2}"/>
              </a:ext>
            </a:extLst>
          </p:cNvPr>
          <p:cNvSpPr>
            <a:spLocks noGrp="1"/>
          </p:cNvSpPr>
          <p:nvPr>
            <p:ph sz="half" idx="14"/>
          </p:nvPr>
        </p:nvSpPr>
        <p:spPr>
          <a:xfrm>
            <a:off x="8153400" y="2316354"/>
            <a:ext cx="3569898" cy="3704883"/>
          </a:xfrm>
        </p:spPr>
        <p:txBody>
          <a:bodyPr>
            <a:normAutofit fontScale="40000" lnSpcReduction="20000"/>
          </a:bodyPr>
          <a:lstStyle/>
          <a:p>
            <a:pPr marL="91440">
              <a:lnSpc>
                <a:spcPct val="120000"/>
              </a:lnSpc>
              <a:spcBef>
                <a:spcPts val="0"/>
              </a:spcBef>
            </a:pPr>
            <a:r>
              <a:rPr lang="en-US" sz="4000" b="1" dirty="0">
                <a:solidFill>
                  <a:srgbClr val="434343"/>
                </a:solidFill>
                <a:latin typeface="+mj-lt"/>
              </a:rPr>
              <a:t>Level 4 – 5</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ADAS</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More Advance Sensors</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High Detailed Mapping</a:t>
            </a:r>
          </a:p>
          <a:p>
            <a:pPr marL="377190" indent="-285750" fontAlgn="base">
              <a:lnSpc>
                <a:spcPct val="170000"/>
              </a:lnSpc>
              <a:spcBef>
                <a:spcPts val="0"/>
              </a:spcBef>
              <a:buFont typeface="Arial" panose="020B0604020202020204" pitchFamily="34" charset="0"/>
              <a:buChar char="•"/>
            </a:pPr>
            <a:r>
              <a:rPr lang="en-US" sz="4000" dirty="0">
                <a:solidFill>
                  <a:srgbClr val="FF0000"/>
                </a:solidFill>
                <a:latin typeface="+mj-lt"/>
              </a:rPr>
              <a:t>Communication (V2X)</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Advance Artificial Intelligence</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Redundant System</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Advance deep learning</a:t>
            </a:r>
          </a:p>
          <a:p>
            <a:pPr marL="377190" indent="-285750" fontAlgn="base">
              <a:lnSpc>
                <a:spcPct val="170000"/>
              </a:lnSpc>
              <a:spcBef>
                <a:spcPts val="0"/>
              </a:spcBef>
              <a:buFont typeface="Arial" panose="020B0604020202020204" pitchFamily="34" charset="0"/>
              <a:buChar char="•"/>
            </a:pPr>
            <a:r>
              <a:rPr lang="en-US" sz="4000" dirty="0">
                <a:solidFill>
                  <a:srgbClr val="434343"/>
                </a:solidFill>
                <a:latin typeface="+mj-lt"/>
              </a:rPr>
              <a:t>More</a:t>
            </a:r>
            <a:endParaRPr lang="en-US" sz="4000" b="1" dirty="0">
              <a:solidFill>
                <a:srgbClr val="434343"/>
              </a:solidFill>
              <a:latin typeface="+mj-lt"/>
            </a:endParaRPr>
          </a:p>
          <a:p>
            <a:endParaRPr lang="en-US" dirty="0"/>
          </a:p>
        </p:txBody>
      </p:sp>
      <p:sp>
        <p:nvSpPr>
          <p:cNvPr id="4" name="Footer Placeholder 3">
            <a:extLst>
              <a:ext uri="{FF2B5EF4-FFF2-40B4-BE49-F238E27FC236}">
                <a16:creationId xmlns:a16="http://schemas.microsoft.com/office/drawing/2014/main" id="{1D6CC284-3618-5624-9CBE-2E52D001DD11}"/>
              </a:ext>
            </a:extLst>
          </p:cNvPr>
          <p:cNvSpPr>
            <a:spLocks noGrp="1"/>
          </p:cNvSpPr>
          <p:nvPr>
            <p:ph type="ftr" sz="quarter" idx="11"/>
          </p:nvPr>
        </p:nvSpPr>
        <p:spPr/>
        <p:txBody>
          <a:bodyPr/>
          <a:lstStyle/>
          <a:p>
            <a:r>
              <a:rPr lang="en-US" dirty="0"/>
              <a:t>Vehicle 2 X Communication</a:t>
            </a:r>
          </a:p>
        </p:txBody>
      </p:sp>
      <p:sp>
        <p:nvSpPr>
          <p:cNvPr id="5" name="Slide Number Placeholder 4">
            <a:extLst>
              <a:ext uri="{FF2B5EF4-FFF2-40B4-BE49-F238E27FC236}">
                <a16:creationId xmlns:a16="http://schemas.microsoft.com/office/drawing/2014/main" id="{F4AF058C-7428-D1DC-8342-8174EA3CFFE7}"/>
              </a:ext>
            </a:extLst>
          </p:cNvPr>
          <p:cNvSpPr>
            <a:spLocks noGrp="1"/>
          </p:cNvSpPr>
          <p:nvPr>
            <p:ph type="sldNum" sz="quarter" idx="12"/>
          </p:nvPr>
        </p:nvSpPr>
        <p:spPr/>
        <p:txBody>
          <a:bodyPr/>
          <a:lstStyle/>
          <a:p>
            <a:fld id="{A49DFD55-3C28-40EF-9E31-A92D2E4017FF}" type="slidenum">
              <a:rPr lang="en-US" smtClean="0"/>
              <a:pPr/>
              <a:t>5</a:t>
            </a:fld>
            <a:endParaRPr lang="en-US" dirty="0"/>
          </a:p>
        </p:txBody>
      </p:sp>
      <p:cxnSp>
        <p:nvCxnSpPr>
          <p:cNvPr id="18" name="Straight Connector 17">
            <a:extLst>
              <a:ext uri="{FF2B5EF4-FFF2-40B4-BE49-F238E27FC236}">
                <a16:creationId xmlns:a16="http://schemas.microsoft.com/office/drawing/2014/main" id="{7B4BB13D-8575-7689-8198-21577BCB77AA}"/>
              </a:ext>
            </a:extLst>
          </p:cNvPr>
          <p:cNvCxnSpPr/>
          <p:nvPr/>
        </p:nvCxnSpPr>
        <p:spPr>
          <a:xfrm>
            <a:off x="4201064" y="2316354"/>
            <a:ext cx="0" cy="3066529"/>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B4D5939-55F5-D218-206D-20D4F32BDD4D}"/>
              </a:ext>
            </a:extLst>
          </p:cNvPr>
          <p:cNvCxnSpPr>
            <a:cxnSpLocks/>
          </p:cNvCxnSpPr>
          <p:nvPr/>
        </p:nvCxnSpPr>
        <p:spPr>
          <a:xfrm>
            <a:off x="7703389" y="2316354"/>
            <a:ext cx="0" cy="31614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487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lnSpcReduction="10000"/>
          </a:bodyPr>
          <a:lstStyle/>
          <a:p>
            <a:r>
              <a:rPr lang="en-US" dirty="0"/>
              <a:t>Introduction</a:t>
            </a:r>
          </a:p>
          <a:p>
            <a:r>
              <a:rPr lang="en-US" sz="1600" b="1" u="sng" dirty="0">
                <a:highlight>
                  <a:srgbClr val="800080"/>
                </a:highlight>
              </a:rPr>
              <a:t>Problem</a:t>
            </a:r>
          </a:p>
          <a:p>
            <a:r>
              <a:rPr lang="en-US" dirty="0"/>
              <a:t>My Solution</a:t>
            </a:r>
          </a:p>
          <a:p>
            <a:r>
              <a:rPr lang="en-US" dirty="0"/>
              <a:t>Methodology</a:t>
            </a:r>
          </a:p>
          <a:p>
            <a:r>
              <a:rPr lang="en-US" dirty="0"/>
              <a:t>Limitations</a:t>
            </a:r>
          </a:p>
          <a:p>
            <a:r>
              <a:rPr lang="en-US" dirty="0"/>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85514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048262-E852-8518-AA82-A84115D9A3F1}"/>
              </a:ext>
            </a:extLst>
          </p:cNvPr>
          <p:cNvSpPr>
            <a:spLocks noGrp="1"/>
          </p:cNvSpPr>
          <p:nvPr>
            <p:ph type="title"/>
          </p:nvPr>
        </p:nvSpPr>
        <p:spPr>
          <a:xfrm>
            <a:off x="4857749" y="1519237"/>
            <a:ext cx="6696075" cy="1909763"/>
          </a:xfrm>
        </p:spPr>
        <p:txBody>
          <a:bodyPr/>
          <a:lstStyle/>
          <a:p>
            <a:r>
              <a:rPr lang="en-US" dirty="0"/>
              <a:t>the cars already on the road</a:t>
            </a:r>
            <a:br>
              <a:rPr lang="en-US" dirty="0"/>
            </a:br>
            <a:endParaRPr lang="en-US" dirty="0"/>
          </a:p>
        </p:txBody>
      </p:sp>
      <p:sp>
        <p:nvSpPr>
          <p:cNvPr id="5" name="Subtitle 4">
            <a:extLst>
              <a:ext uri="{FF2B5EF4-FFF2-40B4-BE49-F238E27FC236}">
                <a16:creationId xmlns:a16="http://schemas.microsoft.com/office/drawing/2014/main" id="{D3049FBC-2A3F-EFD5-4023-1D26F19DF09F}"/>
              </a:ext>
            </a:extLst>
          </p:cNvPr>
          <p:cNvSpPr>
            <a:spLocks noGrp="1"/>
          </p:cNvSpPr>
          <p:nvPr>
            <p:ph type="subTitle" idx="1"/>
          </p:nvPr>
        </p:nvSpPr>
        <p:spPr>
          <a:xfrm>
            <a:off x="4857750" y="3429000"/>
            <a:ext cx="6696074" cy="2743598"/>
          </a:xfrm>
        </p:spPr>
        <p:txBody>
          <a:bodyPr anchor="t">
            <a:normAutofit/>
          </a:bodyPr>
          <a:lstStyle/>
          <a:p>
            <a:r>
              <a:rPr lang="en-US" dirty="0"/>
              <a:t>No Government Incentives</a:t>
            </a:r>
          </a:p>
          <a:p>
            <a:endParaRPr lang="en-US" dirty="0"/>
          </a:p>
          <a:p>
            <a:r>
              <a:rPr lang="en-US" dirty="0"/>
              <a:t>Cost to upgrade</a:t>
            </a:r>
          </a:p>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Compromise Geometry</a:t>
            </a:r>
          </a:p>
          <a:p>
            <a:pPr marL="285750" indent="-285750">
              <a:buFont typeface="Arial" panose="020B0604020202020204" pitchFamily="34" charset="0"/>
              <a:buChar char="•"/>
            </a:pPr>
            <a:r>
              <a:rPr lang="en-US" dirty="0"/>
              <a:t>New Car</a:t>
            </a:r>
          </a:p>
          <a:p>
            <a:pPr marL="285750" indent="-285750">
              <a:buFont typeface="Arial" panose="020B0604020202020204" pitchFamily="34" charset="0"/>
              <a:buChar char="•"/>
            </a:pPr>
            <a:endParaRPr lang="en-US" dirty="0"/>
          </a:p>
          <a:p>
            <a:r>
              <a:rPr lang="en-US" dirty="0"/>
              <a:t>Slows down the AI Future</a:t>
            </a:r>
          </a:p>
        </p:txBody>
      </p:sp>
    </p:spTree>
    <p:extLst>
      <p:ext uri="{BB962C8B-B14F-4D97-AF65-F5344CB8AC3E}">
        <p14:creationId xmlns:p14="http://schemas.microsoft.com/office/powerpoint/2010/main" val="38741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92500" lnSpcReduction="10000"/>
          </a:bodyPr>
          <a:lstStyle/>
          <a:p>
            <a:r>
              <a:rPr lang="en-US" dirty="0"/>
              <a:t>Introduction</a:t>
            </a:r>
          </a:p>
          <a:p>
            <a:r>
              <a:rPr lang="en-US" dirty="0"/>
              <a:t>Problem</a:t>
            </a:r>
          </a:p>
          <a:p>
            <a:r>
              <a:rPr lang="en-US" sz="1600" b="1" u="sng" dirty="0">
                <a:highlight>
                  <a:srgbClr val="800080"/>
                </a:highlight>
              </a:rPr>
              <a:t>My Solution</a:t>
            </a:r>
          </a:p>
          <a:p>
            <a:r>
              <a:rPr lang="en-US" dirty="0"/>
              <a:t>Methodology</a:t>
            </a:r>
          </a:p>
          <a:p>
            <a:r>
              <a:rPr lang="en-US" dirty="0"/>
              <a:t>Limitations</a:t>
            </a:r>
          </a:p>
          <a:p>
            <a:r>
              <a:rPr lang="en-US" dirty="0"/>
              <a:t>Conclusion</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Vehicle 2 X Communication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94603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48E2FD2-4BB6-160F-C56D-80630FB09D88}"/>
              </a:ext>
            </a:extLst>
          </p:cNvPr>
          <p:cNvSpPr>
            <a:spLocks noGrp="1"/>
          </p:cNvSpPr>
          <p:nvPr>
            <p:ph type="title"/>
          </p:nvPr>
        </p:nvSpPr>
        <p:spPr>
          <a:xfrm>
            <a:off x="5611811" y="1671638"/>
            <a:ext cx="5111750" cy="1204912"/>
          </a:xfrm>
        </p:spPr>
        <p:txBody>
          <a:bodyPr/>
          <a:lstStyle/>
          <a:p>
            <a:r>
              <a:rPr lang="en-US" dirty="0"/>
              <a:t>My solution &amp; project</a:t>
            </a:r>
          </a:p>
        </p:txBody>
      </p:sp>
      <p:sp>
        <p:nvSpPr>
          <p:cNvPr id="17" name="Text Placeholder 2">
            <a:extLst>
              <a:ext uri="{FF2B5EF4-FFF2-40B4-BE49-F238E27FC236}">
                <a16:creationId xmlns:a16="http://schemas.microsoft.com/office/drawing/2014/main" id="{1CC57713-8099-6E55-FE3A-D813AD2B40B5}"/>
              </a:ext>
            </a:extLst>
          </p:cNvPr>
          <p:cNvSpPr>
            <a:spLocks noGrp="1"/>
          </p:cNvSpPr>
          <p:nvPr>
            <p:ph type="body" idx="1"/>
          </p:nvPr>
        </p:nvSpPr>
        <p:spPr>
          <a:xfrm>
            <a:off x="5476874" y="3660773"/>
            <a:ext cx="5381625" cy="2425701"/>
          </a:xfrm>
        </p:spPr>
        <p:txBody>
          <a:bodyPr/>
          <a:lstStyle/>
          <a:p>
            <a:r>
              <a:rPr lang="en-US" dirty="0"/>
              <a:t>Implement and integrate a </a:t>
            </a:r>
            <a:r>
              <a:rPr lang="en-US" dirty="0">
                <a:solidFill>
                  <a:srgbClr val="FF0000"/>
                </a:solidFill>
              </a:rPr>
              <a:t>Vehicle to X (V2X)</a:t>
            </a:r>
            <a:r>
              <a:rPr lang="en-US" dirty="0"/>
              <a:t> Communication device on levels 0-2.</a:t>
            </a:r>
          </a:p>
          <a:p>
            <a:endParaRPr lang="en-US" dirty="0"/>
          </a:p>
          <a:p>
            <a:r>
              <a:rPr lang="en-US" dirty="0"/>
              <a:t>Will </a:t>
            </a:r>
            <a:r>
              <a:rPr lang="en-US" b="1" u="sng" dirty="0"/>
              <a:t>not</a:t>
            </a:r>
            <a:r>
              <a:rPr lang="en-US" dirty="0"/>
              <a:t> make car autonomous:</a:t>
            </a:r>
          </a:p>
          <a:p>
            <a:pPr lvl="1" indent="-285750">
              <a:lnSpc>
                <a:spcPct val="150000"/>
              </a:lnSpc>
              <a:spcBef>
                <a:spcPts val="0"/>
              </a:spcBef>
              <a:buFont typeface="Arial" panose="020B0604020202020204" pitchFamily="34" charset="0"/>
              <a:buChar char="•"/>
            </a:pPr>
            <a:r>
              <a:rPr lang="en-US" sz="1400" dirty="0">
                <a:solidFill>
                  <a:schemeClr val="tx1"/>
                </a:solidFill>
              </a:rPr>
              <a:t>Server</a:t>
            </a:r>
          </a:p>
          <a:p>
            <a:pPr lvl="1" indent="-285750">
              <a:lnSpc>
                <a:spcPct val="150000"/>
              </a:lnSpc>
              <a:spcBef>
                <a:spcPts val="0"/>
              </a:spcBef>
              <a:buFont typeface="Arial" panose="020B0604020202020204" pitchFamily="34" charset="0"/>
              <a:buChar char="•"/>
            </a:pPr>
            <a:r>
              <a:rPr lang="en-US" sz="1400" dirty="0">
                <a:solidFill>
                  <a:schemeClr val="tx1"/>
                </a:solidFill>
              </a:rPr>
              <a:t>GUI</a:t>
            </a:r>
          </a:p>
          <a:p>
            <a:pPr lvl="1" indent="-285750">
              <a:lnSpc>
                <a:spcPct val="150000"/>
              </a:lnSpc>
              <a:spcBef>
                <a:spcPts val="0"/>
              </a:spcBef>
              <a:buFont typeface="Arial" panose="020B0604020202020204" pitchFamily="34" charset="0"/>
              <a:buChar char="•"/>
            </a:pPr>
            <a:r>
              <a:rPr lang="en-US" sz="1400" dirty="0">
                <a:solidFill>
                  <a:schemeClr val="tx1"/>
                </a:solidFill>
              </a:rPr>
              <a:t>Waze</a:t>
            </a:r>
          </a:p>
          <a:p>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09DC38C4-3398-C845-DE11-60AB89E99FE9}"/>
              </a:ext>
            </a:extLst>
          </p:cNvPr>
          <p:cNvSpPr>
            <a:spLocks noGrp="1"/>
          </p:cNvSpPr>
          <p:nvPr>
            <p:ph type="ftr" sz="quarter" idx="11"/>
          </p:nvPr>
        </p:nvSpPr>
        <p:spPr>
          <a:xfrm>
            <a:off x="4038600" y="6356350"/>
            <a:ext cx="4114800" cy="365125"/>
          </a:xfrm>
        </p:spPr>
        <p:txBody>
          <a:bodyPr anchor="ctr">
            <a:normAutofit/>
          </a:bodyPr>
          <a:lstStyle/>
          <a:p>
            <a:r>
              <a:rPr lang="en-US" dirty="0"/>
              <a:t>Vehicle 2 X Communication</a:t>
            </a:r>
          </a:p>
        </p:txBody>
      </p:sp>
      <p:sp>
        <p:nvSpPr>
          <p:cNvPr id="5" name="Slide Number Placeholder 4">
            <a:extLst>
              <a:ext uri="{FF2B5EF4-FFF2-40B4-BE49-F238E27FC236}">
                <a16:creationId xmlns:a16="http://schemas.microsoft.com/office/drawing/2014/main" id="{F6396AEB-9A9F-7DB6-2143-08B22E282C7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25494740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{57062DFC-D3F3-4F88-9F49-9E42EC53C4DD}tf67328976_win32</Template>
  <TotalTime>230</TotalTime>
  <Words>905</Words>
  <Application>Microsoft Office PowerPoint</Application>
  <PresentationFormat>Widescreen</PresentationFormat>
  <Paragraphs>224</Paragraphs>
  <Slides>20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Office Theme</vt:lpstr>
      <vt:lpstr>    Vehicle to x communication</vt:lpstr>
      <vt:lpstr>AGENDA</vt:lpstr>
      <vt:lpstr>Autonomous vehicles</vt:lpstr>
      <vt:lpstr>PowerPoint Presentation</vt:lpstr>
      <vt:lpstr>PowerPoint Presentation</vt:lpstr>
      <vt:lpstr>AGENDA</vt:lpstr>
      <vt:lpstr>the cars already on the road </vt:lpstr>
      <vt:lpstr>AGENDA</vt:lpstr>
      <vt:lpstr>My solution &amp; project</vt:lpstr>
      <vt:lpstr>PowerPoint Presentation</vt:lpstr>
      <vt:lpstr>PowerPoint Presentation</vt:lpstr>
      <vt:lpstr>AGENDA</vt:lpstr>
      <vt:lpstr>3 Testing Conditions</vt:lpstr>
      <vt:lpstr>RESULT</vt:lpstr>
      <vt:lpstr>AGENDA</vt:lpstr>
      <vt:lpstr>Limitations</vt:lpstr>
      <vt:lpstr>AGENDA</vt:lpstr>
      <vt:lpstr>Future work</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to x communication</dc:title>
  <dc:creator>Chandra, Pawan</dc:creator>
  <cp:lastModifiedBy>Pawan</cp:lastModifiedBy>
  <cp:revision>29</cp:revision>
  <dcterms:created xsi:type="dcterms:W3CDTF">2023-12-06T01:01:54Z</dcterms:created>
  <dcterms:modified xsi:type="dcterms:W3CDTF">2023-12-06T04:55:50Z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