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d="100" n="85"/>
          <a:sy d="100" n="85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19" Target="slides/slide12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10" Target="slides/slide3.xml" Type="http://schemas.openxmlformats.org/officeDocument/2006/relationships/slide"/><Relationship Id="rId9" Target="slides/slide2.xml" Type="http://schemas.openxmlformats.org/officeDocument/2006/relationships/slide"/><Relationship Id="rId8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6" Target="slideMasters/slideMaster1.xml" Type="http://schemas.openxmlformats.org/officeDocument/2006/relationships/slideMaster"/><Relationship Id="rId5" Target="printerSettings/printerSettings1.bin" Type="http://schemas.openxmlformats.org/officeDocument/2006/relationships/printerSettings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07B25AD4-3689-AE48-B611-AB00F703020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C52FA1B8-A4CC-D94D-B528-F458E798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3851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4572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Talk</a:t>
            </a:r>
            <a:r>
              <a:rPr baseline="0" dirty="0" lang="en-US" smtClean="0"/>
              <a:t> about how the company expects to do the following 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C52FA1B8-A4CC-D94D-B528-F458E7989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Briefly cover customer UI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C52FA1B8-A4CC-D94D-B528-F458E7989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0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Briefly cover store owner UI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C52FA1B8-A4CC-D94D-B528-F458E7989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Go through interactive mockup</a:t>
            </a:r>
            <a:r>
              <a:rPr baseline="0" dirty="0" lang="en-US" smtClean="0"/>
              <a:t> and talk about each page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C52FA1B8-A4CC-D94D-B528-F458E7989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0909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2" Target="../media/image1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2" Target="../media/image1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2" Target="../media/image9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anchor="b" anchorCtr="0" bIns="0" lIns="45720" numCol="1" rIns="45720" rtlCol="0" tIns="0" vert="horz">
            <a:noAutofit/>
          </a:bodyPr>
          <a:lstStyle>
            <a:lvl1pPr algn="l" defTabSz="914400" eaLnBrk="1" hangingPunct="1" latinLnBrk="0" rtl="0">
              <a:lnSpc>
                <a:spcPts val="5000"/>
              </a:lnSpc>
              <a:spcBef>
                <a:spcPct val="0"/>
              </a:spcBef>
              <a:buNone/>
              <a:defRPr kern="120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800" y="5056632"/>
            <a:ext cx="6477000" cy="1174088"/>
          </a:xfrm>
        </p:spPr>
        <p:txBody>
          <a:bodyPr bIns="0" lIns="91440" numCol="1" rIns="45720" rtlCol="0" tIns="0" vert="horz">
            <a:normAutofit/>
          </a:bodyPr>
          <a:lstStyle>
            <a:lvl1pPr algn="l" defTabSz="914400" eaLnBrk="1" hangingPunct="1" indent="0" latinLnBrk="0" marL="0" rtl="0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457200" y="6300216"/>
            <a:ext cx="1984248" cy="274320"/>
          </a:xfrm>
        </p:spPr>
        <p:txBody>
          <a:bodyPr anchor="ctr" bIns="45720" lIns="91440" numCol="1" rIns="91440" rtlCol="0" tIns="45720" vert="horz"/>
          <a:lstStyle>
            <a:lvl1pPr algn="l" defTabSz="914400" eaLnBrk="1" hangingPunct="1" latinLnBrk="0" marL="0" rtl="0">
              <a:defRPr kern="1200" sz="1100">
                <a:solidFill>
                  <a:schemeClr val="tx1"/>
                </a:solidFill>
                <a:latin charset="0" pitchFamily="18" typeface="Rockwell"/>
                <a:ea typeface="+mn-ea"/>
                <a:cs typeface="+mn-cs"/>
              </a:defRPr>
            </a:lvl1pPr>
          </a:lstStyle>
          <a:p>
            <a:fld id="{2069C06D-4ED8-42C6-905D-CA84CA1B6CBF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3959352" y="6300216"/>
            <a:ext cx="3813048" cy="274320"/>
          </a:xfrm>
        </p:spPr>
        <p:txBody>
          <a:bodyPr anchor="ctr" bIns="45720" lIns="91440" numCol="1" rIns="91440" rtlCol="0" tIns="45720" vert="horz"/>
          <a:lstStyle>
            <a:lvl1pPr algn="l" defTabSz="914400" eaLnBrk="1" hangingPunct="1" latinLnBrk="0" marL="0" rtl="0">
              <a:defRPr kern="1200" sz="1100">
                <a:solidFill>
                  <a:schemeClr val="tx1"/>
                </a:solidFill>
                <a:latin charset="0" pitchFamily="18" typeface="Rockwell"/>
                <a:ea typeface="+mn-ea"/>
                <a:cs typeface="+mn-cs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8275320" y="6300216"/>
            <a:ext cx="685800" cy="274320"/>
          </a:xfrm>
        </p:spPr>
        <p:txBody>
          <a:bodyPr anchor="ctr" bIns="45720" lIns="91440" numCol="1" rIns="91440" rtlCol="0" tIns="45720" vert="horz"/>
          <a:lstStyle>
            <a:lvl1pPr algn="r" defTabSz="914400" eaLnBrk="1" hangingPunct="1" latinLnBrk="0" marL="0" rtl="0">
              <a:defRPr kern="1200" sz="1100">
                <a:solidFill>
                  <a:schemeClr val="tx1"/>
                </a:solidFill>
                <a:latin charset="0" pitchFamily="18" typeface="Rockwell"/>
                <a:ea typeface="+mn-ea"/>
                <a:cs typeface="+mn-cs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4" sz="half"/>
          </p:nvPr>
        </p:nvSpPr>
        <p:spPr>
          <a:xfrm>
            <a:off x="4645152" y="1735138"/>
            <a:ext cx="3566160" cy="1920240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indent="-344488" marL="2290763">
              <a:tabLst/>
              <a:defRPr sz="1800"/>
            </a:lvl6pPr>
            <a:lvl7pPr indent="-344488" marL="2290763">
              <a:tabLst/>
              <a:defRPr sz="1800"/>
            </a:lvl7pPr>
            <a:lvl8pPr indent="-344488" marL="2290763">
              <a:tabLst/>
              <a:defRPr sz="1800"/>
            </a:lvl8pPr>
            <a:lvl9pPr indent="-344488" marL="2290763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sz="half"/>
          </p:nvPr>
        </p:nvSpPr>
        <p:spPr>
          <a:xfrm>
            <a:off x="4645152" y="3870960"/>
            <a:ext cx="3566160" cy="1920240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indent="-344488" marL="2290763">
              <a:defRPr sz="1800"/>
            </a:lvl6pPr>
            <a:lvl7pPr indent="-344488" marL="2290763">
              <a:defRPr sz="1800"/>
            </a:lvl7pPr>
            <a:lvl8pPr indent="-344488" marL="2290763">
              <a:defRPr sz="1800"/>
            </a:lvl8pPr>
            <a:lvl9pPr indent="-344488" marL="22907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idx="1" sz="half"/>
          </p:nvPr>
        </p:nvSpPr>
        <p:spPr>
          <a:xfrm>
            <a:off x="914400" y="1735139"/>
            <a:ext cx="3566160" cy="4056062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indent="-344488" marL="2290763">
              <a:defRPr sz="1800"/>
            </a:lvl6pPr>
            <a:lvl7pPr indent="-344488" marL="2290763">
              <a:defRPr sz="1800"/>
            </a:lvl7pPr>
            <a:lvl8pPr indent="-344488" marL="2290763">
              <a:defRPr sz="1800"/>
            </a:lvl8pPr>
            <a:lvl9pPr indent="-344488" marL="22907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914400" y="1735138"/>
            <a:ext cx="3566160" cy="1920240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indent="-344488" marL="2290763">
              <a:defRPr sz="1800"/>
            </a:lvl6pPr>
            <a:lvl7pPr indent="-344488" marL="2290763">
              <a:defRPr sz="1800"/>
            </a:lvl7pPr>
            <a:lvl8pPr indent="-344488" marL="2290763">
              <a:defRPr sz="1800"/>
            </a:lvl8pPr>
            <a:lvl9pPr indent="-344488" marL="22907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sz="half"/>
          </p:nvPr>
        </p:nvSpPr>
        <p:spPr>
          <a:xfrm>
            <a:off x="914400" y="3870960"/>
            <a:ext cx="3566160" cy="1920240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indent="-344488" marL="2290763">
              <a:defRPr sz="1800"/>
            </a:lvl6pPr>
            <a:lvl7pPr indent="-344488" marL="2290763">
              <a:defRPr sz="1800"/>
            </a:lvl7pPr>
            <a:lvl8pPr indent="-344488" marL="2290763">
              <a:defRPr sz="1800"/>
            </a:lvl8pPr>
            <a:lvl9pPr indent="-344488" marL="22907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idx="14" sz="half"/>
          </p:nvPr>
        </p:nvSpPr>
        <p:spPr>
          <a:xfrm>
            <a:off x="4645152" y="1735138"/>
            <a:ext cx="3566160" cy="1920240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indent="-344488" marL="2290763">
              <a:defRPr sz="1800"/>
            </a:lvl6pPr>
            <a:lvl7pPr indent="-344488" marL="2290763">
              <a:defRPr sz="1800"/>
            </a:lvl7pPr>
            <a:lvl8pPr indent="-344488" marL="2290763">
              <a:defRPr sz="1800"/>
            </a:lvl8pPr>
            <a:lvl9pPr indent="-344488" marL="22907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sz="half"/>
          </p:nvPr>
        </p:nvSpPr>
        <p:spPr>
          <a:xfrm>
            <a:off x="4645152" y="3870960"/>
            <a:ext cx="3566160" cy="1920240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indent="-344488" marL="2290763">
              <a:defRPr sz="1800"/>
            </a:lvl6pPr>
            <a:lvl7pPr indent="-344488" marL="2290763">
              <a:defRPr sz="1800"/>
            </a:lvl7pPr>
            <a:lvl8pPr indent="-344488" marL="2290763">
              <a:defRPr sz="1800"/>
            </a:lvl8pPr>
            <a:lvl9pPr indent="-344488" marL="22907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B62300D-25B3-4603-86C9-4CB776489F00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C6314AD9-FCC8-48B7-B85B-012A91320DFF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anchor="b" bIns="0" numCol="1" tIns="0"/>
          <a:lstStyle>
            <a:lvl1pPr algn="l">
              <a:lnSpc>
                <a:spcPts val="4600"/>
              </a:lnSpc>
              <a:defRPr b="1" sz="4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indent="-344488" marL="2290763">
              <a:defRPr sz="2000"/>
            </a:lvl7pPr>
            <a:lvl8pPr indent="-344488" marL="2290763">
              <a:defRPr sz="2000"/>
            </a:lvl8pPr>
            <a:lvl9pPr indent="-344488" marL="22907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914398" y="2866030"/>
            <a:ext cx="3563938" cy="2163171"/>
          </a:xfrm>
        </p:spPr>
        <p:txBody>
          <a:bodyPr numCol="1"/>
          <a:lstStyle>
            <a:lvl1pPr indent="0" marL="0">
              <a:spcBef>
                <a:spcPts val="600"/>
              </a:spcBef>
              <a:buNone/>
              <a:defRPr sz="20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182DC50-D5DB-4F94-B367-9876CD2C4012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anchor="b" bIns="0" numCol="1" tIns="0"/>
          <a:lstStyle>
            <a:lvl1pPr algn="l">
              <a:lnSpc>
                <a:spcPts val="4600"/>
              </a:lnSpc>
              <a:defRPr b="1" sz="4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5017544" y="2699982"/>
            <a:ext cx="3566160" cy="2163171"/>
          </a:xfrm>
        </p:spPr>
        <p:txBody>
          <a:bodyPr numCol="1"/>
          <a:lstStyle>
            <a:lvl1pPr indent="0" marL="0">
              <a:spcBef>
                <a:spcPts val="600"/>
              </a:spcBef>
              <a:buNone/>
              <a:defRPr sz="20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92EB412-E790-42EA-81FE-2925D3A43D91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b="100000" r="100000"/>
              </a:path>
              <a:tileRect l="-100000" t="-100000"/>
            </a:gradFill>
            <a:ln>
              <a:noFill/>
            </a:ln>
            <a:effectLst>
              <a:innerShdw blurRad="190500" dir="13500000" dist="889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idx="14" sz="quarter" type="pic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 numCol="1"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b="100000" r="100000"/>
              </a:path>
              <a:tileRect l="-100000" t="-100000"/>
            </a:gradFill>
            <a:ln>
              <a:noFill/>
            </a:ln>
            <a:effectLst>
              <a:innerShdw blurRad="190500" dir="13500000" dist="889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idx="16" sz="quarter" type="pic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 numCol="1"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b="100000" r="100000"/>
              </a:path>
              <a:tileRect l="-100000" t="-100000"/>
            </a:gradFill>
            <a:ln>
              <a:noFill/>
            </a:ln>
            <a:effectLst>
              <a:innerShdw blurRad="190500" dir="13500000" dist="889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idx="15" sz="quarter" type="pic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 numCol="1"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anchor="b" bIns="0" numCol="1" tIns="0"/>
          <a:lstStyle>
            <a:lvl1pPr algn="l">
              <a:lnSpc>
                <a:spcPts val="4600"/>
              </a:lnSpc>
              <a:defRPr b="1" sz="4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5013432" y="2699982"/>
            <a:ext cx="3566160" cy="2163171"/>
          </a:xfrm>
        </p:spPr>
        <p:txBody>
          <a:bodyPr numCol="1"/>
          <a:lstStyle>
            <a:lvl1pPr indent="0" marL="0">
              <a:spcBef>
                <a:spcPts val="600"/>
              </a:spcBef>
              <a:buNone/>
              <a:defRPr sz="20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anchor="b" bIns="0" numCol="1" tIns="0"/>
          <a:lstStyle>
            <a:lvl1pPr algn="l">
              <a:lnSpc>
                <a:spcPts val="4600"/>
              </a:lnSpc>
              <a:defRPr b="1"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b="100000" r="100000"/>
              </a:path>
              <a:tileRect l="-100000" t="-100000"/>
            </a:gradFill>
            <a:ln>
              <a:noFill/>
            </a:ln>
            <a:effectLst>
              <a:innerShdw blurRad="190500" dir="13500000" dist="889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914400" y="4928736"/>
            <a:ext cx="7315200" cy="987970"/>
          </a:xfrm>
        </p:spPr>
        <p:txBody>
          <a:bodyPr numCol="1"/>
          <a:lstStyle>
            <a:lvl1pPr indent="0" marL="0">
              <a:spcBef>
                <a:spcPct val="0"/>
              </a:spcBef>
              <a:buNone/>
              <a:defRPr sz="20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2" name="Picture Placeholder 9"/>
          <p:cNvSpPr>
            <a:spLocks noGrp="1"/>
          </p:cNvSpPr>
          <p:nvPr>
            <p:ph idx="15" sz="quarter" type="pic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 numCol="1"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dt="0" ftr="0" hdr="0" sldNu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anchor="b" bIns="0" numCol="1" tIns="0"/>
          <a:lstStyle>
            <a:lvl1pPr algn="l">
              <a:lnSpc>
                <a:spcPts val="4600"/>
              </a:lnSpc>
              <a:defRPr b="1"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b="100000" r="100000"/>
              </a:path>
              <a:tileRect l="-100000" t="-100000"/>
            </a:gradFill>
            <a:ln>
              <a:noFill/>
            </a:ln>
            <a:effectLst>
              <a:innerShdw blurRad="190500" dir="13500000" dist="889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idx="17" sz="quarter" type="pic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 numCol="1"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b="100000" r="100000"/>
              </a:path>
              <a:tileRect l="-100000" t="-100000"/>
            </a:gradFill>
            <a:ln>
              <a:noFill/>
            </a:ln>
            <a:effectLst>
              <a:innerShdw blurRad="190500" dir="13500000" dist="889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idx="16" sz="quarter" type="pic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 numCol="1"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914400" y="4926106"/>
            <a:ext cx="7315200" cy="990600"/>
          </a:xfrm>
        </p:spPr>
        <p:txBody>
          <a:bodyPr numCol="1"/>
          <a:lstStyle>
            <a:lvl1pPr indent="0" marL="0">
              <a:spcBef>
                <a:spcPct val="0"/>
              </a:spcBef>
              <a:buNone/>
              <a:defRPr sz="20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bg>
      <p:bgPr>
        <a:blipFill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A56EEE0E-EDB0-4D84-86B0-50833DF22902}" type="datetime2">
              <a:rPr lang="en-US" smtClean="0"/>
              <a:t>Tuesday, November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14CB1CAA-32CD-4B55-B92A-B8F0843CACF4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bg>
      <p:bgPr>
        <a:blipFill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7551682" y="450851"/>
            <a:ext cx="846083" cy="5357812"/>
          </a:xfrm>
        </p:spPr>
        <p:txBody>
          <a:bodyPr anchor="t" anchorCtr="0" numCol="1"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914400" y="450851"/>
            <a:ext cx="5943600" cy="5357812"/>
          </a:xfrm>
        </p:spPr>
        <p:txBody>
          <a:bodyPr numCol="1"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114372C-B5AB-4C39-B273-B99224EB4DD5}" type="datetime2">
              <a:rPr lang="en-US" smtClean="0"/>
              <a:t>Tuesday, November 10,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idx="13" sz="quarter" type="body"/>
          </p:nvPr>
        </p:nvSpPr>
        <p:spPr>
          <a:xfrm>
            <a:off x="1122215" y="3200400"/>
            <a:ext cx="8021782" cy="2209800"/>
          </a:xfrm>
        </p:spPr>
        <p:txBody>
          <a:bodyPr anchor="ctr" anchorCtr="0" bIns="0" lIns="0" numCol="1" rIns="0" tIns="0" wrap="none">
            <a:noAutofit/>
          </a:bodyPr>
          <a:lstStyle>
            <a:lvl1pPr algn="r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1pPr>
            <a:lvl2pPr algn="r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2pPr>
            <a:lvl3pPr algn="r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3pPr>
            <a:lvl4pPr algn="r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4pPr>
            <a:lvl5pPr algn="r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anchor="b" anchorCtr="0" bIns="0" lIns="45720" numCol="1" rIns="45720" tIns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960813" y="5056909"/>
            <a:ext cx="4724400" cy="1156586"/>
          </a:xfrm>
        </p:spPr>
        <p:txBody>
          <a:bodyPr bIns="0" lIns="91440" numCol="1" rIns="45720" tIns="0">
            <a:normAutofit/>
          </a:bodyPr>
          <a:lstStyle>
            <a:lvl1pPr algn="l" indent="0" marL="0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457200" y="6298744"/>
            <a:ext cx="1981200" cy="273050"/>
          </a:xfrm>
        </p:spPr>
        <p:txBody>
          <a:bodyPr numCol="1"/>
          <a:lstStyle>
            <a:lvl1pPr algn="l">
              <a:defRPr sz="1100">
                <a:latin charset="0" pitchFamily="18" typeface="Rockwell"/>
              </a:defRPr>
            </a:lvl1pPr>
          </a:lstStyle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3962400" y="6298744"/>
            <a:ext cx="3810000" cy="273050"/>
          </a:xfrm>
        </p:spPr>
        <p:txBody>
          <a:bodyPr numCol="1"/>
          <a:lstStyle>
            <a:lvl1pPr algn="l">
              <a:defRPr/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8264856" y="6312392"/>
            <a:ext cx="685800" cy="265089"/>
          </a:xfrm>
        </p:spPr>
        <p:txBody>
          <a:bodyPr numCol="1"/>
          <a:lstStyle>
            <a:lvl1pPr>
              <a:defRPr sz="1100">
                <a:solidFill>
                  <a:schemeClr val="tx1"/>
                </a:solidFill>
                <a:latin charset="0" pitchFamily="18" typeface="Rockwell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anchor="b" anchorCtr="0" bIns="0" lIns="45720" numCol="1" rIns="45720" rtlCol="0" tIns="0" vert="horz">
            <a:noAutofit/>
          </a:bodyPr>
          <a:lstStyle>
            <a:lvl1pPr algn="l" defTabSz="914400" eaLnBrk="1" hangingPunct="1" latinLnBrk="0" rtl="0">
              <a:lnSpc>
                <a:spcPts val="5000"/>
              </a:lnSpc>
              <a:spcBef>
                <a:spcPct val="0"/>
              </a:spcBef>
              <a:buNone/>
              <a:defRPr b="1" baseline="0" cap="none" kern="1200" sz="4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3557016"/>
            <a:ext cx="7772400" cy="987552"/>
          </a:xfrm>
        </p:spPr>
        <p:txBody>
          <a:bodyPr anchor="t" anchorCtr="0" bIns="0" lIns="91440" numCol="1" rIns="45720" rtlCol="0" tIns="0" vert="horz">
            <a:normAutofit/>
          </a:bodyPr>
          <a:lstStyle>
            <a:lvl1pPr indent="0" marL="0">
              <a:spcBef>
                <a:spcPts val="0"/>
              </a:spcBef>
              <a:buNone/>
              <a:defRPr kern="1200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defTabSz="914400" eaLnBrk="1" hangingPunct="1" indent="0" latinLnBrk="0" lvl="0" marL="0" rtl="0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3AD8CDC4-3D19-4983-B478-82F6B8E5AB66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idx="13" sz="quarter" type="body"/>
          </p:nvPr>
        </p:nvSpPr>
        <p:spPr>
          <a:xfrm>
            <a:off x="712693" y="1689847"/>
            <a:ext cx="8431303" cy="2209800"/>
          </a:xfrm>
        </p:spPr>
        <p:txBody>
          <a:bodyPr anchor="ctr" anchorCtr="0" bIns="0" lIns="0" numCol="1" rIns="0" tIns="0" wrap="none">
            <a:noAutofit/>
          </a:bodyPr>
          <a:lstStyle>
            <a:lvl1pPr algn="l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1pPr>
            <a:lvl2pPr algn="l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2pPr>
            <a:lvl3pPr algn="l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3pPr>
            <a:lvl4pPr algn="l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4pPr>
            <a:lvl5pPr algn="l" indent="0" marL="0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anchor="b" anchorCtr="0" bIns="0" lIns="45720" numCol="1" rIns="45720" tIns="0"/>
          <a:lstStyle>
            <a:lvl1pPr algn="l">
              <a:lnSpc>
                <a:spcPts val="5000"/>
              </a:lnSpc>
              <a:defRPr b="1" baseline="0" cap="none"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3560618"/>
            <a:ext cx="5334000" cy="983087"/>
          </a:xfrm>
        </p:spPr>
        <p:txBody>
          <a:bodyPr anchor="t" anchorCtr="0" bIns="0" numCol="1" rIns="45720" tIns="0"/>
          <a:lstStyle>
            <a:lvl1pPr indent="0" marL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folHlink="folHlink" hlink="hlink" tx1="dk1" tx2="dk2"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rotWithShape="1">
          <a:blip r:embed="rId2">
            <a:lum/>
          </a:blip>
          <a:srcRect/>
          <a:stretch>
            <a:fillRect b="-4000"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anchor="b" bIns="0" numCol="1" tIns="0"/>
          <a:lstStyle>
            <a:lvl1pPr algn="l">
              <a:lnSpc>
                <a:spcPts val="4600"/>
              </a:lnSpc>
              <a:defRPr b="1"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b="100000" r="100000"/>
              </a:path>
              <a:tileRect l="-100000" t="-100000"/>
            </a:gradFill>
            <a:ln>
              <a:noFill/>
            </a:ln>
            <a:effectLst>
              <a:innerShdw blurRad="190500" dir="13500000" dist="889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idx="15" sz="quarter" type="pic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 numCol="1"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3158117" y="5230906"/>
            <a:ext cx="5532958" cy="865093"/>
          </a:xfrm>
        </p:spPr>
        <p:txBody>
          <a:bodyPr numCol="1"/>
          <a:lstStyle>
            <a:lvl1pPr indent="0" marL="0">
              <a:spcBef>
                <a:spcPct val="0"/>
              </a:spcBef>
              <a:buNone/>
              <a:defRPr sz="2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914400" y="1735139"/>
            <a:ext cx="3566160" cy="4056062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indent="-344488" marL="2290763">
              <a:defRPr sz="1800"/>
            </a:lvl6pPr>
            <a:lvl7pPr indent="-344488" marL="2290763">
              <a:defRPr sz="1800"/>
            </a:lvl7pPr>
            <a:lvl8pPr indent="-344488" marL="2290763">
              <a:defRPr sz="1800"/>
            </a:lvl8pPr>
            <a:lvl9pPr indent="-344488" marL="22907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735139"/>
            <a:ext cx="3566160" cy="4056062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indent="-344488" marL="2290763">
              <a:defRPr sz="1800"/>
            </a:lvl6pPr>
            <a:lvl7pPr indent="-344488" marL="2290763">
              <a:defRPr sz="1800"/>
            </a:lvl7pPr>
            <a:lvl8pPr indent="-344488" marL="2290763">
              <a:defRPr sz="1800"/>
            </a:lvl8pPr>
            <a:lvl9pPr indent="-344488" marL="22907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84B82477-D5D3-4181-8C11-75D0F2433A87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971326" y="1419366"/>
            <a:ext cx="3200400" cy="584035"/>
          </a:xfrm>
        </p:spPr>
        <p:txBody>
          <a:bodyPr anchor="b" numCol="1"/>
          <a:lstStyle>
            <a:lvl1pPr algn="ctr" indent="0" marL="0">
              <a:spcBef>
                <a:spcPct val="0"/>
              </a:spcBef>
              <a:buNone/>
              <a:defRPr b="0" sz="2200">
                <a:solidFill>
                  <a:schemeClr val="tx2">
                    <a:lumMod val="60000"/>
                    <a:lumOff val="40000"/>
                  </a:schemeClr>
                </a:solidFill>
                <a:latin charset="0" pitchFamily="34" typeface="Impac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97367" y="2174875"/>
            <a:ext cx="3566160" cy="3616325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indent="-344488" marL="2290763">
              <a:defRPr sz="1600"/>
            </a:lvl6pPr>
            <a:lvl7pPr indent="-344488" marL="2290763">
              <a:defRPr sz="1600"/>
            </a:lvl7pPr>
            <a:lvl8pPr indent="-344488" marL="2290763">
              <a:defRPr sz="1600"/>
            </a:lvl8pPr>
            <a:lvl9pPr indent="-344488" marL="22907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930247" y="1419366"/>
            <a:ext cx="3200400" cy="584035"/>
          </a:xfrm>
        </p:spPr>
        <p:txBody>
          <a:bodyPr anchor="b" numCol="1"/>
          <a:lstStyle>
            <a:lvl1pPr algn="ctr" indent="0" marL="0">
              <a:spcBef>
                <a:spcPct val="0"/>
              </a:spcBef>
              <a:buNone/>
              <a:defRPr b="0" sz="2200">
                <a:solidFill>
                  <a:schemeClr val="tx2">
                    <a:lumMod val="60000"/>
                    <a:lumOff val="40000"/>
                  </a:schemeClr>
                </a:solidFill>
                <a:latin charset="0" pitchFamily="34" typeface="Impac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6514" y="2174875"/>
            <a:ext cx="3566160" cy="3616325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indent="-344488" marL="2290763">
              <a:defRPr sz="1600"/>
            </a:lvl6pPr>
            <a:lvl7pPr indent="-344488" marL="2290763">
              <a:defRPr sz="1600"/>
            </a:lvl7pPr>
            <a:lvl8pPr indent="-344488" marL="2290763">
              <a:defRPr sz="1600"/>
            </a:lvl8pPr>
            <a:lvl9pPr indent="-344488" marL="22907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213E253B-1893-4367-8BAE-DF4BC10DC578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Comparison-Underline.png"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descr="Comparison-Underline.png"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descr="Comparison-Underline.png"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descr="Comparison-Underline.png"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914400" y="1735138"/>
            <a:ext cx="7315200" cy="1920240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sz="half"/>
          </p:nvPr>
        </p:nvSpPr>
        <p:spPr>
          <a:xfrm>
            <a:off x="914400" y="3870960"/>
            <a:ext cx="7315200" cy="1920240"/>
          </a:xfrm>
        </p:spPr>
        <p:txBody>
          <a:bodyPr numCol="1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<Relationships xmlns="http://schemas.openxmlformats.org/package/2006/relationships"><Relationship Id="rId24" Target="../media/image8.png" Type="http://schemas.openxmlformats.org/officeDocument/2006/relationships/image"/><Relationship Id="rId21" Target="../slideLayouts/slideLayout20.xml" Type="http://schemas.openxmlformats.org/officeDocument/2006/relationships/slideLayout"/><Relationship Id="rId19" Target="../slideLayouts/slideLayout18.xml" Type="http://schemas.openxmlformats.org/officeDocument/2006/relationships/slideLayout"/><Relationship Id="rId20" Target="../slideLayouts/slideLayout19.xml" Type="http://schemas.openxmlformats.org/officeDocument/2006/relationships/slideLayout"/><Relationship Id="rId18" Target="../slideLayouts/slideLayout17.xml" Type="http://schemas.openxmlformats.org/officeDocument/2006/relationships/slideLayout"/><Relationship Id="rId17" Target="../slideLayouts/slideLayout16.xml" Type="http://schemas.openxmlformats.org/officeDocument/2006/relationships/slideLayout"/><Relationship Id="rId16" Target="../slideLayouts/slideLayout15.xml" Type="http://schemas.openxmlformats.org/officeDocument/2006/relationships/slideLayout"/><Relationship Id="rId15" Target="../slideLayouts/slideLayout14.xml" Type="http://schemas.openxmlformats.org/officeDocument/2006/relationships/slideLayout"/><Relationship Id="rId14" Target="../slideLayouts/slideLayout13.xml" Type="http://schemas.openxmlformats.org/officeDocument/2006/relationships/slideLayout"/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3" Target="../media/image7.png" Type="http://schemas.openxmlformats.org/officeDocument/2006/relationships/image"/><Relationship Id="rId2" Target="../slideLayouts/slideLayout1.xml" Type="http://schemas.openxmlformats.org/officeDocument/2006/relationships/slideLayout"/><Relationship Id="rId22" Target="../media/image6.png" Type="http://schemas.openxmlformats.org/officeDocument/2006/relationships/image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100">
                <a:solidFill>
                  <a:schemeClr val="tx1"/>
                </a:solidFill>
                <a:latin charset="0" pitchFamily="18" typeface="Rockwell"/>
              </a:defRPr>
            </a:lvl1pPr>
          </a:lstStyle>
          <a:p>
            <a:fld id="{0B385921-A91A-409C-921C-0E0EC1E750EC}" type="datetime2">
              <a:rPr lang="en-US" smtClean="0"/>
              <a:t>Tuesday, November 10, 15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100">
                <a:solidFill>
                  <a:schemeClr val="tx1"/>
                </a:solidFill>
                <a:latin charset="0" pitchFamily="18" typeface="Rockwell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charset="0" pitchFamily="34" typeface="Impact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kern="1200" sz="4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463550" latinLnBrk="0" marL="463550" rtl="0">
        <a:spcBef>
          <a:spcPts val="2000"/>
        </a:spcBef>
        <a:buSzPct val="90000"/>
        <a:buFontTx/>
        <a:buBlip>
          <a:blip r:embed="rId22"/>
        </a:buBlip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457200" latinLnBrk="0" marL="914400" rtl="0">
        <a:spcBef>
          <a:spcPts val="600"/>
        </a:spcBef>
        <a:buSzPct val="90000"/>
        <a:buFontTx/>
        <a:buBlip>
          <a:blip r:embed="rId23"/>
        </a:buBlip>
        <a:defRPr kern="1200" sz="2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341313" latinLnBrk="0" marL="1255713" rtl="0">
        <a:spcBef>
          <a:spcPts val="600"/>
        </a:spcBef>
        <a:buSzPct val="90000"/>
        <a:buFontTx/>
        <a:buBlip>
          <a:blip r:embed="rId24"/>
        </a:buBlip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341313" latinLnBrk="0" marL="1597025" rtl="0">
        <a:spcBef>
          <a:spcPts val="600"/>
        </a:spcBef>
        <a:buSzPct val="90000"/>
        <a:buFontTx/>
        <a:buBlip>
          <a:blip r:embed="rId24"/>
        </a:buBlip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341313" latinLnBrk="0" marL="1938338" rtl="0">
        <a:spcBef>
          <a:spcPts val="600"/>
        </a:spcBef>
        <a:buSzPct val="90000"/>
        <a:buFontTx/>
        <a:buBlip>
          <a:blip r:embed="rId24"/>
        </a:buBlip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344488" latinLnBrk="0" marL="2290763" rtl="0">
        <a:spcBef>
          <a:spcPct val="20000"/>
        </a:spcBef>
        <a:buSzPct val="90000"/>
        <a:buFontTx/>
        <a:buBlip>
          <a:blip r:embed="rId22"/>
        </a:buBlip>
        <a:defRPr dirty="0" kern="1200" lang="en-US" smtClean="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344488" latinLnBrk="0" marL="2625725" rtl="0">
        <a:spcBef>
          <a:spcPct val="20000"/>
        </a:spcBef>
        <a:buSzPct val="90000"/>
        <a:buFontTx/>
        <a:buBlip>
          <a:blip r:embed="rId24"/>
        </a:buBlip>
        <a:defRPr dirty="0" kern="1200" lang="en-US" smtClean="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344488" latinLnBrk="0" marL="2970213" rtl="0">
        <a:spcBef>
          <a:spcPct val="20000"/>
        </a:spcBef>
        <a:buSzPct val="90000"/>
        <a:buFontTx/>
        <a:buBlip>
          <a:blip r:embed="rId22"/>
        </a:buBlip>
        <a:defRPr dirty="0" kern="1200" lang="en-US" smtClean="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344488" latinLnBrk="0" marL="3313113" rtl="0">
        <a:spcBef>
          <a:spcPct val="20000"/>
        </a:spcBef>
        <a:buSzPct val="90000"/>
        <a:buFontTx/>
        <a:buBlip>
          <a:blip r:embed="rId23"/>
        </a:buBlip>
        <a:defRPr dirty="0" kern="1200" lang="en-US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6" Target="../media/hdphoto3.wdp" Type="http://schemas.microsoft.com/office/2007/relationships/hdphoto"/><Relationship Id="rId5" Target="../media/image13.png" Type="http://schemas.openxmlformats.org/officeDocument/2006/relationships/image"/><Relationship Id="rId4" Target="../media/hdphoto2.wdp" Type="http://schemas.microsoft.com/office/2007/relationships/hdphoto"/><Relationship Id="rId3" Target="../media/hdphoto1.wdp" Type="http://schemas.microsoft.com/office/2007/relationships/hdphoto"/><Relationship Id="rId2" Target="../media/image12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hdphoto6.wdp" Type="http://schemas.microsoft.com/office/2007/relationships/hdphoto"/><Relationship Id="rId2" Target="../media/image19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4" Target="../media/hdphoto4.wdp" Type="http://schemas.microsoft.com/office/2007/relationships/hdphoto"/><Relationship Id="rId3" Target="../media/image14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15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4" Target="../media/image17.png" Type="http://schemas.openxmlformats.org/officeDocument/2006/relationships/image"/><Relationship Id="rId3" Target="../media/image16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hdphoto5.wdp" Type="http://schemas.microsoft.com/office/2007/relationships/hdphoto"/><Relationship Id="rId2" Target="../media/image18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b="97167" l="4198" r="98519" t="3167">
                        <a14:foregroundMark x1="26173" x2="26173" y1="37667" y2="37667"/>
                        <a14:foregroundMark x1="91358" x2="91358" y1="35500" y2="35500"/>
                        <a14:foregroundMark x1="91358" x2="91358" y1="15667" y2="15667"/>
                        <a14:foregroundMark x1="79259" x2="79259" y1="9167" y2="9167"/>
                        <a14:foregroundMark x1="91358" x2="91358" y1="51500" y2="5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14541"/>
            <a:ext cx="2406096" cy="4177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b="97167" l="4198" r="98519" t="3167">
                        <a14:foregroundMark x1="26173" x2="26173" y1="37667" y2="37667"/>
                        <a14:foregroundMark x1="91358" x2="91358" y1="35500" y2="35500"/>
                        <a14:foregroundMark x1="91358" x2="91358" y1="15667" y2="15667"/>
                        <a14:foregroundMark x1="79259" x2="79259" y1="9167" y2="9167"/>
                        <a14:foregroundMark x1="91358" x2="91358" y1="51500" y2="5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607" y="1353717"/>
            <a:ext cx="2253164" cy="4177804"/>
          </a:xfrm>
          <a:prstGeom prst="rect">
            <a:avLst/>
          </a:prstGeom>
        </p:spPr>
      </p:pic>
      <p:pic>
        <p:nvPicPr>
          <p:cNvPr descr="Screen Shot 2015-11-10 at 9.38.06 PM.png"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b="89372" l="9884" r="91570" t="3382">
                        <a14:foregroundMark x1="16860" x2="16860" y1="14493" y2="14493"/>
                        <a14:foregroundMark x1="20058" x2="20058" y1="8696" y2="8696"/>
                        <a14:foregroundMark x1="15407" x2="15407" y1="8213" y2="8213"/>
                        <a14:foregroundMark x1="26163" x2="26163" y1="15942" y2="15942"/>
                        <a14:foregroundMark x1="34884" x2="34884" y1="16908" y2="16908"/>
                        <a14:foregroundMark x1="50291" x2="50291" y1="19324" y2="19324"/>
                        <a14:foregroundMark x1="65407" x2="65407" y1="17874" y2="17874"/>
                        <a14:foregroundMark x1="76163" x2="76163" y1="17874" y2="17874"/>
                        <a14:foregroundMark x1="85174" x2="85174" y1="15942" y2="15942"/>
                        <a14:foregroundMark x1="39535" x2="39535" y1="7246" y2="7246"/>
                        <a14:foregroundMark x1="27907" x2="27907" y1="7246" y2="7246"/>
                        <a14:foregroundMark x1="38081" x2="38081" y1="51691" y2="51691"/>
                        <a14:foregroundMark x1="40988" x2="40988" y1="46377" y2="46377"/>
                        <a14:foregroundMark x1="44477" x2="44477" y1="42995" y2="42995"/>
                        <a14:foregroundMark x1="50872" x2="50872" y1="41546" y2="41546"/>
                        <a14:foregroundMark x1="56686" x2="56686" y1="41063" y2="41063"/>
                        <a14:foregroundMark x1="60465" x2="60465" y1="44928" y2="44928"/>
                        <a14:foregroundMark x1="63953" x2="63953" y1="51208" y2="51208"/>
                        <a14:foregroundMark x1="35465" x2="35465" y1="74879" y2="74879"/>
                        <a14:foregroundMark x1="86919" x2="86919" y1="27053" y2="27053"/>
                        <a14:backgroundMark x1="61628" x2="61628" y1="44928" y2="44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85" y="1353718"/>
            <a:ext cx="5793811" cy="3590138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4465515" y="4943856"/>
            <a:ext cx="6477000" cy="1914144"/>
          </a:xfrm>
        </p:spPr>
        <p:txBody>
          <a:bodyPr numCol="1"/>
          <a:lstStyle/>
          <a:p>
            <a:r>
              <a:rPr dirty="0" lang="en-US" smtClean="0"/>
              <a:t>Phase 2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35621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1109" y="2444308"/>
            <a:ext cx="7313613" cy="868362"/>
          </a:xfrm>
        </p:spPr>
        <p:txBody>
          <a:bodyPr numCol="1"/>
          <a:lstStyle/>
          <a:p>
            <a:r>
              <a:rPr dirty="0" lang="en-US" smtClean="0" u="sng"/>
              <a:t>Release Timeline</a:t>
            </a:r>
            <a:endParaRPr dirty="0" lang="en-US" u="sng"/>
          </a:p>
        </p:txBody>
      </p:sp>
    </p:spTree>
    <p:extLst>
      <p:ext uri="{BB962C8B-B14F-4D97-AF65-F5344CB8AC3E}">
        <p14:creationId xmlns:p14="http://schemas.microsoft.com/office/powerpoint/2010/main" val="81441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/>
              <a:t>Testing Plan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32" y="1410143"/>
            <a:ext cx="7392301" cy="4747880"/>
          </a:xfrm>
        </p:spPr>
        <p:txBody>
          <a:bodyPr numCol="1"/>
          <a:lstStyle/>
          <a:p>
            <a:r>
              <a:rPr/>
              <a:t>1.  Functionality Testing </a:t>
            </a:r>
            <a:endParaRPr/>
          </a:p>
          <a:p>
            <a:pPr>
              <a:buChar char="•"/>
            </a:pPr>
            <a:r>
              <a:rPr/>
              <a:t>       </a:t>
            </a:r>
            <a:r>
              <a:rPr sz="1800"/>
              <a:t>  </a:t>
            </a:r>
            <a:r>
              <a:rPr sz="1800"/>
              <a:t>Check for Broken Links</a:t>
            </a:r>
          </a:p>
          <a:p>
            <a:pPr>
              <a:buChar char="•"/>
            </a:pPr>
            <a:r>
              <a:rPr sz="1800"/>
              <a:t>           Sample Liquor Store Location Data
</a:t>
            </a:r>
          </a:p>
          <a:p>
            <a:pPr>
              <a:buChar char="•"/>
            </a:pPr>
            <a:r>
              <a:rPr sz="1400"/>
              <a:t>                          Cross Reference Keggers Zip Code Search with </a:t>
            </a:r>
            <a:r>
              <a:rPr sz="1400"/>
              <a:t>Google Search</a:t>
            </a:r>
          </a:p>
          <a:p>
            <a:pPr>
              <a:buChar char="•"/>
            </a:pPr>
            <a:r>
              <a:rPr sz="1400"/>
              <a:t/>
            </a:r>
          </a:p>
          <a:p>
            <a:r>
              <a:rPr/>
              <a:t>2. Browser Compatibility
</a:t>
            </a:r>
          </a:p>
          <a:p>
            <a:pPr>
              <a:buChar char="•"/>
            </a:pPr>
            <a:r>
              <a:rPr/>
              <a:t> </a:t>
            </a:r>
            <a:r>
              <a:rPr sz="1800"/>
              <a:t> - Chrome      - Firefox                         - Intern</a:t>
            </a:r>
            <a:r>
              <a:rPr sz="1800"/>
              <a:t>et </a:t>
            </a:r>
            <a:r>
              <a:rPr sz="1800"/>
              <a:t>Explorer 7, 8, 9</a:t>
            </a:r>
            <a:r>
              <a:rPr/>
              <a:t>   
</a:t>
            </a:r>
          </a:p>
          <a:p>
            <a:pPr>
              <a:buNone/>
            </a:pPr>
            <a:r>
              <a:rPr sz="1800"/>
              <a:t>          - Safari              - Microsoft Edge        - Opera (Gaming Consoles)
</a:t>
            </a:r>
          </a:p>
          <a:p>
            <a:r>
              <a:rPr/>
              <a:t>3. Mobile Compatibility
</a:t>
            </a:r>
          </a:p>
          <a:p>
            <a:pPr>
              <a:buChar char="•"/>
            </a:pPr>
            <a:r>
              <a:rPr sz="1800"/>
              <a:t>  - IOS     - Android           - Windows  
</a:t>
            </a:r>
          </a:p>
          <a:p>
            <a:r>
              <a:rPr/>
              <a:t/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Keggers Phases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735138"/>
            <a:ext cx="3941482" cy="4056062"/>
          </a:xfrm>
        </p:spPr>
        <p:txBody>
          <a:bodyPr numCol="1">
            <a:normAutofit fontScale="85000" lnSpcReduction="10000"/>
          </a:bodyPr>
          <a:lstStyle/>
          <a:p>
            <a:r>
              <a:rPr dirty="0" lang="en-US" smtClean="0"/>
              <a:t>1. Build-Measure-Learn Loop – Assessing the problem,  and developing an MVP – 1 year prior to product release</a:t>
            </a:r>
          </a:p>
          <a:p>
            <a:r>
              <a:rPr dirty="0" lang="en-US" smtClean="0"/>
              <a:t>2. Customer Development – Establishing customers in niche market, college demographic – 6 months</a:t>
            </a:r>
          </a:p>
          <a:p>
            <a:r>
              <a:rPr dirty="0" lang="en-US" smtClean="0"/>
              <a:t>3. Final Development – Collection of data (such certain spikes in transactions in certain months) – 6 months</a:t>
            </a:r>
            <a:endParaRPr dirty="0"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b="98805" l="1000" r="98000" t="0">
                        <a14:foregroundMark x1="32000" x2="32000" y1="30677" y2="30677"/>
                        <a14:foregroundMark x1="57500" x2="57500" y1="15538" y2="15538"/>
                        <a14:foregroundMark x1="65250" x2="65250" y1="64542" y2="645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5883" y="2241177"/>
            <a:ext cx="4288117" cy="27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1334879"/>
            <a:ext cx="7543800" cy="2779474"/>
          </a:xfrm>
        </p:spPr>
        <p:txBody>
          <a:bodyPr numCol="1"/>
          <a:lstStyle/>
          <a:p>
            <a:r>
              <a:rPr dirty="0" lang="en-US" smtClean="0" u="sng"/>
              <a:t>Project Specifications</a:t>
            </a:r>
            <a:endParaRPr dirty="0" lang="en-US" u="sng"/>
          </a:p>
        </p:txBody>
      </p:sp>
    </p:spTree>
    <p:extLst>
      <p:ext uri="{BB962C8B-B14F-4D97-AF65-F5344CB8AC3E}">
        <p14:creationId xmlns:p14="http://schemas.microsoft.com/office/powerpoint/2010/main" val="121510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19142"/>
            <a:ext cx="7313613" cy="868362"/>
          </a:xfrm>
        </p:spPr>
        <p:txBody>
          <a:bodyPr numCol="1"/>
          <a:lstStyle/>
          <a:p>
            <a:r>
              <a:rPr dirty="0" lang="en-US" smtClean="0"/>
              <a:t>Goals</a:t>
            </a:r>
            <a:endParaRPr dirty="0"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800" y="1217080"/>
            <a:ext cx="3976742" cy="4999614"/>
          </a:xfrm>
        </p:spPr>
        <p:txBody>
          <a:bodyPr numCol="1">
            <a:normAutofit fontScale="92500"/>
          </a:bodyPr>
          <a:lstStyle/>
          <a:p>
            <a:r>
              <a:rPr dirty="0" lang="en-US"/>
              <a:t>“Keggers strives to enable an efficient and reliable service between consumers and local liquor storeowners</a:t>
            </a:r>
            <a:r>
              <a:rPr dirty="0" lang="en-US" smtClean="0"/>
              <a:t>.”</a:t>
            </a:r>
          </a:p>
          <a:p>
            <a:r>
              <a:rPr dirty="0" lang="en-US" smtClean="0"/>
              <a:t>“Keggers </a:t>
            </a:r>
            <a:r>
              <a:rPr dirty="0" lang="en-US"/>
              <a:t>will follow a lean startup </a:t>
            </a:r>
            <a:r>
              <a:rPr dirty="0" lang="en-US" smtClean="0"/>
              <a:t>methodology…</a:t>
            </a:r>
            <a:r>
              <a:rPr dirty="0" err="1" lang="en-US" smtClean="0"/>
              <a:t>Genchi</a:t>
            </a:r>
            <a:r>
              <a:rPr dirty="0" lang="en-US" smtClean="0"/>
              <a:t> </a:t>
            </a:r>
            <a:r>
              <a:rPr dirty="0" err="1" lang="en-US" smtClean="0"/>
              <a:t>Genbetsu</a:t>
            </a:r>
            <a:r>
              <a:rPr dirty="0" lang="en-US" smtClean="0"/>
              <a:t> – Toyota Principle”</a:t>
            </a:r>
          </a:p>
          <a:p>
            <a:r>
              <a:rPr dirty="0" lang="en-US" smtClean="0"/>
              <a:t>“To achieve efficiency, the Keggers Development team will have to follow a strict guideline….This phase will require an iterative programming methodology”</a:t>
            </a:r>
          </a:p>
          <a:p>
            <a:endParaRPr dirty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b="99051" l="0" r="95000" t="9494">
                        <a14:foregroundMark x1="16500" x2="16500" y1="71203" y2="71203"/>
                        <a14:foregroundMark x1="30750" x2="30750" y1="95253" y2="95253"/>
                        <a14:foregroundMark x1="22750" x2="22750" y1="59810" y2="59810"/>
                        <a14:foregroundMark x1="5000" x2="5000" y1="90823" y2="90823"/>
                        <a14:foregroundMark x1="2000" x2="2000" y1="63291" y2="63291"/>
                        <a14:foregroundMark x1="14750" x2="14750" y1="94937" y2="94937"/>
                        <a14:foregroundMark x1="9000" x2="9000" y1="62342" y2="62342"/>
                        <a14:foregroundMark x1="16500" x2="16500" y1="59810" y2="59810"/>
                        <a14:foregroundMark x1="23250" x2="23250" y1="95253" y2="95253"/>
                        <a14:foregroundMark x1="22750" x2="22750" y1="40823" y2="40823"/>
                        <a14:foregroundMark x1="24750" x2="24750" y1="48734" y2="48734"/>
                        <a14:foregroundMark x1="3000" x2="3000" y1="78797" y2="787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0543" y="1556093"/>
            <a:ext cx="4983458" cy="40132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5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Customer User Interface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64" y="1735138"/>
            <a:ext cx="4043578" cy="4056062"/>
          </a:xfrm>
        </p:spPr>
        <p:txBody>
          <a:bodyPr numCol="1"/>
          <a:lstStyle/>
          <a:p>
            <a:endParaRPr dirty="0" lang="en-US" smtClean="0"/>
          </a:p>
          <a:p>
            <a:r>
              <a:rPr dirty="0" lang="en-US" smtClean="0"/>
              <a:t>Log-in Page: “Click Here!”</a:t>
            </a:r>
          </a:p>
          <a:p>
            <a:r>
              <a:rPr dirty="0" lang="en-US" smtClean="0"/>
              <a:t>Home page -  location, size, vendor brew, and search 		    buttons</a:t>
            </a:r>
          </a:p>
          <a:p>
            <a:r>
              <a:rPr dirty="0" lang="en-US" smtClean="0"/>
              <a:t> 08901 </a:t>
            </a:r>
            <a:r>
              <a:rPr dirty="0" lang="en-US" smtClean="0">
                <a:sym typeface="Wingdings"/>
              </a:rPr>
              <a:t> ¼ Keg  Blue Moon  Search Button</a:t>
            </a:r>
          </a:p>
          <a:p>
            <a:endParaRPr dirty="0" lang="en-US" smtClean="0"/>
          </a:p>
        </p:txBody>
      </p:sp>
      <p:pic>
        <p:nvPicPr>
          <p:cNvPr descr="Screen Shot 2015-11-10 at 10.41.06 PM.png"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07" y="2074970"/>
            <a:ext cx="2993106" cy="37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1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2700"/>
            <a:ext cx="7313613" cy="868362"/>
          </a:xfrm>
        </p:spPr>
        <p:txBody>
          <a:bodyPr numCol="1"/>
          <a:lstStyle/>
          <a:p>
            <a:r>
              <a:rPr dirty="0" lang="en-US" smtClean="0"/>
              <a:t>Store Owner User Interface 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69" y="1371600"/>
            <a:ext cx="7151452" cy="1841131"/>
          </a:xfrm>
        </p:spPr>
        <p:txBody>
          <a:bodyPr numCol="1">
            <a:normAutofit fontScale="85000" lnSpcReduction="20000"/>
          </a:bodyPr>
          <a:lstStyle/>
          <a:p>
            <a:r>
              <a:rPr dirty="0" lang="en-US" smtClean="0"/>
              <a:t>New Account:  Basic Personal Information </a:t>
            </a:r>
            <a:r>
              <a:rPr dirty="0" lang="en-US" smtClean="0">
                <a:sym typeface="Wingdings"/>
              </a:rPr>
              <a:t> Subscription Plan 		     Payment Method</a:t>
            </a:r>
            <a:endParaRPr dirty="0" lang="en-US" smtClean="0"/>
          </a:p>
          <a:p>
            <a:r>
              <a:rPr dirty="0" lang="en-US" smtClean="0"/>
              <a:t>Requires Log-In Authentication</a:t>
            </a:r>
          </a:p>
          <a:p>
            <a:r>
              <a:rPr dirty="0" lang="en-US" smtClean="0"/>
              <a:t>Store Owner Menu: My Account </a:t>
            </a:r>
            <a:r>
              <a:rPr dirty="0" lang="en-US" smtClean="0">
                <a:sym typeface="Wingdings"/>
              </a:rPr>
              <a:t> Change Subscription, 			           Update Info/Inventory, Log Out</a:t>
            </a:r>
            <a:endParaRPr dirty="0" lang="en-US"/>
          </a:p>
        </p:txBody>
      </p:sp>
      <p:pic>
        <p:nvPicPr>
          <p:cNvPr descr="Screen Shot 2015-11-10 at 11.09.11 PM.png"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" y="3508886"/>
            <a:ext cx="4522923" cy="3284593"/>
          </a:xfrm>
          <a:prstGeom prst="rect">
            <a:avLst/>
          </a:prstGeom>
        </p:spPr>
      </p:pic>
      <p:pic>
        <p:nvPicPr>
          <p:cNvPr descr="Screen Shot 2015-11-10 at 10.57.36 PM.png"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37" y="3508885"/>
            <a:ext cx="4698148" cy="32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4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Web App. Software Specs</a:t>
            </a:r>
            <a:endParaRPr dirty="0"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dirty="0" lang="en-US" smtClean="0"/>
              <a:t>Browser Type: All Modern Browsers (Chrome, Firefox, 		     Safari, Edge)</a:t>
            </a:r>
          </a:p>
          <a:p>
            <a:r>
              <a:rPr dirty="0" lang="en-US" smtClean="0"/>
              <a:t>Framework: Bootstrap</a:t>
            </a:r>
          </a:p>
          <a:p>
            <a:r>
              <a:rPr dirty="0" lang="en-US" smtClean="0"/>
              <a:t>Input Field Validation: </a:t>
            </a:r>
            <a:r>
              <a:rPr dirty="0" err="1" lang="en-US" smtClean="0"/>
              <a:t>Jquery</a:t>
            </a:r>
            <a:r>
              <a:rPr dirty="0" lang="en-US" smtClean="0"/>
              <a:t>/</a:t>
            </a:r>
            <a:r>
              <a:rPr dirty="0" err="1" lang="en-US" smtClean="0"/>
              <a:t>Javascript</a:t>
            </a:r>
            <a:endParaRPr dirty="0" lang="en-US" smtClean="0"/>
          </a:p>
          <a:p>
            <a:r>
              <a:rPr dirty="0" lang="en-US" smtClean="0"/>
              <a:t>Back-end: PHP</a:t>
            </a:r>
          </a:p>
          <a:p>
            <a:r>
              <a:rPr dirty="0" lang="en-US" smtClean="0"/>
              <a:t>Data Storage: MySQL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3469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Database Information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966191"/>
          </a:xfrm>
        </p:spPr>
        <p:txBody>
          <a:bodyPr numCol="1"/>
          <a:lstStyle/>
          <a:p>
            <a:r>
              <a:rPr dirty="0" lang="en-US" smtClean="0"/>
              <a:t>Tables: customers, stores, kegs, </a:t>
            </a:r>
            <a:r>
              <a:rPr dirty="0" err="1" lang="en-US" smtClean="0"/>
              <a:t>store_keg</a:t>
            </a:r>
            <a:r>
              <a:rPr dirty="0" lang="en-US" smtClean="0"/>
              <a:t>, and 		      reservations</a:t>
            </a:r>
          </a:p>
          <a:p>
            <a:r>
              <a:rPr dirty="0" lang="en-US" smtClean="0"/>
              <a:t>Customers: id, first name, last name, telephone and 		 email</a:t>
            </a:r>
          </a:p>
          <a:p>
            <a:r>
              <a:rPr dirty="0" lang="en-US" smtClean="0"/>
              <a:t>Stores: id, name, telephone number, and email</a:t>
            </a:r>
          </a:p>
          <a:p>
            <a:r>
              <a:rPr dirty="0" lang="en-US" smtClean="0"/>
              <a:t>Kegs: id, vendor, brew, and size</a:t>
            </a:r>
          </a:p>
          <a:p>
            <a:r>
              <a:rPr dirty="0" err="1" lang="en-US" smtClean="0"/>
              <a:t>Store_keg</a:t>
            </a:r>
            <a:r>
              <a:rPr dirty="0" lang="en-US" smtClean="0"/>
              <a:t>: id, two foreign keys, </a:t>
            </a:r>
            <a:r>
              <a:rPr dirty="0" err="1" lang="en-US" smtClean="0"/>
              <a:t>boolean</a:t>
            </a:r>
            <a:r>
              <a:rPr dirty="0" lang="en-US" smtClean="0"/>
              <a:t> (availability)</a:t>
            </a:r>
          </a:p>
          <a:p>
            <a:r>
              <a:rPr dirty="0" lang="en-US" smtClean="0"/>
              <a:t>Reservations: id, and two foreign keys</a:t>
            </a:r>
          </a:p>
          <a:p>
            <a:endParaRPr dirty="0" lang="en-US" smtClean="0"/>
          </a:p>
        </p:txBody>
      </p:sp>
    </p:spTree>
    <p:extLst>
      <p:ext uri="{BB962C8B-B14F-4D97-AF65-F5344CB8AC3E}">
        <p14:creationId xmlns:p14="http://schemas.microsoft.com/office/powerpoint/2010/main" val="382927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057"/>
            <a:ext cx="7313613" cy="868362"/>
          </a:xfrm>
        </p:spPr>
        <p:txBody>
          <a:bodyPr numCol="1"/>
          <a:lstStyle/>
          <a:p>
            <a:r>
              <a:rPr dirty="0" lang="en-US" smtClean="0"/>
              <a:t>Hosting/Transactions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3522"/>
            <a:ext cx="7313613" cy="4056062"/>
          </a:xfrm>
        </p:spPr>
        <p:txBody>
          <a:bodyPr numCol="1"/>
          <a:lstStyle/>
          <a:p>
            <a:r>
              <a:rPr dirty="0" lang="en-US" smtClean="0"/>
              <a:t>Google’s App Engine: Database hosting/security, </a:t>
            </a:r>
            <a:r>
              <a:rPr dirty="0" lang="en-US"/>
              <a:t>a</a:t>
            </a:r>
            <a:r>
              <a:rPr dirty="0" lang="en-US" smtClean="0"/>
              <a:t>nd  Pay-for-use service ( ~ $400.56 monthly)</a:t>
            </a:r>
            <a:br>
              <a:rPr dirty="0" lang="en-US" smtClean="0"/>
            </a:br>
            <a:r>
              <a:rPr dirty="0" lang="en-US" smtClean="0"/>
              <a:t/>
            </a:r>
            <a:br>
              <a:rPr dirty="0" lang="en-US" smtClean="0"/>
            </a:br>
            <a:endParaRPr dirty="0" lang="en-US" smtClean="0"/>
          </a:p>
          <a:p>
            <a:r>
              <a:rPr dirty="0" lang="en-US" smtClean="0"/>
              <a:t>Based off Oracle’s Capacity Planning Guide</a:t>
            </a:r>
          </a:p>
          <a:p>
            <a:pPr lvl="1"/>
            <a:r>
              <a:rPr dirty="0" lang="en-US" smtClean="0"/>
              <a:t>Worst Case Scenario: Required TPS is ~40,000 (reflect </a:t>
            </a:r>
            <a:r>
              <a:rPr dirty="0" err="1" lang="en-US" smtClean="0"/>
              <a:t>Rutger’s</a:t>
            </a:r>
            <a:r>
              <a:rPr dirty="0" lang="en-US" smtClean="0"/>
              <a:t> student population)</a:t>
            </a:r>
          </a:p>
          <a:p>
            <a:pPr lvl="1"/>
            <a:r>
              <a:rPr dirty="0" lang="en-US" smtClean="0"/>
              <a:t>Complexity Factor =1</a:t>
            </a:r>
          </a:p>
          <a:p>
            <a:pPr lvl="2"/>
            <a:r>
              <a:rPr dirty="0" lang="en-US" smtClean="0"/>
              <a:t>Traffic Handling: More than sufficient</a:t>
            </a:r>
          </a:p>
          <a:p>
            <a:pPr indent="0" lvl="1" marL="457200">
              <a:buNone/>
            </a:pPr>
            <a:endParaRPr dirty="0" lang="en-US" smtClean="0"/>
          </a:p>
          <a:p>
            <a:pPr indent="0" lvl="1" marL="457200">
              <a:buNone/>
            </a:pPr>
            <a:endParaRPr dirty="0" lang="en-US" smtClean="0"/>
          </a:p>
          <a:p>
            <a:pPr indent="0" lvl="1" marL="457200">
              <a:buNone/>
            </a:pPr>
            <a:endParaRPr dirty="0" lang="en-US" smtClean="0"/>
          </a:p>
          <a:p>
            <a:endParaRPr dirty="0" lang="en-US"/>
          </a:p>
        </p:txBody>
      </p:sp>
      <p:pic>
        <p:nvPicPr>
          <p:cNvPr descr="Screen Shot 2015-11-11 at 12.10.16 AM.png"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1474"/>
            <a:ext cx="6692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b="1" dirty="0" lang="en-US" smtClean="0"/>
              <a:t>Interactive Mockup</a:t>
            </a:r>
            <a:endParaRPr b="1" dirty="0"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ctr" indent="0" marL="0">
              <a:buNone/>
            </a:pPr>
            <a:r>
              <a:rPr dirty="0" lang="en-US" smtClean="0"/>
              <a:t>Link:</a:t>
            </a:r>
            <a:br>
              <a:rPr dirty="0" lang="en-US" smtClean="0"/>
            </a:br>
            <a:r>
              <a:rPr dirty="0" lang="en-US" smtClean="0"/>
              <a:t> </a:t>
            </a:r>
            <a:r>
              <a:rPr dirty="0" err="1" lang="en-US"/>
              <a:t>googledrive.com</a:t>
            </a:r>
            <a:r>
              <a:rPr dirty="0" lang="en-US"/>
              <a:t>/host/0B-CNTkqYFAwMTXhSOWZEUHU2WDQ/</a:t>
            </a:r>
            <a:r>
              <a:rPr dirty="0" err="1" lang="en-US"/>
              <a:t>index.html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570905595"/>
      </p:ext>
    </p:extLst>
  </p:cSld>
  <p:clrMapOvr>
    <a:masterClrMapping/>
  </p:clrMapOvr>
</p:sld>
</file>

<file path=ppt/theme/_rels/theme2.xml.rels><?xml version="1.0" encoding="UTF-8" standalone="yes"?><Relationships xmlns="http://schemas.openxmlformats.org/package/2006/relationships"><Relationship Id="rId5" Target="../media/image5.jpeg" Type="http://schemas.openxmlformats.org/officeDocument/2006/relationships/image"/><Relationship Id="rId4" Target="../media/image4.jpeg" Type="http://schemas.openxmlformats.org/officeDocument/2006/relationships/image"/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numCol="1"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kwell">
  <a:themeElements>
    <a:clrScheme name="Inkwell">
      <a:dk1>
        <a:sysClr lastClr="000000" val="windowText"/>
      </a:dk1>
      <a:lt1>
        <a:sysClr lastClr="FFFFFF" val="window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algn="ctr" cap="flat" cmpd="sng" w="12700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1905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r="5400000" dist="381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r="5400000" dist="254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anchor="ctr" numCol="1" rtlCol="0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Company/>
  <Words>258</Words>
  <Paragraphs>51</Paragraphs>
  <Slides>11</Slides>
  <Notes>4</Notes>
  <TotalTime>245</TotalTime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12">
      <vt:lpstr>Inkwell</vt:lpstr>
      <vt:lpstr>Phase 2</vt:lpstr>
      <vt:lpstr>Project Specifications</vt:lpstr>
      <vt:lpstr>Goals</vt:lpstr>
      <vt:lpstr>Customer User Interface</vt:lpstr>
      <vt:lpstr>Store Owner User Interface</vt:lpstr>
      <vt:lpstr>Web App. Software Specs</vt:lpstr>
      <vt:lpstr>Database Information</vt:lpstr>
      <vt:lpstr>Hosting/Transactions</vt:lpstr>
      <vt:lpstr>Interactive Mockup</vt:lpstr>
      <vt:lpstr>Release Timeline</vt:lpstr>
      <vt:lpstr>Keggers Phases</vt:lpstr>
    </vt:vector>
  </TitlesOfParts>
  <LinksUpToDate>false</LinksUpToDate>
  <SharedDoc>false</SharedDoc>
  <HyperlinksChanged>false</HyperlinksChanged>
  <Application>Microsoft Macintosh PowerPoint</Application>
  <AppVersion>14.0000</AppVersion>
  <PresentationFormat>On-screen Show 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2015-11-11T02:04:35Z</dcterms:created>
  <dc:creator>Frank Nazario</dc:creator>
  <cp:lastModifiedBy>Frank Nazario</cp:lastModifiedBy>
  <dcterms:modified xsi:type="dcterms:W3CDTF">2015-11-11T06:09:44Z</dcterms:modified>
  <cp:revision>20</cp:revision>
  <dc:title>Keggers Specifications</dc:title>
</cp:coreProperties>
</file>