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900BC5C-A063-4C1E-979E-3B1D0C0BF2AD}">
  <a:tblStyle styleId="{A900BC5C-A063-4C1E-979E-3B1D0C0BF2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06f61720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06f61720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06f61720a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06f61720a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E.g. Q-Learning agents pick actions to maximise rewards not to execute habits</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06f61720a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06f61720a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06f61720a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06f61720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294bba9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294bba9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294bba98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294bba98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294bba98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294bba98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Improved information efficiency by 125% (4 to 9) in this example</a:t>
            </a:r>
            <a:endParaRPr/>
          </a:p>
          <a:p>
            <a:pPr indent="0" lvl="0" marL="0" rtl="0" algn="l">
              <a:spcBef>
                <a:spcPts val="0"/>
              </a:spcBef>
              <a:spcAft>
                <a:spcPts val="0"/>
              </a:spcAft>
              <a:buNone/>
            </a:pPr>
            <a:r>
              <a:rPr lang="en"/>
              <a:t>Works in any setting with macro-actions, not just specific to Habit-RL</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06f61720a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06f61720a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us use really long macro-actions (over length 100 sometimes)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Works in any setting with macro-actions, not just specific to Habit-RL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E.G. brushing teeth at 11pm and someone starts banging on your door… you stop your habit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294bba987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294bba987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06f61720a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06f61720a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mention some of them (e.g. the 4 we went through) PLUS results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06f61720a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06f61720a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06f61720a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06f61720a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06f61720a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06f61720a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06f61720a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06f61720a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06f61720a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06f61720a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06f61720a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06f61720a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606f61720a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06f61720a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06f61720a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06f61720a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and on higher-level provide evidence that habits are good for learning. We think there are many ways to incorporate the ideas of habits into RL and this was just 1 attempt… there could be many other ways of doing 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06f61720a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06f61720a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294bba98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294bba98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606f61720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06f61720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06f61720a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06f61720a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606f61720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606f61720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294bba98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294bba98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is about habits specifically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606f61720a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606f61720a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06f6172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06f6172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06f61720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06f61720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294bba987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294bba98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Informative in that they remove </a:t>
            </a:r>
            <a:r>
              <a:rPr lang="en">
                <a:solidFill>
                  <a:schemeClr val="dk1"/>
                </a:solidFill>
              </a:rPr>
              <a:t>proportionally more bad than good solutions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06f61720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06f61720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Convolutional layer less flexible than a fully connected layer but better at visual tasks // RNN for sequential tasks</a:t>
            </a:r>
            <a:endParaRPr/>
          </a:p>
          <a:p>
            <a:pPr indent="0" lvl="0" marL="0" rtl="0" algn="l">
              <a:spcBef>
                <a:spcPts val="0"/>
              </a:spcBef>
              <a:spcAft>
                <a:spcPts val="0"/>
              </a:spcAft>
              <a:buNone/>
            </a:pPr>
            <a:r>
              <a:rPr lang="en"/>
              <a:t>RNN layer less flexible than a fully connected layer</a:t>
            </a:r>
            <a:endParaRPr/>
          </a:p>
          <a:p>
            <a:pPr indent="0" lvl="0" marL="0" rtl="0" algn="l">
              <a:lnSpc>
                <a:spcPct val="115000"/>
              </a:lnSpc>
              <a:spcBef>
                <a:spcPts val="0"/>
              </a:spcBef>
              <a:spcAft>
                <a:spcPts val="0"/>
              </a:spcAft>
              <a:buNone/>
            </a:pPr>
            <a:r>
              <a:rPr lang="en">
                <a:solidFill>
                  <a:schemeClr val="dk1"/>
                </a:solidFill>
              </a:rPr>
              <a:t>Hypothesis space = set of functions that the learning algorithm is allowed to select as being the solution.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06f61720a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06f61720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06f61720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06f61720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Interesting question why habits are so important to the brain</a:t>
            </a:r>
            <a:endParaRPr/>
          </a:p>
          <a:p>
            <a:pPr indent="-298450" lvl="0" marL="457200" rtl="0" algn="l">
              <a:spcBef>
                <a:spcPts val="0"/>
              </a:spcBef>
              <a:spcAft>
                <a:spcPts val="0"/>
              </a:spcAft>
              <a:buSzPts val="1100"/>
              <a:buChar char="-"/>
            </a:pPr>
            <a:r>
              <a:rPr lang="en"/>
              <a:t>If you asked a neuroscientist they would say its because if we are going to repeat the same behaviour often it makes sense for the brain to restructure itself to reduce the energy required to repeat the action. </a:t>
            </a:r>
            <a:endParaRPr/>
          </a:p>
          <a:p>
            <a:pPr indent="-298450" lvl="0" marL="457200" rtl="0" algn="l">
              <a:spcBef>
                <a:spcPts val="0"/>
              </a:spcBef>
              <a:spcAft>
                <a:spcPts val="0"/>
              </a:spcAft>
              <a:buSzPts val="1100"/>
              <a:buChar char="-"/>
            </a:pPr>
            <a:r>
              <a:rPr lang="en"/>
              <a:t>So they see the benefit of habits being  Increased energy efficiency and they say the COST is reduced flexibility… </a:t>
            </a:r>
            <a:endParaRPr/>
          </a:p>
          <a:p>
            <a:pPr indent="-298450" lvl="0" marL="457200" rtl="0" algn="l">
              <a:spcBef>
                <a:spcPts val="0"/>
              </a:spcBef>
              <a:spcAft>
                <a:spcPts val="0"/>
              </a:spcAft>
              <a:buSzPts val="1100"/>
              <a:buChar char="-"/>
            </a:pPr>
            <a:r>
              <a:rPr lang="en"/>
              <a:t>But ML knows that reduced flexibility isn’t really a cost</a:t>
            </a:r>
            <a:endParaRPr/>
          </a:p>
          <a:p>
            <a:pPr indent="-298450" lvl="0" marL="457200" rtl="0" algn="l">
              <a:spcBef>
                <a:spcPts val="0"/>
              </a:spcBef>
              <a:spcAft>
                <a:spcPts val="0"/>
              </a:spcAft>
              <a:buSzPts val="1100"/>
              <a:buChar char="-"/>
            </a:pPr>
            <a:r>
              <a:rPr lang="en"/>
              <a:t>In the language of ML…  Habits are merely an inductive bias towards the past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spectrum.ieee.org/image/MjY0Mjc3NA.jpeg" TargetMode="External"/><Relationship Id="rId6" Type="http://schemas.openxmlformats.org/officeDocument/2006/relationships/hyperlink" Target="https://miro.medium.com/max/1200/1*3DvSjCLORuexj3Y-G-r8hw.jpe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miro.medium.com/proxy/1*kpNRfZ9DgkNPf_dA6DukLw.p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pbs.twimg.com/media/DAMIXSpUIAAkfXG.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82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1155CC"/>
                </a:solidFill>
              </a:rPr>
              <a:t>Habit Reinforcement Learning</a:t>
            </a:r>
            <a:endParaRPr b="1">
              <a:solidFill>
                <a:srgbClr val="1155CC"/>
              </a:solidFill>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 sz="1200"/>
              <a:t>Petros Christodoulou</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nvSpPr>
        <p:spPr>
          <a:xfrm>
            <a:off x="4876800" y="3338750"/>
            <a:ext cx="1131600" cy="44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Having Habits</a:t>
            </a:r>
            <a:endParaRPr sz="1000"/>
          </a:p>
        </p:txBody>
      </p:sp>
      <p:sp>
        <p:nvSpPr>
          <p:cNvPr id="147" name="Google Shape;147;p22"/>
          <p:cNvSpPr txBox="1"/>
          <p:nvPr/>
        </p:nvSpPr>
        <p:spPr>
          <a:xfrm>
            <a:off x="183650" y="132975"/>
            <a:ext cx="8724900" cy="6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Habits are merely an </a:t>
            </a:r>
            <a:r>
              <a:rPr b="1" lang="en" sz="2800">
                <a:solidFill>
                  <a:srgbClr val="351C75"/>
                </a:solidFill>
              </a:rPr>
              <a:t>inductive bias</a:t>
            </a:r>
            <a:r>
              <a:rPr b="1" lang="en" sz="3000"/>
              <a:t> towards the past</a:t>
            </a:r>
            <a:endParaRPr b="1" sz="3000">
              <a:solidFill>
                <a:srgbClr val="38761D"/>
              </a:solidFill>
            </a:endParaRPr>
          </a:p>
        </p:txBody>
      </p:sp>
      <p:sp>
        <p:nvSpPr>
          <p:cNvPr id="148" name="Google Shape;148;p22"/>
          <p:cNvSpPr txBox="1"/>
          <p:nvPr/>
        </p:nvSpPr>
        <p:spPr>
          <a:xfrm>
            <a:off x="183650" y="1487225"/>
            <a:ext cx="8724900" cy="10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Habits</a:t>
            </a:r>
            <a:r>
              <a:rPr b="1" lang="en" sz="3000"/>
              <a:t> make us </a:t>
            </a:r>
            <a:r>
              <a:rPr b="1" i="1" lang="en" sz="3000">
                <a:solidFill>
                  <a:srgbClr val="38761D"/>
                </a:solidFill>
              </a:rPr>
              <a:t>less flexible</a:t>
            </a:r>
            <a:r>
              <a:rPr b="1" lang="en" sz="3000"/>
              <a:t> in a potentially </a:t>
            </a:r>
            <a:r>
              <a:rPr b="1" lang="en" sz="3000">
                <a:solidFill>
                  <a:srgbClr val="38761D"/>
                </a:solidFill>
              </a:rPr>
              <a:t>informative way </a:t>
            </a:r>
            <a:r>
              <a:rPr b="1" lang="en" sz="3000"/>
              <a:t>that </a:t>
            </a:r>
            <a:r>
              <a:rPr b="1" lang="en" sz="3000">
                <a:solidFill>
                  <a:srgbClr val="38761D"/>
                </a:solidFill>
              </a:rPr>
              <a:t>speeds up learning</a:t>
            </a:r>
            <a:endParaRPr b="1" sz="3000">
              <a:solidFill>
                <a:srgbClr val="38761D"/>
              </a:solidFill>
            </a:endParaRPr>
          </a:p>
        </p:txBody>
      </p:sp>
      <p:sp>
        <p:nvSpPr>
          <p:cNvPr id="149" name="Google Shape;149;p22"/>
          <p:cNvSpPr txBox="1"/>
          <p:nvPr/>
        </p:nvSpPr>
        <p:spPr>
          <a:xfrm>
            <a:off x="6228314" y="3124150"/>
            <a:ext cx="1847400" cy="1467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6876350" y="3374400"/>
            <a:ext cx="483900" cy="4470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nvSpPr>
        <p:spPr>
          <a:xfrm>
            <a:off x="2799314" y="3124150"/>
            <a:ext cx="1847400" cy="14676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nvSpPr>
        <p:spPr>
          <a:xfrm>
            <a:off x="300900" y="3402825"/>
            <a:ext cx="257700" cy="2547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nvSpPr>
        <p:spPr>
          <a:xfrm>
            <a:off x="558600" y="3334350"/>
            <a:ext cx="18474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Hypothesis space</a:t>
            </a:r>
            <a:endParaRPr/>
          </a:p>
        </p:txBody>
      </p:sp>
      <p:sp>
        <p:nvSpPr>
          <p:cNvPr id="154" name="Google Shape;154;p22"/>
          <p:cNvSpPr txBox="1"/>
          <p:nvPr/>
        </p:nvSpPr>
        <p:spPr>
          <a:xfrm>
            <a:off x="558600" y="3715350"/>
            <a:ext cx="18474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Good solutions</a:t>
            </a:r>
            <a:endParaRPr/>
          </a:p>
        </p:txBody>
      </p:sp>
      <p:sp>
        <p:nvSpPr>
          <p:cNvPr id="155" name="Google Shape;155;p22"/>
          <p:cNvSpPr txBox="1"/>
          <p:nvPr/>
        </p:nvSpPr>
        <p:spPr>
          <a:xfrm>
            <a:off x="3699238" y="3470550"/>
            <a:ext cx="257700" cy="254700"/>
          </a:xfrm>
          <a:prstGeom prst="rect">
            <a:avLst/>
          </a:prstGeom>
          <a:solidFill>
            <a:srgbClr val="F1C23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txBox="1"/>
          <p:nvPr/>
        </p:nvSpPr>
        <p:spPr>
          <a:xfrm>
            <a:off x="7128238" y="3470550"/>
            <a:ext cx="257700" cy="254700"/>
          </a:xfrm>
          <a:prstGeom prst="rect">
            <a:avLst/>
          </a:prstGeom>
          <a:solidFill>
            <a:srgbClr val="F1C23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txBox="1"/>
          <p:nvPr/>
        </p:nvSpPr>
        <p:spPr>
          <a:xfrm>
            <a:off x="352499" y="3846175"/>
            <a:ext cx="154500" cy="165000"/>
          </a:xfrm>
          <a:prstGeom prst="rect">
            <a:avLst/>
          </a:prstGeom>
          <a:solidFill>
            <a:srgbClr val="F1C23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6228314" y="3124150"/>
            <a:ext cx="1847400" cy="1467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6876350" y="3374400"/>
            <a:ext cx="483900" cy="4470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nvSpPr>
        <p:spPr>
          <a:xfrm>
            <a:off x="2799314" y="3124150"/>
            <a:ext cx="1847400" cy="14676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nvSpPr>
        <p:spPr>
          <a:xfrm>
            <a:off x="300900" y="3402825"/>
            <a:ext cx="257700" cy="2547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txBox="1"/>
          <p:nvPr/>
        </p:nvSpPr>
        <p:spPr>
          <a:xfrm>
            <a:off x="558600" y="3334350"/>
            <a:ext cx="18474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Hypothesis space</a:t>
            </a:r>
            <a:endParaRPr/>
          </a:p>
        </p:txBody>
      </p:sp>
      <p:sp>
        <p:nvSpPr>
          <p:cNvPr id="163" name="Google Shape;163;p22"/>
          <p:cNvSpPr txBox="1"/>
          <p:nvPr/>
        </p:nvSpPr>
        <p:spPr>
          <a:xfrm>
            <a:off x="558600" y="3715350"/>
            <a:ext cx="18474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Good solutions</a:t>
            </a:r>
            <a:endParaRPr/>
          </a:p>
        </p:txBody>
      </p:sp>
      <p:sp>
        <p:nvSpPr>
          <p:cNvPr id="164" name="Google Shape;164;p22"/>
          <p:cNvSpPr/>
          <p:nvPr/>
        </p:nvSpPr>
        <p:spPr>
          <a:xfrm>
            <a:off x="4800600" y="3681175"/>
            <a:ext cx="1232100" cy="16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txBox="1"/>
          <p:nvPr/>
        </p:nvSpPr>
        <p:spPr>
          <a:xfrm>
            <a:off x="3699238" y="3470550"/>
            <a:ext cx="257700" cy="254700"/>
          </a:xfrm>
          <a:prstGeom prst="rect">
            <a:avLst/>
          </a:prstGeom>
          <a:solidFill>
            <a:srgbClr val="F1C23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7128238" y="3470550"/>
            <a:ext cx="257700" cy="254700"/>
          </a:xfrm>
          <a:prstGeom prst="rect">
            <a:avLst/>
          </a:prstGeom>
          <a:solidFill>
            <a:srgbClr val="F1C23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nvSpPr>
        <p:spPr>
          <a:xfrm>
            <a:off x="352499" y="3846175"/>
            <a:ext cx="154500" cy="165000"/>
          </a:xfrm>
          <a:prstGeom prst="rect">
            <a:avLst/>
          </a:prstGeom>
          <a:solidFill>
            <a:srgbClr val="F1C23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nvSpPr>
        <p:spPr>
          <a:xfrm>
            <a:off x="183650" y="361575"/>
            <a:ext cx="8724900" cy="26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Therefore </a:t>
            </a:r>
            <a:r>
              <a:rPr b="1" lang="en" sz="3000"/>
              <a:t>Habits are important and could explain a large part of how humans learn so fast</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rPr b="1" lang="en" sz="3000"/>
              <a:t>Yet so far there has been almost </a:t>
            </a:r>
            <a:r>
              <a:rPr b="1" lang="en" sz="3000">
                <a:solidFill>
                  <a:srgbClr val="CC0000"/>
                </a:solidFill>
              </a:rPr>
              <a:t>no mention of habits in the field RL </a:t>
            </a:r>
            <a:endParaRPr b="1" sz="3000"/>
          </a:p>
          <a:p>
            <a:pPr indent="0" lvl="0" marL="0" rtl="0" algn="l">
              <a:spcBef>
                <a:spcPts val="0"/>
              </a:spcBef>
              <a:spcAft>
                <a:spcPts val="0"/>
              </a:spcAft>
              <a:buNone/>
            </a:pPr>
            <a:r>
              <a:t/>
            </a:r>
            <a:endParaRPr b="1" sz="3000">
              <a:solidFill>
                <a:srgbClr val="1155CC"/>
              </a:solidFill>
            </a:endParaRPr>
          </a:p>
          <a:p>
            <a:pPr indent="0" lvl="0" marL="0" rtl="0" algn="l">
              <a:spcBef>
                <a:spcPts val="0"/>
              </a:spcBef>
              <a:spcAft>
                <a:spcPts val="0"/>
              </a:spcAft>
              <a:buNone/>
            </a:pPr>
            <a:r>
              <a:t/>
            </a:r>
            <a:endParaRPr b="1" sz="3000">
              <a:solidFill>
                <a:srgbClr val="1155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45025"/>
            <a:ext cx="8520600" cy="42168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Clr>
                <a:srgbClr val="3C78D8"/>
              </a:buClr>
              <a:buSzPts val="3200"/>
              <a:buAutoNum type="arabicPeriod"/>
            </a:pPr>
            <a:r>
              <a:rPr b="1" lang="en" sz="3200">
                <a:solidFill>
                  <a:srgbClr val="3C78D8"/>
                </a:solidFill>
              </a:rPr>
              <a:t>Motivation</a:t>
            </a:r>
            <a:endParaRPr b="1" sz="3200">
              <a:solidFill>
                <a:srgbClr val="3C78D8"/>
              </a:solidFill>
            </a:endParaRPr>
          </a:p>
          <a:p>
            <a:pPr indent="-431800" lvl="0" marL="457200" rtl="0" algn="l">
              <a:spcBef>
                <a:spcPts val="0"/>
              </a:spcBef>
              <a:spcAft>
                <a:spcPts val="0"/>
              </a:spcAft>
              <a:buClr>
                <a:srgbClr val="FFFFFF"/>
              </a:buClr>
              <a:buSzPts val="3200"/>
              <a:buAutoNum type="arabicPeriod"/>
            </a:pPr>
            <a:r>
              <a:rPr b="1" lang="en" sz="3200">
                <a:solidFill>
                  <a:srgbClr val="FFFFFF"/>
                </a:solidFill>
              </a:rPr>
              <a:t>Habit Reinforcement Learning</a:t>
            </a:r>
            <a:endParaRPr b="1" sz="3200">
              <a:solidFill>
                <a:srgbClr val="FFFFFF"/>
              </a:solidFill>
            </a:endParaRPr>
          </a:p>
          <a:p>
            <a:pPr indent="-431800" lvl="1" marL="914400" rtl="0" algn="l">
              <a:spcBef>
                <a:spcPts val="0"/>
              </a:spcBef>
              <a:spcAft>
                <a:spcPts val="0"/>
              </a:spcAft>
              <a:buClr>
                <a:srgbClr val="FFFFFF"/>
              </a:buClr>
              <a:buSzPts val="3200"/>
              <a:buAutoNum type="alphaLcPeriod"/>
            </a:pPr>
            <a:r>
              <a:rPr b="1" lang="en" sz="3200">
                <a:solidFill>
                  <a:srgbClr val="FFFFFF"/>
                </a:solidFill>
              </a:rPr>
              <a:t>Algorithm</a:t>
            </a:r>
            <a:endParaRPr b="1" sz="3200">
              <a:solidFill>
                <a:srgbClr val="FFFFFF"/>
              </a:solidFill>
            </a:endParaRPr>
          </a:p>
          <a:p>
            <a:pPr indent="-431800" lvl="1" marL="914400" rtl="0" algn="l">
              <a:spcBef>
                <a:spcPts val="0"/>
              </a:spcBef>
              <a:spcAft>
                <a:spcPts val="0"/>
              </a:spcAft>
              <a:buClr>
                <a:srgbClr val="3C78D8"/>
              </a:buClr>
              <a:buSzPts val="3200"/>
              <a:buAutoNum type="alphaLcPeriod"/>
            </a:pPr>
            <a:r>
              <a:rPr b="1" lang="en" sz="3200">
                <a:solidFill>
                  <a:srgbClr val="3C78D8"/>
                </a:solidFill>
              </a:rPr>
              <a:t>Results</a:t>
            </a:r>
            <a:endParaRPr b="1" sz="3200">
              <a:solidFill>
                <a:srgbClr val="3C78D8"/>
              </a:solidFill>
            </a:endParaRPr>
          </a:p>
          <a:p>
            <a:pPr indent="-431800" lvl="0" marL="457200" rtl="0" algn="l">
              <a:spcBef>
                <a:spcPts val="0"/>
              </a:spcBef>
              <a:spcAft>
                <a:spcPts val="0"/>
              </a:spcAft>
              <a:buClr>
                <a:srgbClr val="3C78D8"/>
              </a:buClr>
              <a:buSzPts val="3200"/>
              <a:buAutoNum type="arabicPeriod"/>
            </a:pPr>
            <a:r>
              <a:rPr b="1" lang="en" sz="3200">
                <a:solidFill>
                  <a:srgbClr val="3C78D8"/>
                </a:solidFill>
              </a:rPr>
              <a:t>Conclusion</a:t>
            </a:r>
            <a:endParaRPr b="1" sz="3200">
              <a:solidFill>
                <a:srgbClr val="3C78D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Habit Reinforcement Learning - High Level Steps</a:t>
            </a:r>
            <a:endParaRPr b="1"/>
          </a:p>
        </p:txBody>
      </p:sp>
      <p:pic>
        <p:nvPicPr>
          <p:cNvPr id="183" name="Google Shape;183;p25"/>
          <p:cNvPicPr preferRelativeResize="0"/>
          <p:nvPr/>
        </p:nvPicPr>
        <p:blipFill>
          <a:blip r:embed="rId3">
            <a:alphaModFix/>
          </a:blip>
          <a:stretch>
            <a:fillRect/>
          </a:stretch>
        </p:blipFill>
        <p:spPr>
          <a:xfrm>
            <a:off x="152400" y="1932125"/>
            <a:ext cx="8839200" cy="2934891"/>
          </a:xfrm>
          <a:prstGeom prst="rect">
            <a:avLst/>
          </a:prstGeom>
          <a:noFill/>
          <a:ln>
            <a:noFill/>
          </a:ln>
        </p:spPr>
      </p:pic>
      <p:sp>
        <p:nvSpPr>
          <p:cNvPr id="184" name="Google Shape;184;p25"/>
          <p:cNvSpPr txBox="1"/>
          <p:nvPr/>
        </p:nvSpPr>
        <p:spPr>
          <a:xfrm>
            <a:off x="449925" y="793025"/>
            <a:ext cx="8465400" cy="9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 Gather Experience:</a:t>
            </a:r>
            <a:r>
              <a:rPr lang="en" sz="1600"/>
              <a:t> base RL agent plays episodes and stores experiences</a:t>
            </a:r>
            <a:endParaRPr sz="1600"/>
          </a:p>
          <a:p>
            <a:pPr indent="0" lvl="0" marL="0" rtl="0" algn="l">
              <a:spcBef>
                <a:spcPts val="0"/>
              </a:spcBef>
              <a:spcAft>
                <a:spcPts val="0"/>
              </a:spcAft>
              <a:buNone/>
            </a:pPr>
            <a:r>
              <a:rPr b="1" lang="en" sz="1600"/>
              <a:t>(B) Identify Habits:</a:t>
            </a:r>
            <a:r>
              <a:rPr lang="en" sz="1600"/>
              <a:t> experiences used to identify habits. Habits then appended to action set as macro-actions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a:t>
            </a:r>
            <a:r>
              <a:rPr b="1" lang="en"/>
              <a:t>Grammar Calculators</a:t>
            </a:r>
            <a:endParaRPr/>
          </a:p>
        </p:txBody>
      </p:sp>
      <p:sp>
        <p:nvSpPr>
          <p:cNvPr id="190" name="Google Shape;190;p26"/>
          <p:cNvSpPr txBox="1"/>
          <p:nvPr/>
        </p:nvSpPr>
        <p:spPr>
          <a:xfrm>
            <a:off x="4709800" y="562750"/>
            <a:ext cx="3467100" cy="5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Sequitur-k: k=2</a:t>
            </a:r>
            <a:endParaRPr sz="1600"/>
          </a:p>
        </p:txBody>
      </p:sp>
      <p:sp>
        <p:nvSpPr>
          <p:cNvPr id="191" name="Google Shape;191;p26"/>
          <p:cNvSpPr txBox="1"/>
          <p:nvPr/>
        </p:nvSpPr>
        <p:spPr>
          <a:xfrm>
            <a:off x="182300" y="1332900"/>
            <a:ext cx="2437800" cy="125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 </a:t>
            </a:r>
            <a:endParaRPr b="1" sz="2000"/>
          </a:p>
          <a:p>
            <a:pPr indent="0" lvl="0" marL="0" rtl="0" algn="ctr">
              <a:spcBef>
                <a:spcPts val="0"/>
              </a:spcBef>
              <a:spcAft>
                <a:spcPts val="0"/>
              </a:spcAft>
              <a:buNone/>
            </a:pPr>
            <a:r>
              <a:rPr b="1" lang="en" sz="2000"/>
              <a:t>Sequitur-k</a:t>
            </a:r>
            <a:r>
              <a:rPr b="1" baseline="30000" lang="en" sz="2000"/>
              <a:t>1</a:t>
            </a:r>
            <a:endParaRPr b="1" baseline="30000" sz="2000"/>
          </a:p>
        </p:txBody>
      </p:sp>
      <p:sp>
        <p:nvSpPr>
          <p:cNvPr id="192" name="Google Shape;192;p26"/>
          <p:cNvSpPr txBox="1"/>
          <p:nvPr/>
        </p:nvSpPr>
        <p:spPr>
          <a:xfrm>
            <a:off x="76200" y="3314100"/>
            <a:ext cx="2696400" cy="125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(B) Information-Greedy Grammar Inference (IGGI)</a:t>
            </a:r>
            <a:r>
              <a:rPr b="1" baseline="30000" lang="en" sz="2000">
                <a:solidFill>
                  <a:schemeClr val="dk1"/>
                </a:solidFill>
              </a:rPr>
              <a:t>2</a:t>
            </a:r>
            <a:endParaRPr b="1" sz="2000"/>
          </a:p>
        </p:txBody>
      </p:sp>
      <p:cxnSp>
        <p:nvCxnSpPr>
          <p:cNvPr id="193" name="Google Shape;193;p26"/>
          <p:cNvCxnSpPr/>
          <p:nvPr/>
        </p:nvCxnSpPr>
        <p:spPr>
          <a:xfrm>
            <a:off x="160850" y="3155150"/>
            <a:ext cx="8786700" cy="0"/>
          </a:xfrm>
          <a:prstGeom prst="straightConnector1">
            <a:avLst/>
          </a:prstGeom>
          <a:noFill/>
          <a:ln cap="flat" cmpd="sng" w="9525">
            <a:solidFill>
              <a:schemeClr val="dk2"/>
            </a:solidFill>
            <a:prstDash val="solid"/>
            <a:round/>
            <a:headEnd len="med" w="med" type="none"/>
            <a:tailEnd len="med" w="med" type="none"/>
          </a:ln>
        </p:spPr>
      </p:cxnSp>
      <p:sp>
        <p:nvSpPr>
          <p:cNvPr id="194" name="Google Shape;194;p26"/>
          <p:cNvSpPr txBox="1"/>
          <p:nvPr/>
        </p:nvSpPr>
        <p:spPr>
          <a:xfrm>
            <a:off x="4589975" y="3659375"/>
            <a:ext cx="393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Similar to Sequitur-k but rather than only taking frequency of repetition into account it replaces sequences to </a:t>
            </a:r>
            <a:r>
              <a:rPr b="1" lang="en"/>
              <a:t>minimise a cost function</a:t>
            </a:r>
            <a:endParaRPr/>
          </a:p>
        </p:txBody>
      </p:sp>
      <p:sp>
        <p:nvSpPr>
          <p:cNvPr id="195" name="Google Shape;195;p26"/>
          <p:cNvSpPr txBox="1"/>
          <p:nvPr/>
        </p:nvSpPr>
        <p:spPr>
          <a:xfrm>
            <a:off x="91175" y="4767550"/>
            <a:ext cx="9052800" cy="29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aseline="30000" i="1" lang="en" sz="800">
                <a:solidFill>
                  <a:schemeClr val="dk1"/>
                </a:solidFill>
              </a:rPr>
              <a:t>1</a:t>
            </a:r>
            <a:r>
              <a:rPr i="1" lang="en" sz="800">
                <a:solidFill>
                  <a:schemeClr val="dk1"/>
                </a:solidFill>
              </a:rPr>
              <a:t>  Stout, D., A. Chaminade, A. Thomik, J. Apel, and A. Faisal (2018). “Grammars of Action in Human Behavior and Evolution”</a:t>
            </a:r>
            <a:endParaRPr baseline="30000" i="1" sz="800"/>
          </a:p>
          <a:p>
            <a:pPr indent="0" lvl="0" marL="0" rtl="0" algn="r">
              <a:spcBef>
                <a:spcPts val="0"/>
              </a:spcBef>
              <a:spcAft>
                <a:spcPts val="0"/>
              </a:spcAft>
              <a:buNone/>
            </a:pPr>
            <a:r>
              <a:rPr baseline="30000" i="1" lang="en" sz="800"/>
              <a:t>2</a:t>
            </a:r>
            <a:r>
              <a:rPr baseline="30000" i="1" lang="en" sz="800"/>
              <a:t> </a:t>
            </a:r>
            <a:r>
              <a:rPr i="1" lang="en" sz="800"/>
              <a:t>Schoenhense and Faisal (2017) “Data-Efficient Inference of Hierarchical Structure in Sequential Data by Information-Greedy Grammar Inference” </a:t>
            </a:r>
            <a:endParaRPr i="1" sz="800"/>
          </a:p>
        </p:txBody>
      </p:sp>
      <p:sp>
        <p:nvSpPr>
          <p:cNvPr id="196" name="Google Shape;196;p26"/>
          <p:cNvSpPr txBox="1"/>
          <p:nvPr/>
        </p:nvSpPr>
        <p:spPr>
          <a:xfrm>
            <a:off x="4938400" y="1516550"/>
            <a:ext cx="4022700" cy="525300"/>
          </a:xfrm>
          <a:prstGeom prst="rect">
            <a:avLst/>
          </a:prstGeom>
          <a:noFill/>
          <a:ln>
            <a:noFill/>
          </a:ln>
        </p:spPr>
        <p:txBody>
          <a:bodyPr anchorCtr="0" anchor="ctr" bIns="91425" lIns="91425" spcFirstLastPara="1" rIns="91425" wrap="square" tIns="91425">
            <a:noAutofit/>
          </a:bodyPr>
          <a:lstStyle/>
          <a:p>
            <a:pPr indent="0" lvl="0" marL="1371600" rtl="0" algn="l">
              <a:spcBef>
                <a:spcPts val="0"/>
              </a:spcBef>
              <a:spcAft>
                <a:spcPts val="0"/>
              </a:spcAft>
              <a:buNone/>
            </a:pPr>
            <a:r>
              <a:rPr b="1" lang="en" sz="1600">
                <a:solidFill>
                  <a:srgbClr val="38761D"/>
                </a:solidFill>
              </a:rPr>
              <a:t>  </a:t>
            </a:r>
            <a:r>
              <a:rPr b="1" lang="en" sz="1600">
                <a:solidFill>
                  <a:srgbClr val="351C75"/>
                </a:solidFill>
              </a:rPr>
              <a:t>b</a:t>
            </a:r>
            <a:r>
              <a:rPr b="1" lang="en" sz="1600">
                <a:solidFill>
                  <a:srgbClr val="B45F06"/>
                </a:solidFill>
              </a:rPr>
              <a:t>  </a:t>
            </a:r>
            <a:r>
              <a:rPr b="1" lang="en" sz="1600">
                <a:solidFill>
                  <a:srgbClr val="351C75"/>
                </a:solidFill>
              </a:rPr>
              <a:t>b</a:t>
            </a:r>
            <a:endParaRPr sz="1600"/>
          </a:p>
        </p:txBody>
      </p:sp>
      <p:sp>
        <p:nvSpPr>
          <p:cNvPr id="197" name="Google Shape;197;p26"/>
          <p:cNvSpPr txBox="1"/>
          <p:nvPr/>
        </p:nvSpPr>
        <p:spPr>
          <a:xfrm>
            <a:off x="4938400" y="1897550"/>
            <a:ext cx="4022700" cy="525300"/>
          </a:xfrm>
          <a:prstGeom prst="rect">
            <a:avLst/>
          </a:prstGeom>
          <a:noFill/>
          <a:ln>
            <a:noFill/>
          </a:ln>
        </p:spPr>
        <p:txBody>
          <a:bodyPr anchorCtr="0" anchor="ctr" bIns="91425" lIns="91425" spcFirstLastPara="1" rIns="91425" wrap="square" tIns="91425">
            <a:noAutofit/>
          </a:bodyPr>
          <a:lstStyle/>
          <a:p>
            <a:pPr indent="0" lvl="0" marL="1371600" rtl="0" algn="l">
              <a:spcBef>
                <a:spcPts val="0"/>
              </a:spcBef>
              <a:spcAft>
                <a:spcPts val="0"/>
              </a:spcAft>
              <a:buNone/>
            </a:pPr>
            <a:r>
              <a:rPr b="1" lang="en" sz="1600">
                <a:solidFill>
                  <a:srgbClr val="38761D"/>
                </a:solidFill>
              </a:rPr>
              <a:t>  </a:t>
            </a:r>
            <a:r>
              <a:rPr b="1" lang="en" sz="1600">
                <a:solidFill>
                  <a:srgbClr val="351C75"/>
                </a:solidFill>
              </a:rPr>
              <a:t>b</a:t>
            </a:r>
            <a:r>
              <a:rPr b="1" lang="en" sz="1600">
                <a:solidFill>
                  <a:srgbClr val="B45F06"/>
                </a:solidFill>
              </a:rPr>
              <a:t>  </a:t>
            </a:r>
            <a:r>
              <a:rPr b="1" lang="en" sz="1600">
                <a:solidFill>
                  <a:srgbClr val="351C75"/>
                </a:solidFill>
              </a:rPr>
              <a:t>b</a:t>
            </a:r>
            <a:endParaRPr sz="1600"/>
          </a:p>
        </p:txBody>
      </p:sp>
      <p:sp>
        <p:nvSpPr>
          <p:cNvPr id="198" name="Google Shape;198;p26"/>
          <p:cNvSpPr txBox="1"/>
          <p:nvPr/>
        </p:nvSpPr>
        <p:spPr>
          <a:xfrm>
            <a:off x="4938400" y="1096150"/>
            <a:ext cx="4022700" cy="5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38761D"/>
                </a:solidFill>
              </a:rPr>
              <a:t>a</a:t>
            </a:r>
            <a:r>
              <a:rPr b="1" lang="en" sz="1600">
                <a:solidFill>
                  <a:srgbClr val="990000"/>
                </a:solidFill>
              </a:rPr>
              <a:t>  </a:t>
            </a:r>
            <a:r>
              <a:rPr b="1" lang="en" sz="1600">
                <a:solidFill>
                  <a:srgbClr val="38761D"/>
                </a:solidFill>
              </a:rPr>
              <a:t>a</a:t>
            </a:r>
            <a:r>
              <a:rPr b="1" lang="en" sz="1600">
                <a:solidFill>
                  <a:srgbClr val="990000"/>
                </a:solidFill>
              </a:rPr>
              <a:t>  </a:t>
            </a:r>
            <a:r>
              <a:rPr b="1" lang="en" sz="1600">
                <a:solidFill>
                  <a:srgbClr val="38761D"/>
                </a:solidFill>
              </a:rPr>
              <a:t>a</a:t>
            </a:r>
            <a:r>
              <a:rPr b="1" lang="en" sz="1600">
                <a:solidFill>
                  <a:srgbClr val="990000"/>
                </a:solidFill>
              </a:rPr>
              <a:t>  </a:t>
            </a:r>
            <a:r>
              <a:rPr b="1" lang="en" sz="1600">
                <a:solidFill>
                  <a:srgbClr val="38761D"/>
                </a:solidFill>
              </a:rPr>
              <a:t>a</a:t>
            </a:r>
            <a:r>
              <a:rPr b="1" lang="en" sz="1600">
                <a:solidFill>
                  <a:srgbClr val="990000"/>
                </a:solidFill>
              </a:rPr>
              <a:t>  </a:t>
            </a:r>
            <a:r>
              <a:rPr b="1" lang="en" sz="1600">
                <a:solidFill>
                  <a:srgbClr val="351C75"/>
                </a:solidFill>
              </a:rPr>
              <a:t>b</a:t>
            </a:r>
            <a:r>
              <a:rPr b="1" lang="en" sz="1600">
                <a:solidFill>
                  <a:srgbClr val="B45F06"/>
                </a:solidFill>
              </a:rPr>
              <a:t>  </a:t>
            </a:r>
            <a:r>
              <a:rPr b="1" lang="en" sz="1600">
                <a:solidFill>
                  <a:srgbClr val="38761D"/>
                </a:solidFill>
              </a:rPr>
              <a:t>a</a:t>
            </a:r>
            <a:r>
              <a:rPr b="1" lang="en" sz="1600">
                <a:solidFill>
                  <a:srgbClr val="990000"/>
                </a:solidFill>
              </a:rPr>
              <a:t>  </a:t>
            </a:r>
            <a:r>
              <a:rPr b="1" lang="en" sz="1600">
                <a:solidFill>
                  <a:srgbClr val="351C75"/>
                </a:solidFill>
              </a:rPr>
              <a:t>b</a:t>
            </a:r>
            <a:r>
              <a:rPr b="1" lang="en" sz="1600">
                <a:solidFill>
                  <a:srgbClr val="B45F06"/>
                </a:solidFill>
              </a:rPr>
              <a:t>  </a:t>
            </a:r>
            <a:r>
              <a:rPr b="1" lang="en" sz="1600">
                <a:solidFill>
                  <a:srgbClr val="351C75"/>
                </a:solidFill>
              </a:rPr>
              <a:t>b</a:t>
            </a:r>
            <a:r>
              <a:rPr b="1" lang="en" sz="1600">
                <a:solidFill>
                  <a:srgbClr val="B45F06"/>
                </a:solidFill>
              </a:rPr>
              <a:t>  </a:t>
            </a:r>
            <a:r>
              <a:rPr b="1" lang="en" sz="1600">
                <a:solidFill>
                  <a:srgbClr val="38761D"/>
                </a:solidFill>
              </a:rPr>
              <a:t>a</a:t>
            </a:r>
            <a:r>
              <a:rPr b="1" lang="en" sz="1600">
                <a:solidFill>
                  <a:srgbClr val="990000"/>
                </a:solidFill>
              </a:rPr>
              <a:t>   </a:t>
            </a:r>
            <a:r>
              <a:rPr b="1" lang="en" sz="1600">
                <a:solidFill>
                  <a:srgbClr val="38761D"/>
                </a:solidFill>
              </a:rPr>
              <a:t>a</a:t>
            </a:r>
            <a:r>
              <a:rPr b="1" lang="en" sz="1600">
                <a:solidFill>
                  <a:srgbClr val="990000"/>
                </a:solidFill>
              </a:rPr>
              <a:t>   </a:t>
            </a:r>
            <a:r>
              <a:rPr b="1" lang="en" sz="1600">
                <a:solidFill>
                  <a:srgbClr val="351C75"/>
                </a:solidFill>
              </a:rPr>
              <a:t>b</a:t>
            </a:r>
            <a:r>
              <a:rPr b="1" lang="en" sz="1600">
                <a:solidFill>
                  <a:srgbClr val="B45F06"/>
                </a:solidFill>
              </a:rPr>
              <a:t>  </a:t>
            </a:r>
            <a:r>
              <a:rPr b="1" lang="en" sz="1600">
                <a:solidFill>
                  <a:srgbClr val="38761D"/>
                </a:solidFill>
              </a:rPr>
              <a:t>a</a:t>
            </a:r>
            <a:r>
              <a:rPr b="1" lang="en" sz="1600">
                <a:solidFill>
                  <a:srgbClr val="990000"/>
                </a:solidFill>
              </a:rPr>
              <a:t>   </a:t>
            </a:r>
            <a:r>
              <a:rPr b="1" lang="en" sz="1600">
                <a:solidFill>
                  <a:srgbClr val="351C75"/>
                </a:solidFill>
              </a:rPr>
              <a:t>b</a:t>
            </a:r>
            <a:r>
              <a:rPr b="1" lang="en" sz="1600">
                <a:solidFill>
                  <a:srgbClr val="B45F06"/>
                </a:solidFill>
              </a:rPr>
              <a:t>   </a:t>
            </a:r>
            <a:r>
              <a:rPr b="1" lang="en" sz="1600">
                <a:solidFill>
                  <a:srgbClr val="38761D"/>
                </a:solidFill>
              </a:rPr>
              <a:t>a</a:t>
            </a:r>
            <a:r>
              <a:rPr b="1" lang="en" sz="1600">
                <a:solidFill>
                  <a:srgbClr val="990000"/>
                </a:solidFill>
              </a:rPr>
              <a:t>   </a:t>
            </a:r>
            <a:r>
              <a:rPr b="1" lang="en" sz="1600">
                <a:solidFill>
                  <a:srgbClr val="38761D"/>
                </a:solidFill>
              </a:rPr>
              <a:t>a</a:t>
            </a:r>
            <a:endParaRPr sz="1600"/>
          </a:p>
        </p:txBody>
      </p:sp>
      <p:sp>
        <p:nvSpPr>
          <p:cNvPr id="199" name="Google Shape;199;p26"/>
          <p:cNvSpPr txBox="1"/>
          <p:nvPr/>
        </p:nvSpPr>
        <p:spPr>
          <a:xfrm>
            <a:off x="5152300" y="1660700"/>
            <a:ext cx="304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9900FF"/>
                </a:solidFill>
              </a:rPr>
              <a:t>c</a:t>
            </a:r>
            <a:endParaRPr sz="1600">
              <a:solidFill>
                <a:srgbClr val="9900FF"/>
              </a:solidFill>
            </a:endParaRPr>
          </a:p>
        </p:txBody>
      </p:sp>
      <p:sp>
        <p:nvSpPr>
          <p:cNvPr id="200" name="Google Shape;200;p26"/>
          <p:cNvSpPr/>
          <p:nvPr/>
        </p:nvSpPr>
        <p:spPr>
          <a:xfrm rot="5400000">
            <a:off x="5243950" y="1407200"/>
            <a:ext cx="121200" cy="323400"/>
          </a:xfrm>
          <a:prstGeom prst="righ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txBox="1"/>
          <p:nvPr/>
        </p:nvSpPr>
        <p:spPr>
          <a:xfrm>
            <a:off x="8413300" y="1660700"/>
            <a:ext cx="304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9900FF"/>
                </a:solidFill>
              </a:rPr>
              <a:t>c</a:t>
            </a:r>
            <a:endParaRPr sz="1600">
              <a:solidFill>
                <a:srgbClr val="9900FF"/>
              </a:solidFill>
            </a:endParaRPr>
          </a:p>
        </p:txBody>
      </p:sp>
      <p:sp>
        <p:nvSpPr>
          <p:cNvPr id="202" name="Google Shape;202;p26"/>
          <p:cNvSpPr/>
          <p:nvPr/>
        </p:nvSpPr>
        <p:spPr>
          <a:xfrm rot="5400000">
            <a:off x="8504950" y="1407200"/>
            <a:ext cx="121200" cy="323400"/>
          </a:xfrm>
          <a:prstGeom prst="righ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txBox="1"/>
          <p:nvPr/>
        </p:nvSpPr>
        <p:spPr>
          <a:xfrm>
            <a:off x="6074250" y="1660700"/>
            <a:ext cx="304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3C78D8"/>
                </a:solidFill>
              </a:rPr>
              <a:t>d</a:t>
            </a:r>
            <a:endParaRPr sz="1600">
              <a:solidFill>
                <a:srgbClr val="3C78D8"/>
              </a:solidFill>
            </a:endParaRPr>
          </a:p>
        </p:txBody>
      </p:sp>
      <p:sp>
        <p:nvSpPr>
          <p:cNvPr id="204" name="Google Shape;204;p26"/>
          <p:cNvSpPr/>
          <p:nvPr/>
        </p:nvSpPr>
        <p:spPr>
          <a:xfrm rot="5400000">
            <a:off x="6165900" y="1407200"/>
            <a:ext cx="121200" cy="323400"/>
          </a:xfrm>
          <a:prstGeom prst="righ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txBox="1"/>
          <p:nvPr/>
        </p:nvSpPr>
        <p:spPr>
          <a:xfrm>
            <a:off x="7576375" y="1660700"/>
            <a:ext cx="304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3C78D8"/>
                </a:solidFill>
              </a:rPr>
              <a:t>d</a:t>
            </a:r>
            <a:endParaRPr sz="1600">
              <a:solidFill>
                <a:srgbClr val="3C78D8"/>
              </a:solidFill>
            </a:endParaRPr>
          </a:p>
        </p:txBody>
      </p:sp>
      <p:sp>
        <p:nvSpPr>
          <p:cNvPr id="206" name="Google Shape;206;p26"/>
          <p:cNvSpPr/>
          <p:nvPr/>
        </p:nvSpPr>
        <p:spPr>
          <a:xfrm rot="5400000">
            <a:off x="7668025" y="1407200"/>
            <a:ext cx="121200" cy="323400"/>
          </a:xfrm>
          <a:prstGeom prst="righ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txBox="1"/>
          <p:nvPr/>
        </p:nvSpPr>
        <p:spPr>
          <a:xfrm>
            <a:off x="5609500" y="1660700"/>
            <a:ext cx="304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9900FF"/>
                </a:solidFill>
              </a:rPr>
              <a:t>c</a:t>
            </a:r>
            <a:endParaRPr sz="1600">
              <a:solidFill>
                <a:srgbClr val="9900FF"/>
              </a:solidFill>
            </a:endParaRPr>
          </a:p>
        </p:txBody>
      </p:sp>
      <p:sp>
        <p:nvSpPr>
          <p:cNvPr id="208" name="Google Shape;208;p26"/>
          <p:cNvSpPr/>
          <p:nvPr/>
        </p:nvSpPr>
        <p:spPr>
          <a:xfrm rot="5400000">
            <a:off x="5701150" y="1407200"/>
            <a:ext cx="121200" cy="323400"/>
          </a:xfrm>
          <a:prstGeom prst="righ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txBox="1"/>
          <p:nvPr/>
        </p:nvSpPr>
        <p:spPr>
          <a:xfrm>
            <a:off x="7016125" y="1660700"/>
            <a:ext cx="304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9900FF"/>
                </a:solidFill>
              </a:rPr>
              <a:t>c</a:t>
            </a:r>
            <a:endParaRPr sz="1600">
              <a:solidFill>
                <a:srgbClr val="9900FF"/>
              </a:solidFill>
            </a:endParaRPr>
          </a:p>
        </p:txBody>
      </p:sp>
      <p:sp>
        <p:nvSpPr>
          <p:cNvPr id="210" name="Google Shape;210;p26"/>
          <p:cNvSpPr/>
          <p:nvPr/>
        </p:nvSpPr>
        <p:spPr>
          <a:xfrm rot="5400000">
            <a:off x="7107775" y="1407200"/>
            <a:ext cx="121200" cy="323400"/>
          </a:xfrm>
          <a:prstGeom prst="righ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txBox="1"/>
          <p:nvPr/>
        </p:nvSpPr>
        <p:spPr>
          <a:xfrm>
            <a:off x="5152300" y="2041700"/>
            <a:ext cx="304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9900FF"/>
                </a:solidFill>
              </a:rPr>
              <a:t>c</a:t>
            </a:r>
            <a:endParaRPr sz="1600">
              <a:solidFill>
                <a:srgbClr val="9900FF"/>
              </a:solidFill>
            </a:endParaRPr>
          </a:p>
        </p:txBody>
      </p:sp>
      <p:sp>
        <p:nvSpPr>
          <p:cNvPr id="212" name="Google Shape;212;p26"/>
          <p:cNvSpPr txBox="1"/>
          <p:nvPr/>
        </p:nvSpPr>
        <p:spPr>
          <a:xfrm>
            <a:off x="8413300" y="2041700"/>
            <a:ext cx="304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9900FF"/>
                </a:solidFill>
              </a:rPr>
              <a:t>c</a:t>
            </a:r>
            <a:endParaRPr sz="1600">
              <a:solidFill>
                <a:srgbClr val="9900FF"/>
              </a:solidFill>
            </a:endParaRPr>
          </a:p>
        </p:txBody>
      </p:sp>
      <p:sp>
        <p:nvSpPr>
          <p:cNvPr id="213" name="Google Shape;213;p26"/>
          <p:cNvSpPr txBox="1"/>
          <p:nvPr/>
        </p:nvSpPr>
        <p:spPr>
          <a:xfrm>
            <a:off x="5817875" y="2041700"/>
            <a:ext cx="304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BF9000"/>
                </a:solidFill>
              </a:rPr>
              <a:t>e</a:t>
            </a:r>
            <a:endParaRPr sz="1600">
              <a:solidFill>
                <a:srgbClr val="BF9000"/>
              </a:solidFill>
            </a:endParaRPr>
          </a:p>
        </p:txBody>
      </p:sp>
      <p:sp>
        <p:nvSpPr>
          <p:cNvPr id="214" name="Google Shape;214;p26"/>
          <p:cNvSpPr/>
          <p:nvPr/>
        </p:nvSpPr>
        <p:spPr>
          <a:xfrm rot="5400000">
            <a:off x="5927100" y="1699100"/>
            <a:ext cx="121200" cy="501600"/>
          </a:xfrm>
          <a:prstGeom prst="righ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nvSpPr>
        <p:spPr>
          <a:xfrm>
            <a:off x="7271875" y="2041700"/>
            <a:ext cx="3045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BF9000"/>
                </a:solidFill>
              </a:rPr>
              <a:t>e</a:t>
            </a:r>
            <a:endParaRPr sz="1600">
              <a:solidFill>
                <a:srgbClr val="BF9000"/>
              </a:solidFill>
            </a:endParaRPr>
          </a:p>
        </p:txBody>
      </p:sp>
      <p:sp>
        <p:nvSpPr>
          <p:cNvPr id="216" name="Google Shape;216;p26"/>
          <p:cNvSpPr/>
          <p:nvPr/>
        </p:nvSpPr>
        <p:spPr>
          <a:xfrm rot="5400000">
            <a:off x="7398075" y="1664600"/>
            <a:ext cx="121200" cy="570600"/>
          </a:xfrm>
          <a:prstGeom prst="righ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txBox="1"/>
          <p:nvPr/>
        </p:nvSpPr>
        <p:spPr>
          <a:xfrm>
            <a:off x="3864850" y="1187050"/>
            <a:ext cx="11442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t>Start Sequence:</a:t>
            </a:r>
            <a:endParaRPr i="1" sz="1000"/>
          </a:p>
        </p:txBody>
      </p:sp>
      <p:sp>
        <p:nvSpPr>
          <p:cNvPr id="218" name="Google Shape;218;p26"/>
          <p:cNvSpPr txBox="1"/>
          <p:nvPr/>
        </p:nvSpPr>
        <p:spPr>
          <a:xfrm>
            <a:off x="3864850" y="2583300"/>
            <a:ext cx="14958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t>Encoded Sequence:</a:t>
            </a:r>
            <a:endParaRPr i="1" sz="1000"/>
          </a:p>
        </p:txBody>
      </p:sp>
      <p:sp>
        <p:nvSpPr>
          <p:cNvPr id="219" name="Google Shape;219;p26"/>
          <p:cNvSpPr txBox="1"/>
          <p:nvPr/>
        </p:nvSpPr>
        <p:spPr>
          <a:xfrm>
            <a:off x="6133450" y="2470350"/>
            <a:ext cx="1095600" cy="5253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solidFill>
                  <a:srgbClr val="9900FF"/>
                </a:solidFill>
              </a:rPr>
              <a:t>c</a:t>
            </a:r>
            <a:r>
              <a:rPr b="1" lang="en" sz="1600">
                <a:solidFill>
                  <a:srgbClr val="BF9000"/>
                </a:solidFill>
              </a:rPr>
              <a:t>e</a:t>
            </a:r>
            <a:r>
              <a:rPr b="1" lang="en" sz="1600">
                <a:solidFill>
                  <a:srgbClr val="351C75"/>
                </a:solidFill>
              </a:rPr>
              <a:t>bb</a:t>
            </a:r>
            <a:r>
              <a:rPr b="1" lang="en" sz="1600">
                <a:solidFill>
                  <a:srgbClr val="BF9000"/>
                </a:solidFill>
              </a:rPr>
              <a:t>e</a:t>
            </a:r>
            <a:r>
              <a:rPr b="1" lang="en" sz="1600">
                <a:solidFill>
                  <a:srgbClr val="351C75"/>
                </a:solidFill>
              </a:rPr>
              <a:t>b</a:t>
            </a:r>
            <a:r>
              <a:rPr b="1" lang="en" sz="1600">
                <a:solidFill>
                  <a:srgbClr val="9900FF"/>
                </a:solidFill>
              </a:rPr>
              <a:t>c</a:t>
            </a:r>
            <a:endParaRPr sz="1600"/>
          </a:p>
        </p:txBody>
      </p:sp>
      <p:sp>
        <p:nvSpPr>
          <p:cNvPr id="220" name="Google Shape;220;p26"/>
          <p:cNvSpPr txBox="1"/>
          <p:nvPr/>
        </p:nvSpPr>
        <p:spPr>
          <a:xfrm>
            <a:off x="7849888" y="1516550"/>
            <a:ext cx="457500" cy="5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38761D"/>
                </a:solidFill>
              </a:rPr>
              <a:t>  </a:t>
            </a:r>
            <a:r>
              <a:rPr b="1" lang="en" sz="1600">
                <a:solidFill>
                  <a:srgbClr val="351C75"/>
                </a:solidFill>
              </a:rPr>
              <a:t>b</a:t>
            </a:r>
            <a:endParaRPr sz="1600"/>
          </a:p>
        </p:txBody>
      </p:sp>
      <p:sp>
        <p:nvSpPr>
          <p:cNvPr id="221" name="Google Shape;221;p26"/>
          <p:cNvSpPr txBox="1"/>
          <p:nvPr/>
        </p:nvSpPr>
        <p:spPr>
          <a:xfrm>
            <a:off x="7849888" y="1897550"/>
            <a:ext cx="457500" cy="5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38761D"/>
                </a:solidFill>
              </a:rPr>
              <a:t>  </a:t>
            </a:r>
            <a:r>
              <a:rPr b="1" lang="en" sz="1600">
                <a:solidFill>
                  <a:srgbClr val="351C75"/>
                </a:solidFill>
              </a:rPr>
              <a:t>b</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3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 Adding a Habit: Transfer Learning</a:t>
            </a:r>
            <a:endParaRPr/>
          </a:p>
        </p:txBody>
      </p:sp>
      <p:sp>
        <p:nvSpPr>
          <p:cNvPr id="227" name="Google Shape;227;p27"/>
          <p:cNvSpPr/>
          <p:nvPr/>
        </p:nvSpPr>
        <p:spPr>
          <a:xfrm>
            <a:off x="890975" y="17655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890975" y="22227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890975" y="26799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1500575" y="17655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1500575" y="22227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1500575" y="26799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27"/>
          <p:cNvCxnSpPr>
            <a:stCxn id="227" idx="6"/>
            <a:endCxn id="232" idx="2"/>
          </p:cNvCxnSpPr>
          <p:nvPr/>
        </p:nvCxnSpPr>
        <p:spPr>
          <a:xfrm>
            <a:off x="1234475" y="1937275"/>
            <a:ext cx="266100" cy="914400"/>
          </a:xfrm>
          <a:prstGeom prst="straightConnector1">
            <a:avLst/>
          </a:prstGeom>
          <a:noFill/>
          <a:ln cap="flat" cmpd="sng" w="9525">
            <a:solidFill>
              <a:srgbClr val="595959"/>
            </a:solidFill>
            <a:prstDash val="solid"/>
            <a:round/>
            <a:headEnd len="med" w="med" type="none"/>
            <a:tailEnd len="med" w="med" type="none"/>
          </a:ln>
        </p:spPr>
      </p:cxnSp>
      <p:cxnSp>
        <p:nvCxnSpPr>
          <p:cNvPr id="234" name="Google Shape;234;p27"/>
          <p:cNvCxnSpPr>
            <a:stCxn id="227" idx="6"/>
            <a:endCxn id="231" idx="2"/>
          </p:cNvCxnSpPr>
          <p:nvPr/>
        </p:nvCxnSpPr>
        <p:spPr>
          <a:xfrm>
            <a:off x="1234475" y="19372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35" name="Google Shape;235;p27"/>
          <p:cNvCxnSpPr>
            <a:stCxn id="227" idx="6"/>
            <a:endCxn id="230" idx="2"/>
          </p:cNvCxnSpPr>
          <p:nvPr/>
        </p:nvCxnSpPr>
        <p:spPr>
          <a:xfrm>
            <a:off x="1234475" y="1937275"/>
            <a:ext cx="266100" cy="0"/>
          </a:xfrm>
          <a:prstGeom prst="straightConnector1">
            <a:avLst/>
          </a:prstGeom>
          <a:noFill/>
          <a:ln cap="flat" cmpd="sng" w="9525">
            <a:solidFill>
              <a:srgbClr val="595959"/>
            </a:solidFill>
            <a:prstDash val="solid"/>
            <a:round/>
            <a:headEnd len="med" w="med" type="none"/>
            <a:tailEnd len="med" w="med" type="none"/>
          </a:ln>
        </p:spPr>
      </p:cxnSp>
      <p:cxnSp>
        <p:nvCxnSpPr>
          <p:cNvPr id="236" name="Google Shape;236;p27"/>
          <p:cNvCxnSpPr>
            <a:stCxn id="228" idx="6"/>
            <a:endCxn id="230" idx="2"/>
          </p:cNvCxnSpPr>
          <p:nvPr/>
        </p:nvCxnSpPr>
        <p:spPr>
          <a:xfrm flipH="1" rot="10800000">
            <a:off x="1234475" y="19372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37" name="Google Shape;237;p27"/>
          <p:cNvCxnSpPr>
            <a:stCxn id="228" idx="6"/>
            <a:endCxn id="231" idx="2"/>
          </p:cNvCxnSpPr>
          <p:nvPr/>
        </p:nvCxnSpPr>
        <p:spPr>
          <a:xfrm>
            <a:off x="1234475" y="2394475"/>
            <a:ext cx="266100" cy="0"/>
          </a:xfrm>
          <a:prstGeom prst="straightConnector1">
            <a:avLst/>
          </a:prstGeom>
          <a:noFill/>
          <a:ln cap="flat" cmpd="sng" w="9525">
            <a:solidFill>
              <a:srgbClr val="595959"/>
            </a:solidFill>
            <a:prstDash val="solid"/>
            <a:round/>
            <a:headEnd len="med" w="med" type="none"/>
            <a:tailEnd len="med" w="med" type="none"/>
          </a:ln>
        </p:spPr>
      </p:cxnSp>
      <p:cxnSp>
        <p:nvCxnSpPr>
          <p:cNvPr id="238" name="Google Shape;238;p27"/>
          <p:cNvCxnSpPr>
            <a:stCxn id="228" idx="6"/>
            <a:endCxn id="232" idx="2"/>
          </p:cNvCxnSpPr>
          <p:nvPr/>
        </p:nvCxnSpPr>
        <p:spPr>
          <a:xfrm>
            <a:off x="1234475" y="23944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39" name="Google Shape;239;p27"/>
          <p:cNvCxnSpPr>
            <a:stCxn id="229" idx="6"/>
            <a:endCxn id="230" idx="2"/>
          </p:cNvCxnSpPr>
          <p:nvPr/>
        </p:nvCxnSpPr>
        <p:spPr>
          <a:xfrm flipH="1" rot="10800000">
            <a:off x="1234475" y="1937275"/>
            <a:ext cx="266100" cy="914400"/>
          </a:xfrm>
          <a:prstGeom prst="straightConnector1">
            <a:avLst/>
          </a:prstGeom>
          <a:noFill/>
          <a:ln cap="flat" cmpd="sng" w="9525">
            <a:solidFill>
              <a:srgbClr val="595959"/>
            </a:solidFill>
            <a:prstDash val="solid"/>
            <a:round/>
            <a:headEnd len="med" w="med" type="none"/>
            <a:tailEnd len="med" w="med" type="none"/>
          </a:ln>
        </p:spPr>
      </p:cxnSp>
      <p:cxnSp>
        <p:nvCxnSpPr>
          <p:cNvPr id="240" name="Google Shape;240;p27"/>
          <p:cNvCxnSpPr>
            <a:stCxn id="229" idx="6"/>
            <a:endCxn id="231" idx="2"/>
          </p:cNvCxnSpPr>
          <p:nvPr/>
        </p:nvCxnSpPr>
        <p:spPr>
          <a:xfrm flipH="1" rot="10800000">
            <a:off x="1234475" y="23944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41" name="Google Shape;241;p27"/>
          <p:cNvCxnSpPr>
            <a:stCxn id="229" idx="6"/>
            <a:endCxn id="232" idx="2"/>
          </p:cNvCxnSpPr>
          <p:nvPr/>
        </p:nvCxnSpPr>
        <p:spPr>
          <a:xfrm>
            <a:off x="1234475" y="2851675"/>
            <a:ext cx="266100" cy="0"/>
          </a:xfrm>
          <a:prstGeom prst="straightConnector1">
            <a:avLst/>
          </a:prstGeom>
          <a:noFill/>
          <a:ln cap="flat" cmpd="sng" w="9525">
            <a:solidFill>
              <a:srgbClr val="595959"/>
            </a:solidFill>
            <a:prstDash val="solid"/>
            <a:round/>
            <a:headEnd len="med" w="med" type="none"/>
            <a:tailEnd len="med" w="med" type="none"/>
          </a:ln>
        </p:spPr>
      </p:cxnSp>
      <p:sp>
        <p:nvSpPr>
          <p:cNvPr id="242" name="Google Shape;242;p27"/>
          <p:cNvSpPr/>
          <p:nvPr/>
        </p:nvSpPr>
        <p:spPr>
          <a:xfrm>
            <a:off x="2110175" y="17655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2110175" y="22227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2110175" y="26799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27"/>
          <p:cNvCxnSpPr/>
          <p:nvPr/>
        </p:nvCxnSpPr>
        <p:spPr>
          <a:xfrm>
            <a:off x="1844075" y="1937275"/>
            <a:ext cx="266100" cy="914400"/>
          </a:xfrm>
          <a:prstGeom prst="straightConnector1">
            <a:avLst/>
          </a:prstGeom>
          <a:noFill/>
          <a:ln cap="flat" cmpd="sng" w="9525">
            <a:solidFill>
              <a:srgbClr val="595959"/>
            </a:solidFill>
            <a:prstDash val="solid"/>
            <a:round/>
            <a:headEnd len="med" w="med" type="none"/>
            <a:tailEnd len="med" w="med" type="none"/>
          </a:ln>
        </p:spPr>
      </p:cxnSp>
      <p:cxnSp>
        <p:nvCxnSpPr>
          <p:cNvPr id="246" name="Google Shape;246;p27"/>
          <p:cNvCxnSpPr/>
          <p:nvPr/>
        </p:nvCxnSpPr>
        <p:spPr>
          <a:xfrm>
            <a:off x="1844075" y="19372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47" name="Google Shape;247;p27"/>
          <p:cNvCxnSpPr/>
          <p:nvPr/>
        </p:nvCxnSpPr>
        <p:spPr>
          <a:xfrm>
            <a:off x="1844075" y="1937275"/>
            <a:ext cx="266100" cy="0"/>
          </a:xfrm>
          <a:prstGeom prst="straightConnector1">
            <a:avLst/>
          </a:prstGeom>
          <a:noFill/>
          <a:ln cap="flat" cmpd="sng" w="9525">
            <a:solidFill>
              <a:srgbClr val="595959"/>
            </a:solidFill>
            <a:prstDash val="solid"/>
            <a:round/>
            <a:headEnd len="med" w="med" type="none"/>
            <a:tailEnd len="med" w="med" type="none"/>
          </a:ln>
        </p:spPr>
      </p:cxnSp>
      <p:cxnSp>
        <p:nvCxnSpPr>
          <p:cNvPr id="248" name="Google Shape;248;p27"/>
          <p:cNvCxnSpPr/>
          <p:nvPr/>
        </p:nvCxnSpPr>
        <p:spPr>
          <a:xfrm flipH="1" rot="10800000">
            <a:off x="1844075" y="19372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49" name="Google Shape;249;p27"/>
          <p:cNvCxnSpPr/>
          <p:nvPr/>
        </p:nvCxnSpPr>
        <p:spPr>
          <a:xfrm>
            <a:off x="1844075" y="2394475"/>
            <a:ext cx="266100" cy="0"/>
          </a:xfrm>
          <a:prstGeom prst="straightConnector1">
            <a:avLst/>
          </a:prstGeom>
          <a:noFill/>
          <a:ln cap="flat" cmpd="sng" w="9525">
            <a:solidFill>
              <a:srgbClr val="595959"/>
            </a:solidFill>
            <a:prstDash val="solid"/>
            <a:round/>
            <a:headEnd len="med" w="med" type="none"/>
            <a:tailEnd len="med" w="med" type="none"/>
          </a:ln>
        </p:spPr>
      </p:cxnSp>
      <p:cxnSp>
        <p:nvCxnSpPr>
          <p:cNvPr id="250" name="Google Shape;250;p27"/>
          <p:cNvCxnSpPr/>
          <p:nvPr/>
        </p:nvCxnSpPr>
        <p:spPr>
          <a:xfrm>
            <a:off x="1844075" y="23944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51" name="Google Shape;251;p27"/>
          <p:cNvCxnSpPr/>
          <p:nvPr/>
        </p:nvCxnSpPr>
        <p:spPr>
          <a:xfrm flipH="1" rot="10800000">
            <a:off x="1844075" y="1937275"/>
            <a:ext cx="266100" cy="914400"/>
          </a:xfrm>
          <a:prstGeom prst="straightConnector1">
            <a:avLst/>
          </a:prstGeom>
          <a:noFill/>
          <a:ln cap="flat" cmpd="sng" w="9525">
            <a:solidFill>
              <a:srgbClr val="595959"/>
            </a:solidFill>
            <a:prstDash val="solid"/>
            <a:round/>
            <a:headEnd len="med" w="med" type="none"/>
            <a:tailEnd len="med" w="med" type="none"/>
          </a:ln>
        </p:spPr>
      </p:cxnSp>
      <p:cxnSp>
        <p:nvCxnSpPr>
          <p:cNvPr id="252" name="Google Shape;252;p27"/>
          <p:cNvCxnSpPr/>
          <p:nvPr/>
        </p:nvCxnSpPr>
        <p:spPr>
          <a:xfrm flipH="1" rot="10800000">
            <a:off x="1844075" y="23944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53" name="Google Shape;253;p27"/>
          <p:cNvCxnSpPr/>
          <p:nvPr/>
        </p:nvCxnSpPr>
        <p:spPr>
          <a:xfrm>
            <a:off x="1844075" y="2851675"/>
            <a:ext cx="266100" cy="0"/>
          </a:xfrm>
          <a:prstGeom prst="straightConnector1">
            <a:avLst/>
          </a:prstGeom>
          <a:noFill/>
          <a:ln cap="flat" cmpd="sng" w="9525">
            <a:solidFill>
              <a:srgbClr val="595959"/>
            </a:solidFill>
            <a:prstDash val="solid"/>
            <a:round/>
            <a:headEnd len="med" w="med" type="none"/>
            <a:tailEnd len="med" w="med" type="none"/>
          </a:ln>
        </p:spPr>
      </p:cxnSp>
      <p:sp>
        <p:nvSpPr>
          <p:cNvPr id="254" name="Google Shape;254;p27"/>
          <p:cNvSpPr/>
          <p:nvPr/>
        </p:nvSpPr>
        <p:spPr>
          <a:xfrm>
            <a:off x="2951325" y="1937275"/>
            <a:ext cx="343500" cy="343500"/>
          </a:xfrm>
          <a:prstGeom prst="flowChartConnector">
            <a:avLst/>
          </a:prstGeom>
          <a:solidFill>
            <a:srgbClr val="99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2951325" y="2451325"/>
            <a:ext cx="343500" cy="343500"/>
          </a:xfrm>
          <a:prstGeom prst="flowChartConnector">
            <a:avLst/>
          </a:prstGeom>
          <a:solidFill>
            <a:srgbClr val="E6913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27"/>
          <p:cNvCxnSpPr>
            <a:stCxn id="242" idx="6"/>
            <a:endCxn id="254" idx="2"/>
          </p:cNvCxnSpPr>
          <p:nvPr/>
        </p:nvCxnSpPr>
        <p:spPr>
          <a:xfrm>
            <a:off x="2453675" y="1937275"/>
            <a:ext cx="497700" cy="171900"/>
          </a:xfrm>
          <a:prstGeom prst="straightConnector1">
            <a:avLst/>
          </a:prstGeom>
          <a:noFill/>
          <a:ln cap="flat" cmpd="sng" w="19050">
            <a:solidFill>
              <a:srgbClr val="990000"/>
            </a:solidFill>
            <a:prstDash val="solid"/>
            <a:round/>
            <a:headEnd len="med" w="med" type="none"/>
            <a:tailEnd len="med" w="med" type="none"/>
          </a:ln>
        </p:spPr>
      </p:cxnSp>
      <p:cxnSp>
        <p:nvCxnSpPr>
          <p:cNvPr id="257" name="Google Shape;257;p27"/>
          <p:cNvCxnSpPr>
            <a:stCxn id="243" idx="6"/>
            <a:endCxn id="254" idx="2"/>
          </p:cNvCxnSpPr>
          <p:nvPr/>
        </p:nvCxnSpPr>
        <p:spPr>
          <a:xfrm flipH="1" rot="10800000">
            <a:off x="2453675" y="2109175"/>
            <a:ext cx="497700" cy="285300"/>
          </a:xfrm>
          <a:prstGeom prst="straightConnector1">
            <a:avLst/>
          </a:prstGeom>
          <a:noFill/>
          <a:ln cap="flat" cmpd="sng" w="19050">
            <a:solidFill>
              <a:srgbClr val="990000"/>
            </a:solidFill>
            <a:prstDash val="solid"/>
            <a:round/>
            <a:headEnd len="med" w="med" type="none"/>
            <a:tailEnd len="med" w="med" type="none"/>
          </a:ln>
        </p:spPr>
      </p:cxnSp>
      <p:cxnSp>
        <p:nvCxnSpPr>
          <p:cNvPr id="258" name="Google Shape;258;p27"/>
          <p:cNvCxnSpPr>
            <a:stCxn id="244" idx="6"/>
            <a:endCxn id="254" idx="2"/>
          </p:cNvCxnSpPr>
          <p:nvPr/>
        </p:nvCxnSpPr>
        <p:spPr>
          <a:xfrm flipH="1" rot="10800000">
            <a:off x="2453675" y="2109175"/>
            <a:ext cx="497700" cy="742500"/>
          </a:xfrm>
          <a:prstGeom prst="straightConnector1">
            <a:avLst/>
          </a:prstGeom>
          <a:noFill/>
          <a:ln cap="flat" cmpd="sng" w="19050">
            <a:solidFill>
              <a:srgbClr val="990000"/>
            </a:solidFill>
            <a:prstDash val="solid"/>
            <a:round/>
            <a:headEnd len="med" w="med" type="none"/>
            <a:tailEnd len="med" w="med" type="none"/>
          </a:ln>
        </p:spPr>
      </p:cxnSp>
      <p:cxnSp>
        <p:nvCxnSpPr>
          <p:cNvPr id="259" name="Google Shape;259;p27"/>
          <p:cNvCxnSpPr>
            <a:stCxn id="242" idx="6"/>
            <a:endCxn id="255" idx="2"/>
          </p:cNvCxnSpPr>
          <p:nvPr/>
        </p:nvCxnSpPr>
        <p:spPr>
          <a:xfrm>
            <a:off x="2453675" y="1937275"/>
            <a:ext cx="497700" cy="685800"/>
          </a:xfrm>
          <a:prstGeom prst="straightConnector1">
            <a:avLst/>
          </a:prstGeom>
          <a:noFill/>
          <a:ln cap="flat" cmpd="sng" w="19050">
            <a:solidFill>
              <a:srgbClr val="E69138"/>
            </a:solidFill>
            <a:prstDash val="solid"/>
            <a:round/>
            <a:headEnd len="med" w="med" type="none"/>
            <a:tailEnd len="med" w="med" type="none"/>
          </a:ln>
        </p:spPr>
      </p:cxnSp>
      <p:cxnSp>
        <p:nvCxnSpPr>
          <p:cNvPr id="260" name="Google Shape;260;p27"/>
          <p:cNvCxnSpPr>
            <a:stCxn id="243" idx="6"/>
            <a:endCxn id="255" idx="2"/>
          </p:cNvCxnSpPr>
          <p:nvPr/>
        </p:nvCxnSpPr>
        <p:spPr>
          <a:xfrm>
            <a:off x="2453675" y="2394475"/>
            <a:ext cx="497700" cy="228600"/>
          </a:xfrm>
          <a:prstGeom prst="straightConnector1">
            <a:avLst/>
          </a:prstGeom>
          <a:noFill/>
          <a:ln cap="flat" cmpd="sng" w="19050">
            <a:solidFill>
              <a:srgbClr val="E69138"/>
            </a:solidFill>
            <a:prstDash val="solid"/>
            <a:round/>
            <a:headEnd len="med" w="med" type="none"/>
            <a:tailEnd len="med" w="med" type="none"/>
          </a:ln>
        </p:spPr>
      </p:cxnSp>
      <p:cxnSp>
        <p:nvCxnSpPr>
          <p:cNvPr id="261" name="Google Shape;261;p27"/>
          <p:cNvCxnSpPr>
            <a:stCxn id="244" idx="6"/>
            <a:endCxn id="255" idx="2"/>
          </p:cNvCxnSpPr>
          <p:nvPr/>
        </p:nvCxnSpPr>
        <p:spPr>
          <a:xfrm flipH="1" rot="10800000">
            <a:off x="2453675" y="2623075"/>
            <a:ext cx="497700" cy="228600"/>
          </a:xfrm>
          <a:prstGeom prst="straightConnector1">
            <a:avLst/>
          </a:prstGeom>
          <a:noFill/>
          <a:ln cap="flat" cmpd="sng" w="19050">
            <a:solidFill>
              <a:srgbClr val="E69138"/>
            </a:solidFill>
            <a:prstDash val="solid"/>
            <a:round/>
            <a:headEnd len="med" w="med" type="none"/>
            <a:tailEnd len="med" w="med" type="none"/>
          </a:ln>
        </p:spPr>
      </p:cxnSp>
      <p:sp>
        <p:nvSpPr>
          <p:cNvPr id="262" name="Google Shape;262;p27"/>
          <p:cNvSpPr txBox="1"/>
          <p:nvPr/>
        </p:nvSpPr>
        <p:spPr>
          <a:xfrm>
            <a:off x="3320525" y="1891425"/>
            <a:ext cx="4977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00"/>
                </a:solidFill>
              </a:rPr>
              <a:t>a</a:t>
            </a:r>
            <a:endParaRPr b="1">
              <a:solidFill>
                <a:srgbClr val="990000"/>
              </a:solidFill>
            </a:endParaRPr>
          </a:p>
        </p:txBody>
      </p:sp>
      <p:sp>
        <p:nvSpPr>
          <p:cNvPr id="263" name="Google Shape;263;p27"/>
          <p:cNvSpPr txBox="1"/>
          <p:nvPr/>
        </p:nvSpPr>
        <p:spPr>
          <a:xfrm>
            <a:off x="3320525" y="2424825"/>
            <a:ext cx="4977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rPr>
              <a:t>b</a:t>
            </a:r>
            <a:endParaRPr b="1">
              <a:solidFill>
                <a:srgbClr val="B45F06"/>
              </a:solidFill>
            </a:endParaRPr>
          </a:p>
        </p:txBody>
      </p:sp>
      <p:sp>
        <p:nvSpPr>
          <p:cNvPr id="264" name="Google Shape;264;p27"/>
          <p:cNvSpPr/>
          <p:nvPr/>
        </p:nvSpPr>
        <p:spPr>
          <a:xfrm>
            <a:off x="5234375" y="17655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5234375" y="22227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5234375" y="26799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5843975" y="17655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5843975" y="22227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5843975" y="26799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7"/>
          <p:cNvCxnSpPr>
            <a:stCxn id="264" idx="6"/>
            <a:endCxn id="269" idx="2"/>
          </p:cNvCxnSpPr>
          <p:nvPr/>
        </p:nvCxnSpPr>
        <p:spPr>
          <a:xfrm>
            <a:off x="5577875" y="1937275"/>
            <a:ext cx="266100" cy="914400"/>
          </a:xfrm>
          <a:prstGeom prst="straightConnector1">
            <a:avLst/>
          </a:prstGeom>
          <a:noFill/>
          <a:ln cap="flat" cmpd="sng" w="9525">
            <a:solidFill>
              <a:srgbClr val="595959"/>
            </a:solidFill>
            <a:prstDash val="solid"/>
            <a:round/>
            <a:headEnd len="med" w="med" type="none"/>
            <a:tailEnd len="med" w="med" type="none"/>
          </a:ln>
        </p:spPr>
      </p:cxnSp>
      <p:cxnSp>
        <p:nvCxnSpPr>
          <p:cNvPr id="271" name="Google Shape;271;p27"/>
          <p:cNvCxnSpPr>
            <a:stCxn id="264" idx="6"/>
            <a:endCxn id="268" idx="2"/>
          </p:cNvCxnSpPr>
          <p:nvPr/>
        </p:nvCxnSpPr>
        <p:spPr>
          <a:xfrm>
            <a:off x="5577875" y="19372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72" name="Google Shape;272;p27"/>
          <p:cNvCxnSpPr>
            <a:stCxn id="264" idx="6"/>
            <a:endCxn id="267" idx="2"/>
          </p:cNvCxnSpPr>
          <p:nvPr/>
        </p:nvCxnSpPr>
        <p:spPr>
          <a:xfrm>
            <a:off x="5577875" y="1937275"/>
            <a:ext cx="266100" cy="0"/>
          </a:xfrm>
          <a:prstGeom prst="straightConnector1">
            <a:avLst/>
          </a:prstGeom>
          <a:noFill/>
          <a:ln cap="flat" cmpd="sng" w="9525">
            <a:solidFill>
              <a:srgbClr val="595959"/>
            </a:solidFill>
            <a:prstDash val="solid"/>
            <a:round/>
            <a:headEnd len="med" w="med" type="none"/>
            <a:tailEnd len="med" w="med" type="none"/>
          </a:ln>
        </p:spPr>
      </p:cxnSp>
      <p:cxnSp>
        <p:nvCxnSpPr>
          <p:cNvPr id="273" name="Google Shape;273;p27"/>
          <p:cNvCxnSpPr>
            <a:stCxn id="265" idx="6"/>
            <a:endCxn id="267" idx="2"/>
          </p:cNvCxnSpPr>
          <p:nvPr/>
        </p:nvCxnSpPr>
        <p:spPr>
          <a:xfrm flipH="1" rot="10800000">
            <a:off x="5577875" y="19372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74" name="Google Shape;274;p27"/>
          <p:cNvCxnSpPr>
            <a:stCxn id="265" idx="6"/>
            <a:endCxn id="268" idx="2"/>
          </p:cNvCxnSpPr>
          <p:nvPr/>
        </p:nvCxnSpPr>
        <p:spPr>
          <a:xfrm>
            <a:off x="5577875" y="2394475"/>
            <a:ext cx="266100" cy="0"/>
          </a:xfrm>
          <a:prstGeom prst="straightConnector1">
            <a:avLst/>
          </a:prstGeom>
          <a:noFill/>
          <a:ln cap="flat" cmpd="sng" w="9525">
            <a:solidFill>
              <a:srgbClr val="595959"/>
            </a:solidFill>
            <a:prstDash val="solid"/>
            <a:round/>
            <a:headEnd len="med" w="med" type="none"/>
            <a:tailEnd len="med" w="med" type="none"/>
          </a:ln>
        </p:spPr>
      </p:cxnSp>
      <p:cxnSp>
        <p:nvCxnSpPr>
          <p:cNvPr id="275" name="Google Shape;275;p27"/>
          <p:cNvCxnSpPr>
            <a:stCxn id="265" idx="6"/>
            <a:endCxn id="269" idx="2"/>
          </p:cNvCxnSpPr>
          <p:nvPr/>
        </p:nvCxnSpPr>
        <p:spPr>
          <a:xfrm>
            <a:off x="5577875" y="23944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76" name="Google Shape;276;p27"/>
          <p:cNvCxnSpPr>
            <a:stCxn id="266" idx="6"/>
            <a:endCxn id="267" idx="2"/>
          </p:cNvCxnSpPr>
          <p:nvPr/>
        </p:nvCxnSpPr>
        <p:spPr>
          <a:xfrm flipH="1" rot="10800000">
            <a:off x="5577875" y="1937275"/>
            <a:ext cx="266100" cy="914400"/>
          </a:xfrm>
          <a:prstGeom prst="straightConnector1">
            <a:avLst/>
          </a:prstGeom>
          <a:noFill/>
          <a:ln cap="flat" cmpd="sng" w="9525">
            <a:solidFill>
              <a:srgbClr val="595959"/>
            </a:solidFill>
            <a:prstDash val="solid"/>
            <a:round/>
            <a:headEnd len="med" w="med" type="none"/>
            <a:tailEnd len="med" w="med" type="none"/>
          </a:ln>
        </p:spPr>
      </p:cxnSp>
      <p:cxnSp>
        <p:nvCxnSpPr>
          <p:cNvPr id="277" name="Google Shape;277;p27"/>
          <p:cNvCxnSpPr>
            <a:stCxn id="266" idx="6"/>
            <a:endCxn id="268" idx="2"/>
          </p:cNvCxnSpPr>
          <p:nvPr/>
        </p:nvCxnSpPr>
        <p:spPr>
          <a:xfrm flipH="1" rot="10800000">
            <a:off x="5577875" y="23944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78" name="Google Shape;278;p27"/>
          <p:cNvCxnSpPr>
            <a:stCxn id="266" idx="6"/>
            <a:endCxn id="269" idx="2"/>
          </p:cNvCxnSpPr>
          <p:nvPr/>
        </p:nvCxnSpPr>
        <p:spPr>
          <a:xfrm>
            <a:off x="5577875" y="2851675"/>
            <a:ext cx="266100" cy="0"/>
          </a:xfrm>
          <a:prstGeom prst="straightConnector1">
            <a:avLst/>
          </a:prstGeom>
          <a:noFill/>
          <a:ln cap="flat" cmpd="sng" w="9525">
            <a:solidFill>
              <a:srgbClr val="595959"/>
            </a:solidFill>
            <a:prstDash val="solid"/>
            <a:round/>
            <a:headEnd len="med" w="med" type="none"/>
            <a:tailEnd len="med" w="med" type="none"/>
          </a:ln>
        </p:spPr>
      </p:cxnSp>
      <p:sp>
        <p:nvSpPr>
          <p:cNvPr id="279" name="Google Shape;279;p27"/>
          <p:cNvSpPr/>
          <p:nvPr/>
        </p:nvSpPr>
        <p:spPr>
          <a:xfrm>
            <a:off x="6453575" y="17655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6453575" y="22227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6453575" y="2679925"/>
            <a:ext cx="343500" cy="343500"/>
          </a:xfrm>
          <a:prstGeom prst="flowChartConnec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 name="Google Shape;282;p27"/>
          <p:cNvCxnSpPr/>
          <p:nvPr/>
        </p:nvCxnSpPr>
        <p:spPr>
          <a:xfrm>
            <a:off x="6187475" y="1937275"/>
            <a:ext cx="266100" cy="914400"/>
          </a:xfrm>
          <a:prstGeom prst="straightConnector1">
            <a:avLst/>
          </a:prstGeom>
          <a:noFill/>
          <a:ln cap="flat" cmpd="sng" w="9525">
            <a:solidFill>
              <a:srgbClr val="595959"/>
            </a:solidFill>
            <a:prstDash val="solid"/>
            <a:round/>
            <a:headEnd len="med" w="med" type="none"/>
            <a:tailEnd len="med" w="med" type="none"/>
          </a:ln>
        </p:spPr>
      </p:cxnSp>
      <p:cxnSp>
        <p:nvCxnSpPr>
          <p:cNvPr id="283" name="Google Shape;283;p27"/>
          <p:cNvCxnSpPr/>
          <p:nvPr/>
        </p:nvCxnSpPr>
        <p:spPr>
          <a:xfrm>
            <a:off x="6187475" y="19372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84" name="Google Shape;284;p27"/>
          <p:cNvCxnSpPr/>
          <p:nvPr/>
        </p:nvCxnSpPr>
        <p:spPr>
          <a:xfrm>
            <a:off x="6187475" y="1937275"/>
            <a:ext cx="266100" cy="0"/>
          </a:xfrm>
          <a:prstGeom prst="straightConnector1">
            <a:avLst/>
          </a:prstGeom>
          <a:noFill/>
          <a:ln cap="flat" cmpd="sng" w="9525">
            <a:solidFill>
              <a:srgbClr val="595959"/>
            </a:solidFill>
            <a:prstDash val="solid"/>
            <a:round/>
            <a:headEnd len="med" w="med" type="none"/>
            <a:tailEnd len="med" w="med" type="none"/>
          </a:ln>
        </p:spPr>
      </p:cxnSp>
      <p:cxnSp>
        <p:nvCxnSpPr>
          <p:cNvPr id="285" name="Google Shape;285;p27"/>
          <p:cNvCxnSpPr/>
          <p:nvPr/>
        </p:nvCxnSpPr>
        <p:spPr>
          <a:xfrm flipH="1" rot="10800000">
            <a:off x="6187475" y="19372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86" name="Google Shape;286;p27"/>
          <p:cNvCxnSpPr/>
          <p:nvPr/>
        </p:nvCxnSpPr>
        <p:spPr>
          <a:xfrm>
            <a:off x="6187475" y="2394475"/>
            <a:ext cx="266100" cy="0"/>
          </a:xfrm>
          <a:prstGeom prst="straightConnector1">
            <a:avLst/>
          </a:prstGeom>
          <a:noFill/>
          <a:ln cap="flat" cmpd="sng" w="9525">
            <a:solidFill>
              <a:srgbClr val="595959"/>
            </a:solidFill>
            <a:prstDash val="solid"/>
            <a:round/>
            <a:headEnd len="med" w="med" type="none"/>
            <a:tailEnd len="med" w="med" type="none"/>
          </a:ln>
        </p:spPr>
      </p:cxnSp>
      <p:cxnSp>
        <p:nvCxnSpPr>
          <p:cNvPr id="287" name="Google Shape;287;p27"/>
          <p:cNvCxnSpPr/>
          <p:nvPr/>
        </p:nvCxnSpPr>
        <p:spPr>
          <a:xfrm>
            <a:off x="6187475" y="23944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88" name="Google Shape;288;p27"/>
          <p:cNvCxnSpPr/>
          <p:nvPr/>
        </p:nvCxnSpPr>
        <p:spPr>
          <a:xfrm flipH="1" rot="10800000">
            <a:off x="6187475" y="1937275"/>
            <a:ext cx="266100" cy="914400"/>
          </a:xfrm>
          <a:prstGeom prst="straightConnector1">
            <a:avLst/>
          </a:prstGeom>
          <a:noFill/>
          <a:ln cap="flat" cmpd="sng" w="9525">
            <a:solidFill>
              <a:srgbClr val="595959"/>
            </a:solidFill>
            <a:prstDash val="solid"/>
            <a:round/>
            <a:headEnd len="med" w="med" type="none"/>
            <a:tailEnd len="med" w="med" type="none"/>
          </a:ln>
        </p:spPr>
      </p:cxnSp>
      <p:cxnSp>
        <p:nvCxnSpPr>
          <p:cNvPr id="289" name="Google Shape;289;p27"/>
          <p:cNvCxnSpPr/>
          <p:nvPr/>
        </p:nvCxnSpPr>
        <p:spPr>
          <a:xfrm flipH="1" rot="10800000">
            <a:off x="6187475" y="2394475"/>
            <a:ext cx="266100" cy="457200"/>
          </a:xfrm>
          <a:prstGeom prst="straightConnector1">
            <a:avLst/>
          </a:prstGeom>
          <a:noFill/>
          <a:ln cap="flat" cmpd="sng" w="9525">
            <a:solidFill>
              <a:srgbClr val="595959"/>
            </a:solidFill>
            <a:prstDash val="solid"/>
            <a:round/>
            <a:headEnd len="med" w="med" type="none"/>
            <a:tailEnd len="med" w="med" type="none"/>
          </a:ln>
        </p:spPr>
      </p:cxnSp>
      <p:cxnSp>
        <p:nvCxnSpPr>
          <p:cNvPr id="290" name="Google Shape;290;p27"/>
          <p:cNvCxnSpPr/>
          <p:nvPr/>
        </p:nvCxnSpPr>
        <p:spPr>
          <a:xfrm>
            <a:off x="6187475" y="2851675"/>
            <a:ext cx="266100" cy="0"/>
          </a:xfrm>
          <a:prstGeom prst="straightConnector1">
            <a:avLst/>
          </a:prstGeom>
          <a:noFill/>
          <a:ln cap="flat" cmpd="sng" w="9525">
            <a:solidFill>
              <a:srgbClr val="595959"/>
            </a:solidFill>
            <a:prstDash val="solid"/>
            <a:round/>
            <a:headEnd len="med" w="med" type="none"/>
            <a:tailEnd len="med" w="med" type="none"/>
          </a:ln>
        </p:spPr>
      </p:cxnSp>
      <p:sp>
        <p:nvSpPr>
          <p:cNvPr id="291" name="Google Shape;291;p27"/>
          <p:cNvSpPr/>
          <p:nvPr/>
        </p:nvSpPr>
        <p:spPr>
          <a:xfrm>
            <a:off x="7294725" y="1937275"/>
            <a:ext cx="343500" cy="343500"/>
          </a:xfrm>
          <a:prstGeom prst="flowChartConnector">
            <a:avLst/>
          </a:prstGeom>
          <a:solidFill>
            <a:srgbClr val="99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7294725" y="2451325"/>
            <a:ext cx="343500" cy="343500"/>
          </a:xfrm>
          <a:prstGeom prst="flowChartConnector">
            <a:avLst/>
          </a:prstGeom>
          <a:solidFill>
            <a:srgbClr val="E6913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 name="Google Shape;293;p27"/>
          <p:cNvCxnSpPr>
            <a:stCxn id="279" idx="6"/>
            <a:endCxn id="291" idx="2"/>
          </p:cNvCxnSpPr>
          <p:nvPr/>
        </p:nvCxnSpPr>
        <p:spPr>
          <a:xfrm>
            <a:off x="6797075" y="1937275"/>
            <a:ext cx="497700" cy="171900"/>
          </a:xfrm>
          <a:prstGeom prst="straightConnector1">
            <a:avLst/>
          </a:prstGeom>
          <a:noFill/>
          <a:ln cap="flat" cmpd="sng" w="19050">
            <a:solidFill>
              <a:srgbClr val="990000"/>
            </a:solidFill>
            <a:prstDash val="solid"/>
            <a:round/>
            <a:headEnd len="med" w="med" type="none"/>
            <a:tailEnd len="med" w="med" type="none"/>
          </a:ln>
        </p:spPr>
      </p:cxnSp>
      <p:cxnSp>
        <p:nvCxnSpPr>
          <p:cNvPr id="294" name="Google Shape;294;p27"/>
          <p:cNvCxnSpPr>
            <a:stCxn id="280" idx="6"/>
            <a:endCxn id="291" idx="2"/>
          </p:cNvCxnSpPr>
          <p:nvPr/>
        </p:nvCxnSpPr>
        <p:spPr>
          <a:xfrm flipH="1" rot="10800000">
            <a:off x="6797075" y="2109175"/>
            <a:ext cx="497700" cy="285300"/>
          </a:xfrm>
          <a:prstGeom prst="straightConnector1">
            <a:avLst/>
          </a:prstGeom>
          <a:noFill/>
          <a:ln cap="flat" cmpd="sng" w="19050">
            <a:solidFill>
              <a:srgbClr val="990000"/>
            </a:solidFill>
            <a:prstDash val="solid"/>
            <a:round/>
            <a:headEnd len="med" w="med" type="none"/>
            <a:tailEnd len="med" w="med" type="none"/>
          </a:ln>
        </p:spPr>
      </p:cxnSp>
      <p:cxnSp>
        <p:nvCxnSpPr>
          <p:cNvPr id="295" name="Google Shape;295;p27"/>
          <p:cNvCxnSpPr>
            <a:stCxn id="281" idx="6"/>
            <a:endCxn id="291" idx="2"/>
          </p:cNvCxnSpPr>
          <p:nvPr/>
        </p:nvCxnSpPr>
        <p:spPr>
          <a:xfrm flipH="1" rot="10800000">
            <a:off x="6797075" y="2109175"/>
            <a:ext cx="497700" cy="742500"/>
          </a:xfrm>
          <a:prstGeom prst="straightConnector1">
            <a:avLst/>
          </a:prstGeom>
          <a:noFill/>
          <a:ln cap="flat" cmpd="sng" w="19050">
            <a:solidFill>
              <a:srgbClr val="990000"/>
            </a:solidFill>
            <a:prstDash val="solid"/>
            <a:round/>
            <a:headEnd len="med" w="med" type="none"/>
            <a:tailEnd len="med" w="med" type="none"/>
          </a:ln>
        </p:spPr>
      </p:cxnSp>
      <p:cxnSp>
        <p:nvCxnSpPr>
          <p:cNvPr id="296" name="Google Shape;296;p27"/>
          <p:cNvCxnSpPr>
            <a:stCxn id="279" idx="6"/>
            <a:endCxn id="292" idx="2"/>
          </p:cNvCxnSpPr>
          <p:nvPr/>
        </p:nvCxnSpPr>
        <p:spPr>
          <a:xfrm>
            <a:off x="6797075" y="1937275"/>
            <a:ext cx="497700" cy="685800"/>
          </a:xfrm>
          <a:prstGeom prst="straightConnector1">
            <a:avLst/>
          </a:prstGeom>
          <a:noFill/>
          <a:ln cap="flat" cmpd="sng" w="19050">
            <a:solidFill>
              <a:srgbClr val="E69138"/>
            </a:solidFill>
            <a:prstDash val="solid"/>
            <a:round/>
            <a:headEnd len="med" w="med" type="none"/>
            <a:tailEnd len="med" w="med" type="none"/>
          </a:ln>
        </p:spPr>
      </p:cxnSp>
      <p:cxnSp>
        <p:nvCxnSpPr>
          <p:cNvPr id="297" name="Google Shape;297;p27"/>
          <p:cNvCxnSpPr>
            <a:stCxn id="280" idx="6"/>
            <a:endCxn id="292" idx="2"/>
          </p:cNvCxnSpPr>
          <p:nvPr/>
        </p:nvCxnSpPr>
        <p:spPr>
          <a:xfrm>
            <a:off x="6797075" y="2394475"/>
            <a:ext cx="497700" cy="228600"/>
          </a:xfrm>
          <a:prstGeom prst="straightConnector1">
            <a:avLst/>
          </a:prstGeom>
          <a:noFill/>
          <a:ln cap="flat" cmpd="sng" w="19050">
            <a:solidFill>
              <a:srgbClr val="E69138"/>
            </a:solidFill>
            <a:prstDash val="solid"/>
            <a:round/>
            <a:headEnd len="med" w="med" type="none"/>
            <a:tailEnd len="med" w="med" type="none"/>
          </a:ln>
        </p:spPr>
      </p:cxnSp>
      <p:cxnSp>
        <p:nvCxnSpPr>
          <p:cNvPr id="298" name="Google Shape;298;p27"/>
          <p:cNvCxnSpPr>
            <a:stCxn id="281" idx="6"/>
            <a:endCxn id="292" idx="2"/>
          </p:cNvCxnSpPr>
          <p:nvPr/>
        </p:nvCxnSpPr>
        <p:spPr>
          <a:xfrm flipH="1" rot="10800000">
            <a:off x="6797075" y="2623075"/>
            <a:ext cx="497700" cy="228600"/>
          </a:xfrm>
          <a:prstGeom prst="straightConnector1">
            <a:avLst/>
          </a:prstGeom>
          <a:noFill/>
          <a:ln cap="flat" cmpd="sng" w="19050">
            <a:solidFill>
              <a:srgbClr val="E69138"/>
            </a:solidFill>
            <a:prstDash val="solid"/>
            <a:round/>
            <a:headEnd len="med" w="med" type="none"/>
            <a:tailEnd len="med" w="med" type="none"/>
          </a:ln>
        </p:spPr>
      </p:cxnSp>
      <p:sp>
        <p:nvSpPr>
          <p:cNvPr id="299" name="Google Shape;299;p27"/>
          <p:cNvSpPr/>
          <p:nvPr/>
        </p:nvSpPr>
        <p:spPr>
          <a:xfrm>
            <a:off x="7294725" y="2984725"/>
            <a:ext cx="343500" cy="343500"/>
          </a:xfrm>
          <a:prstGeom prst="flowChartConnector">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txBox="1"/>
          <p:nvPr/>
        </p:nvSpPr>
        <p:spPr>
          <a:xfrm>
            <a:off x="7663925" y="1891425"/>
            <a:ext cx="4977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00"/>
                </a:solidFill>
              </a:rPr>
              <a:t>a</a:t>
            </a:r>
            <a:endParaRPr b="1">
              <a:solidFill>
                <a:srgbClr val="990000"/>
              </a:solidFill>
            </a:endParaRPr>
          </a:p>
        </p:txBody>
      </p:sp>
      <p:sp>
        <p:nvSpPr>
          <p:cNvPr id="301" name="Google Shape;301;p27"/>
          <p:cNvSpPr txBox="1"/>
          <p:nvPr/>
        </p:nvSpPr>
        <p:spPr>
          <a:xfrm>
            <a:off x="7663925" y="2424825"/>
            <a:ext cx="4977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rPr>
              <a:t>b</a:t>
            </a:r>
            <a:endParaRPr b="1">
              <a:solidFill>
                <a:srgbClr val="B45F06"/>
              </a:solidFill>
            </a:endParaRPr>
          </a:p>
        </p:txBody>
      </p:sp>
      <p:sp>
        <p:nvSpPr>
          <p:cNvPr id="302" name="Google Shape;302;p27"/>
          <p:cNvSpPr txBox="1"/>
          <p:nvPr/>
        </p:nvSpPr>
        <p:spPr>
          <a:xfrm>
            <a:off x="7663925" y="2958225"/>
            <a:ext cx="12180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a:t>
            </a:r>
            <a:r>
              <a:rPr lang="en"/>
              <a:t>: {</a:t>
            </a:r>
            <a:r>
              <a:rPr b="1" lang="en">
                <a:solidFill>
                  <a:srgbClr val="990000"/>
                </a:solidFill>
              </a:rPr>
              <a:t>a</a:t>
            </a:r>
            <a:r>
              <a:rPr b="1" lang="en">
                <a:solidFill>
                  <a:srgbClr val="B45F06"/>
                </a:solidFill>
              </a:rPr>
              <a:t>b</a:t>
            </a:r>
            <a:r>
              <a:rPr b="1" lang="en">
                <a:solidFill>
                  <a:srgbClr val="990000"/>
                </a:solidFill>
              </a:rPr>
              <a:t>a</a:t>
            </a:r>
            <a:r>
              <a:rPr b="1" lang="en">
                <a:solidFill>
                  <a:srgbClr val="B45F06"/>
                </a:solidFill>
              </a:rPr>
              <a:t>b</a:t>
            </a:r>
            <a:r>
              <a:rPr lang="en"/>
              <a:t>}</a:t>
            </a:r>
            <a:endParaRPr/>
          </a:p>
        </p:txBody>
      </p:sp>
      <p:cxnSp>
        <p:nvCxnSpPr>
          <p:cNvPr id="303" name="Google Shape;303;p27"/>
          <p:cNvCxnSpPr>
            <a:endCxn id="299" idx="2"/>
          </p:cNvCxnSpPr>
          <p:nvPr/>
        </p:nvCxnSpPr>
        <p:spPr>
          <a:xfrm>
            <a:off x="6797025" y="1937275"/>
            <a:ext cx="497700" cy="1219200"/>
          </a:xfrm>
          <a:prstGeom prst="straightConnector1">
            <a:avLst/>
          </a:prstGeom>
          <a:noFill/>
          <a:ln cap="flat" cmpd="sng" w="19050">
            <a:solidFill>
              <a:srgbClr val="990000"/>
            </a:solidFill>
            <a:prstDash val="solid"/>
            <a:round/>
            <a:headEnd len="med" w="med" type="none"/>
            <a:tailEnd len="med" w="med" type="none"/>
          </a:ln>
        </p:spPr>
      </p:cxnSp>
      <p:cxnSp>
        <p:nvCxnSpPr>
          <p:cNvPr id="304" name="Google Shape;304;p27"/>
          <p:cNvCxnSpPr>
            <a:endCxn id="299" idx="2"/>
          </p:cNvCxnSpPr>
          <p:nvPr/>
        </p:nvCxnSpPr>
        <p:spPr>
          <a:xfrm>
            <a:off x="6797025" y="2394475"/>
            <a:ext cx="497700" cy="762000"/>
          </a:xfrm>
          <a:prstGeom prst="straightConnector1">
            <a:avLst/>
          </a:prstGeom>
          <a:noFill/>
          <a:ln cap="flat" cmpd="sng" w="19050">
            <a:solidFill>
              <a:srgbClr val="990000"/>
            </a:solidFill>
            <a:prstDash val="solid"/>
            <a:round/>
            <a:headEnd len="med" w="med" type="none"/>
            <a:tailEnd len="med" w="med" type="none"/>
          </a:ln>
        </p:spPr>
      </p:cxnSp>
      <p:sp>
        <p:nvSpPr>
          <p:cNvPr id="305" name="Google Shape;305;p27"/>
          <p:cNvSpPr txBox="1"/>
          <p:nvPr/>
        </p:nvSpPr>
        <p:spPr>
          <a:xfrm>
            <a:off x="1037050" y="1308325"/>
            <a:ext cx="20304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Q-Network </a:t>
            </a:r>
            <a:endParaRPr b="1" i="1"/>
          </a:p>
        </p:txBody>
      </p:sp>
      <p:cxnSp>
        <p:nvCxnSpPr>
          <p:cNvPr id="306" name="Google Shape;306;p27"/>
          <p:cNvCxnSpPr>
            <a:stCxn id="263" idx="0"/>
          </p:cNvCxnSpPr>
          <p:nvPr/>
        </p:nvCxnSpPr>
        <p:spPr>
          <a:xfrm>
            <a:off x="3569375" y="2424825"/>
            <a:ext cx="1486200" cy="0"/>
          </a:xfrm>
          <a:prstGeom prst="straightConnector1">
            <a:avLst/>
          </a:prstGeom>
          <a:noFill/>
          <a:ln cap="flat" cmpd="sng" w="38100">
            <a:solidFill>
              <a:srgbClr val="595959"/>
            </a:solidFill>
            <a:prstDash val="solid"/>
            <a:round/>
            <a:headEnd len="med" w="med" type="none"/>
            <a:tailEnd len="med" w="med" type="triangle"/>
          </a:ln>
        </p:spPr>
      </p:cxnSp>
      <p:sp>
        <p:nvSpPr>
          <p:cNvPr id="307" name="Google Shape;307;p27"/>
          <p:cNvSpPr txBox="1"/>
          <p:nvPr/>
        </p:nvSpPr>
        <p:spPr>
          <a:xfrm>
            <a:off x="3540700" y="1971825"/>
            <a:ext cx="13917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t>Macro-action “c” introduced</a:t>
            </a:r>
            <a:endParaRPr b="1" i="1" sz="1000"/>
          </a:p>
        </p:txBody>
      </p:sp>
      <p:sp>
        <p:nvSpPr>
          <p:cNvPr id="308" name="Google Shape;308;p27"/>
          <p:cNvSpPr txBox="1"/>
          <p:nvPr/>
        </p:nvSpPr>
        <p:spPr>
          <a:xfrm>
            <a:off x="5332025" y="1308325"/>
            <a:ext cx="20304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Q-Network </a:t>
            </a:r>
            <a:endParaRPr b="1" i="1"/>
          </a:p>
        </p:txBody>
      </p:sp>
      <p:cxnSp>
        <p:nvCxnSpPr>
          <p:cNvPr id="309" name="Google Shape;309;p27"/>
          <p:cNvCxnSpPr>
            <a:endCxn id="299" idx="2"/>
          </p:cNvCxnSpPr>
          <p:nvPr/>
        </p:nvCxnSpPr>
        <p:spPr>
          <a:xfrm>
            <a:off x="6797025" y="2851675"/>
            <a:ext cx="497700" cy="304800"/>
          </a:xfrm>
          <a:prstGeom prst="straightConnector1">
            <a:avLst/>
          </a:prstGeom>
          <a:noFill/>
          <a:ln cap="flat" cmpd="sng" w="19050">
            <a:solidFill>
              <a:srgbClr val="990000"/>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8"/>
          <p:cNvSpPr txBox="1"/>
          <p:nvPr/>
        </p:nvSpPr>
        <p:spPr>
          <a:xfrm>
            <a:off x="64875" y="2776375"/>
            <a:ext cx="8730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CC0000"/>
              </a:solidFill>
            </a:endParaRPr>
          </a:p>
          <a:p>
            <a:pPr indent="0" lvl="0" marL="0" rtl="0" algn="l">
              <a:spcBef>
                <a:spcPts val="0"/>
              </a:spcBef>
              <a:spcAft>
                <a:spcPts val="0"/>
              </a:spcAft>
              <a:buNone/>
            </a:pPr>
            <a:r>
              <a:rPr lang="en" sz="1800"/>
              <a:t>e.g. for action set A = </a:t>
            </a:r>
            <a:r>
              <a:rPr b="1" lang="en" sz="1800">
                <a:solidFill>
                  <a:schemeClr val="dk1"/>
                </a:solidFill>
              </a:rPr>
              <a:t>{</a:t>
            </a:r>
            <a:r>
              <a:rPr b="1" lang="en" sz="1800">
                <a:solidFill>
                  <a:srgbClr val="990000"/>
                </a:solidFill>
              </a:rPr>
              <a:t>a</a:t>
            </a:r>
            <a:r>
              <a:rPr b="1" lang="en" sz="1800">
                <a:solidFill>
                  <a:schemeClr val="dk1"/>
                </a:solidFill>
              </a:rPr>
              <a:t>, </a:t>
            </a:r>
            <a:r>
              <a:rPr b="1" lang="en" sz="1800">
                <a:solidFill>
                  <a:srgbClr val="B45F06"/>
                </a:solidFill>
              </a:rPr>
              <a:t>b</a:t>
            </a:r>
            <a:r>
              <a:rPr b="1" lang="en" sz="1800">
                <a:solidFill>
                  <a:schemeClr val="dk1"/>
                </a:solidFill>
              </a:rPr>
              <a:t>, </a:t>
            </a:r>
            <a:r>
              <a:rPr b="1" lang="en" sz="1800">
                <a:solidFill>
                  <a:srgbClr val="0000FF"/>
                </a:solidFill>
              </a:rPr>
              <a:t>c</a:t>
            </a:r>
            <a:r>
              <a:rPr b="1" lang="en" sz="1800">
                <a:solidFill>
                  <a:schemeClr val="dk1"/>
                </a:solidFill>
              </a:rPr>
              <a:t>: {</a:t>
            </a:r>
            <a:r>
              <a:rPr b="1" lang="en" sz="1800">
                <a:solidFill>
                  <a:srgbClr val="990000"/>
                </a:solidFill>
              </a:rPr>
              <a:t>a</a:t>
            </a:r>
            <a:r>
              <a:rPr b="1" lang="en" sz="1800">
                <a:solidFill>
                  <a:srgbClr val="B45F06"/>
                </a:solidFill>
              </a:rPr>
              <a:t>b</a:t>
            </a:r>
            <a:r>
              <a:rPr b="1" lang="en" sz="1800">
                <a:solidFill>
                  <a:srgbClr val="990000"/>
                </a:solidFill>
              </a:rPr>
              <a:t>a</a:t>
            </a:r>
            <a:r>
              <a:rPr b="1" lang="en" sz="1800">
                <a:solidFill>
                  <a:srgbClr val="B45F06"/>
                </a:solidFill>
              </a:rPr>
              <a:t>b</a:t>
            </a:r>
            <a:r>
              <a:rPr b="1" lang="en" sz="1800">
                <a:solidFill>
                  <a:schemeClr val="dk1"/>
                </a:solidFill>
              </a:rPr>
              <a:t>}}  </a:t>
            </a:r>
            <a:endParaRPr sz="1800"/>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a:p>
        </p:txBody>
      </p:sp>
      <p:sp>
        <p:nvSpPr>
          <p:cNvPr id="315" name="Google Shape;315;p28"/>
          <p:cNvSpPr txBox="1"/>
          <p:nvPr/>
        </p:nvSpPr>
        <p:spPr>
          <a:xfrm>
            <a:off x="64875" y="959575"/>
            <a:ext cx="8730900" cy="169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rgbClr val="CC0000"/>
                </a:solidFill>
              </a:rPr>
              <a:t>Problem:</a:t>
            </a:r>
            <a:r>
              <a:rPr lang="en"/>
              <a:t> often not enough experiences to learn from, especially for long macro-actions</a:t>
            </a:r>
            <a:endParaRPr/>
          </a:p>
          <a:p>
            <a:pPr indent="-317500" lvl="0" marL="457200" rtl="0" algn="l">
              <a:spcBef>
                <a:spcPts val="0"/>
              </a:spcBef>
              <a:spcAft>
                <a:spcPts val="0"/>
              </a:spcAft>
              <a:buSzPts val="1400"/>
              <a:buChar char="●"/>
            </a:pPr>
            <a:r>
              <a:rPr lang="en"/>
              <a:t>HAR maximises information efficiency by </a:t>
            </a:r>
            <a:r>
              <a:rPr b="1" lang="en"/>
              <a:t>reimagining the actions that were taken to create new experiences</a:t>
            </a:r>
            <a:r>
              <a:rPr lang="en"/>
              <a:t> in 2 ways:</a:t>
            </a:r>
            <a:endParaRPr/>
          </a:p>
          <a:p>
            <a:pPr indent="-317500" lvl="1" marL="914400" rtl="0" algn="l">
              <a:spcBef>
                <a:spcPts val="0"/>
              </a:spcBef>
              <a:spcAft>
                <a:spcPts val="0"/>
              </a:spcAft>
              <a:buSzPts val="1400"/>
              <a:buAutoNum type="alphaLcPeriod"/>
            </a:pPr>
            <a:r>
              <a:rPr lang="en"/>
              <a:t>If we play a </a:t>
            </a:r>
            <a:r>
              <a:rPr b="1" lang="en"/>
              <a:t>macro-action</a:t>
            </a:r>
            <a:r>
              <a:rPr lang="en"/>
              <a:t> then we also store the experiences </a:t>
            </a:r>
            <a:r>
              <a:rPr b="1" i="1" lang="en"/>
              <a:t>as if we had played the sequence of primitive actions individually</a:t>
            </a:r>
            <a:endParaRPr b="1" i="1" sz="1000"/>
          </a:p>
          <a:p>
            <a:pPr indent="-317500" lvl="1" marL="914400" rtl="0" algn="l">
              <a:spcBef>
                <a:spcPts val="0"/>
              </a:spcBef>
              <a:spcAft>
                <a:spcPts val="0"/>
              </a:spcAft>
              <a:buSzPts val="1400"/>
              <a:buAutoNum type="alphaLcPeriod"/>
            </a:pPr>
            <a:r>
              <a:rPr lang="en"/>
              <a:t>If we play a </a:t>
            </a:r>
            <a:r>
              <a:rPr b="1" lang="en"/>
              <a:t>sequence of primitive actions that matches an existing macro-action</a:t>
            </a:r>
            <a:r>
              <a:rPr lang="en"/>
              <a:t> then we also store the experiences </a:t>
            </a:r>
            <a:r>
              <a:rPr b="1" i="1" lang="en"/>
              <a:t>as if we had played the macro-action</a:t>
            </a:r>
            <a:endParaRPr/>
          </a:p>
        </p:txBody>
      </p:sp>
      <p:sp>
        <p:nvSpPr>
          <p:cNvPr id="316" name="Google Shape;316;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 </a:t>
            </a:r>
            <a:r>
              <a:rPr b="1" lang="en"/>
              <a:t>Hindsight Action Replay (HAR)</a:t>
            </a:r>
            <a:endParaRPr b="1"/>
          </a:p>
        </p:txBody>
      </p:sp>
      <p:sp>
        <p:nvSpPr>
          <p:cNvPr id="317" name="Google Shape;317;p28"/>
          <p:cNvSpPr txBox="1"/>
          <p:nvPr/>
        </p:nvSpPr>
        <p:spPr>
          <a:xfrm>
            <a:off x="3353725" y="3459625"/>
            <a:ext cx="1656600" cy="5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990000"/>
                </a:solidFill>
              </a:rPr>
              <a:t>aa</a:t>
            </a:r>
            <a:r>
              <a:rPr b="1" lang="en" sz="2200">
                <a:solidFill>
                  <a:srgbClr val="B45F06"/>
                </a:solidFill>
              </a:rPr>
              <a:t>b</a:t>
            </a:r>
            <a:r>
              <a:rPr b="1" lang="en" sz="2200">
                <a:solidFill>
                  <a:srgbClr val="990000"/>
                </a:solidFill>
              </a:rPr>
              <a:t>a</a:t>
            </a:r>
            <a:r>
              <a:rPr b="1" lang="en" sz="2200">
                <a:solidFill>
                  <a:srgbClr val="B45F06"/>
                </a:solidFill>
              </a:rPr>
              <a:t>b</a:t>
            </a:r>
            <a:r>
              <a:rPr b="1" lang="en" sz="2200">
                <a:solidFill>
                  <a:srgbClr val="990000"/>
                </a:solidFill>
              </a:rPr>
              <a:t>a</a:t>
            </a:r>
            <a:r>
              <a:rPr b="1" lang="en" sz="2200">
                <a:solidFill>
                  <a:srgbClr val="B45F06"/>
                </a:solidFill>
              </a:rPr>
              <a:t>b</a:t>
            </a:r>
            <a:endParaRPr sz="2200"/>
          </a:p>
        </p:txBody>
      </p:sp>
      <p:sp>
        <p:nvSpPr>
          <p:cNvPr id="318" name="Google Shape;318;p28"/>
          <p:cNvSpPr txBox="1"/>
          <p:nvPr/>
        </p:nvSpPr>
        <p:spPr>
          <a:xfrm>
            <a:off x="1752325" y="3916825"/>
            <a:ext cx="1656600" cy="5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990000"/>
                </a:solidFill>
              </a:rPr>
              <a:t>a</a:t>
            </a:r>
            <a:r>
              <a:rPr b="1" lang="en" sz="2200">
                <a:solidFill>
                  <a:srgbClr val="0000FF"/>
                </a:solidFill>
              </a:rPr>
              <a:t>c</a:t>
            </a:r>
            <a:r>
              <a:rPr b="1" lang="en" sz="2200">
                <a:solidFill>
                  <a:srgbClr val="990000"/>
                </a:solidFill>
              </a:rPr>
              <a:t>a</a:t>
            </a:r>
            <a:r>
              <a:rPr b="1" lang="en" sz="2200">
                <a:solidFill>
                  <a:srgbClr val="B45F06"/>
                </a:solidFill>
              </a:rPr>
              <a:t>b</a:t>
            </a:r>
            <a:endParaRPr sz="2200"/>
          </a:p>
        </p:txBody>
      </p:sp>
      <p:cxnSp>
        <p:nvCxnSpPr>
          <p:cNvPr id="319" name="Google Shape;319;p28"/>
          <p:cNvCxnSpPr/>
          <p:nvPr/>
        </p:nvCxnSpPr>
        <p:spPr>
          <a:xfrm flipH="1" rot="10800000">
            <a:off x="3000500" y="3775975"/>
            <a:ext cx="526800" cy="393000"/>
          </a:xfrm>
          <a:prstGeom prst="straightConnector1">
            <a:avLst/>
          </a:prstGeom>
          <a:noFill/>
          <a:ln cap="flat" cmpd="sng" w="9525">
            <a:solidFill>
              <a:srgbClr val="595959"/>
            </a:solidFill>
            <a:prstDash val="solid"/>
            <a:round/>
            <a:headEnd len="med" w="med" type="none"/>
            <a:tailEnd len="med" w="med" type="triangle"/>
          </a:ln>
        </p:spPr>
      </p:cxnSp>
      <p:sp>
        <p:nvSpPr>
          <p:cNvPr id="320" name="Google Shape;320;p28"/>
          <p:cNvSpPr/>
          <p:nvPr/>
        </p:nvSpPr>
        <p:spPr>
          <a:xfrm>
            <a:off x="6606175" y="3822625"/>
            <a:ext cx="810900" cy="713700"/>
          </a:xfrm>
          <a:prstGeom prst="can">
            <a:avLst>
              <a:gd fmla="val 25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Replay Buffer</a:t>
            </a:r>
            <a:endParaRPr/>
          </a:p>
        </p:txBody>
      </p:sp>
      <p:cxnSp>
        <p:nvCxnSpPr>
          <p:cNvPr id="321" name="Google Shape;321;p28"/>
          <p:cNvCxnSpPr>
            <a:stCxn id="317" idx="3"/>
          </p:cNvCxnSpPr>
          <p:nvPr/>
        </p:nvCxnSpPr>
        <p:spPr>
          <a:xfrm>
            <a:off x="5010325" y="3722275"/>
            <a:ext cx="1446000" cy="330900"/>
          </a:xfrm>
          <a:prstGeom prst="straightConnector1">
            <a:avLst/>
          </a:prstGeom>
          <a:noFill/>
          <a:ln cap="flat" cmpd="sng" w="9525">
            <a:solidFill>
              <a:srgbClr val="595959"/>
            </a:solidFill>
            <a:prstDash val="solid"/>
            <a:round/>
            <a:headEnd len="med" w="med" type="none"/>
            <a:tailEnd len="med" w="med" type="triangle"/>
          </a:ln>
        </p:spPr>
      </p:cxnSp>
      <p:cxnSp>
        <p:nvCxnSpPr>
          <p:cNvPr id="322" name="Google Shape;322;p28"/>
          <p:cNvCxnSpPr/>
          <p:nvPr/>
        </p:nvCxnSpPr>
        <p:spPr>
          <a:xfrm flipH="1" rot="10800000">
            <a:off x="5640800" y="4195675"/>
            <a:ext cx="851100" cy="362400"/>
          </a:xfrm>
          <a:prstGeom prst="straightConnector1">
            <a:avLst/>
          </a:prstGeom>
          <a:noFill/>
          <a:ln cap="flat" cmpd="sng" w="9525">
            <a:solidFill>
              <a:srgbClr val="595959"/>
            </a:solidFill>
            <a:prstDash val="solid"/>
            <a:round/>
            <a:headEnd len="med" w="med" type="none"/>
            <a:tailEnd len="med" w="med" type="triangle"/>
          </a:ln>
        </p:spPr>
      </p:cxnSp>
      <p:cxnSp>
        <p:nvCxnSpPr>
          <p:cNvPr id="323" name="Google Shape;323;p28"/>
          <p:cNvCxnSpPr/>
          <p:nvPr/>
        </p:nvCxnSpPr>
        <p:spPr>
          <a:xfrm>
            <a:off x="3000500" y="4168975"/>
            <a:ext cx="509100" cy="384000"/>
          </a:xfrm>
          <a:prstGeom prst="straightConnector1">
            <a:avLst/>
          </a:prstGeom>
          <a:noFill/>
          <a:ln cap="flat" cmpd="sng" w="9525">
            <a:solidFill>
              <a:srgbClr val="595959"/>
            </a:solidFill>
            <a:prstDash val="solid"/>
            <a:round/>
            <a:headEnd len="med" w="med" type="none"/>
            <a:tailEnd len="med" w="med" type="triangle"/>
          </a:ln>
        </p:spPr>
      </p:cxnSp>
      <p:sp>
        <p:nvSpPr>
          <p:cNvPr id="324" name="Google Shape;324;p28"/>
          <p:cNvSpPr txBox="1"/>
          <p:nvPr/>
        </p:nvSpPr>
        <p:spPr>
          <a:xfrm>
            <a:off x="3527300" y="4251125"/>
            <a:ext cx="21135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B7B7B7"/>
                </a:solidFill>
              </a:rPr>
              <a:t>a</a:t>
            </a:r>
            <a:r>
              <a:rPr b="1" lang="en" sz="2200">
                <a:solidFill>
                  <a:srgbClr val="0000FF"/>
                </a:solidFill>
              </a:rPr>
              <a:t>c</a:t>
            </a:r>
            <a:r>
              <a:rPr b="1" lang="en" sz="2200">
                <a:solidFill>
                  <a:srgbClr val="B7B7B7"/>
                </a:solidFill>
              </a:rPr>
              <a:t>ab</a:t>
            </a:r>
            <a:r>
              <a:rPr b="1" lang="en" sz="2200">
                <a:solidFill>
                  <a:srgbClr val="990000"/>
                </a:solidFill>
              </a:rPr>
              <a:t> </a:t>
            </a:r>
            <a:r>
              <a:rPr b="1" lang="en" sz="2200">
                <a:solidFill>
                  <a:schemeClr val="dk1"/>
                </a:solidFill>
              </a:rPr>
              <a:t>and </a:t>
            </a:r>
            <a:r>
              <a:rPr b="1" lang="en" sz="2200">
                <a:solidFill>
                  <a:srgbClr val="B7B7B7"/>
                </a:solidFill>
              </a:rPr>
              <a:t>aab</a:t>
            </a:r>
            <a:r>
              <a:rPr b="1" lang="en" sz="2200">
                <a:solidFill>
                  <a:srgbClr val="0000FF"/>
                </a:solidFill>
              </a:rPr>
              <a:t>c</a:t>
            </a:r>
            <a:endParaRPr/>
          </a:p>
        </p:txBody>
      </p:sp>
      <p:sp>
        <p:nvSpPr>
          <p:cNvPr id="325" name="Google Shape;325;p28"/>
          <p:cNvSpPr txBox="1"/>
          <p:nvPr/>
        </p:nvSpPr>
        <p:spPr>
          <a:xfrm>
            <a:off x="5939325" y="3508825"/>
            <a:ext cx="5091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326" name="Google Shape;326;p28"/>
          <p:cNvSpPr txBox="1"/>
          <p:nvPr/>
        </p:nvSpPr>
        <p:spPr>
          <a:xfrm>
            <a:off x="5939325" y="4347025"/>
            <a:ext cx="5091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4. </a:t>
            </a:r>
            <a:r>
              <a:rPr b="1" lang="en"/>
              <a:t>Abandon Ship</a:t>
            </a:r>
            <a:endParaRPr b="1"/>
          </a:p>
        </p:txBody>
      </p:sp>
      <p:sp>
        <p:nvSpPr>
          <p:cNvPr id="332" name="Google Shape;332;p29"/>
          <p:cNvSpPr txBox="1"/>
          <p:nvPr>
            <p:ph idx="1" type="body"/>
          </p:nvPr>
        </p:nvSpPr>
        <p:spPr>
          <a:xfrm>
            <a:off x="311700" y="923875"/>
            <a:ext cx="8520600" cy="971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rPr b="1" lang="en" sz="1400">
                <a:solidFill>
                  <a:srgbClr val="CC0000"/>
                </a:solidFill>
              </a:rPr>
              <a:t>Problem:</a:t>
            </a:r>
            <a:r>
              <a:rPr lang="en" sz="1400">
                <a:solidFill>
                  <a:schemeClr val="dk1"/>
                </a:solidFill>
              </a:rPr>
              <a:t> often we want to pull out of a macro-action before the end e.g. if environment changes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During the execution of a macro-action, Abandon Ship involves us comparing the q-value of the primitive action we are about to take with the highest q-value primitive action. </a:t>
            </a:r>
            <a:r>
              <a:rPr b="1" lang="en" sz="1400">
                <a:solidFill>
                  <a:schemeClr val="dk1"/>
                </a:solidFill>
              </a:rPr>
              <a:t>If the difference is too great then we abandon the macro-action and return control to the policy</a:t>
            </a:r>
            <a:endParaRPr b="1" sz="1400">
              <a:solidFill>
                <a:schemeClr val="dk1"/>
              </a:solidFill>
            </a:endParaRPr>
          </a:p>
        </p:txBody>
      </p:sp>
      <p:graphicFrame>
        <p:nvGraphicFramePr>
          <p:cNvPr id="333" name="Google Shape;333;p29"/>
          <p:cNvGraphicFramePr/>
          <p:nvPr/>
        </p:nvGraphicFramePr>
        <p:xfrm>
          <a:off x="1111525" y="2672400"/>
          <a:ext cx="3000000" cy="3000000"/>
        </p:xfrm>
        <a:graphic>
          <a:graphicData uri="http://schemas.openxmlformats.org/drawingml/2006/table">
            <a:tbl>
              <a:tblPr>
                <a:noFill/>
                <a:tableStyleId>{A900BC5C-A063-4C1E-979E-3B1D0C0BF2AD}</a:tableStyleId>
              </a:tblPr>
              <a:tblGrid>
                <a:gridCol w="1828550"/>
                <a:gridCol w="1412250"/>
                <a:gridCol w="1438225"/>
                <a:gridCol w="1559675"/>
              </a:tblGrid>
              <a:tr h="396200">
                <a:tc>
                  <a:txBody>
                    <a:bodyPr/>
                    <a:lstStyle/>
                    <a:p>
                      <a:pPr indent="0" lvl="0" marL="0" rtl="0" algn="l">
                        <a:spcBef>
                          <a:spcPts val="0"/>
                        </a:spcBef>
                        <a:spcAft>
                          <a:spcPts val="0"/>
                        </a:spcAft>
                        <a:buNone/>
                      </a:pPr>
                      <a:r>
                        <a:t/>
                      </a:r>
                      <a:endParaRPr b="1"/>
                    </a:p>
                  </a:txBody>
                  <a:tcPr marT="91425" marB="91425" marR="91425" marL="91425" anchor="ctr">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b="1" i="1" lang="en"/>
                        <a:t>t=1</a:t>
                      </a:r>
                      <a:endParaRPr b="1" i="1"/>
                    </a:p>
                  </a:txBody>
                  <a:tcPr marT="91425" marB="91425" marR="91425" marL="91425" anchor="ctr"/>
                </a:tc>
                <a:tc>
                  <a:txBody>
                    <a:bodyPr/>
                    <a:lstStyle/>
                    <a:p>
                      <a:pPr indent="0" lvl="0" marL="0" rtl="0" algn="ctr">
                        <a:spcBef>
                          <a:spcPts val="0"/>
                        </a:spcBef>
                        <a:spcAft>
                          <a:spcPts val="0"/>
                        </a:spcAft>
                        <a:buNone/>
                      </a:pPr>
                      <a:r>
                        <a:rPr b="1" i="1" lang="en"/>
                        <a:t>t=2</a:t>
                      </a:r>
                      <a:endParaRPr b="1" i="1"/>
                    </a:p>
                  </a:txBody>
                  <a:tcPr marT="91425" marB="91425" marR="91425" marL="91425" anchor="ctr"/>
                </a:tc>
                <a:tc>
                  <a:txBody>
                    <a:bodyPr/>
                    <a:lstStyle/>
                    <a:p>
                      <a:pPr indent="0" lvl="0" marL="0" rtl="0" algn="ctr">
                        <a:spcBef>
                          <a:spcPts val="0"/>
                        </a:spcBef>
                        <a:spcAft>
                          <a:spcPts val="0"/>
                        </a:spcAft>
                        <a:buNone/>
                      </a:pPr>
                      <a:r>
                        <a:rPr b="1" i="1" lang="en"/>
                        <a:t>t=3</a:t>
                      </a:r>
                      <a:endParaRPr b="1" i="1"/>
                    </a:p>
                  </a:txBody>
                  <a:tcPr marT="91425" marB="91425" marR="91425" marL="91425" anchor="ctr"/>
                </a:tc>
              </a:tr>
              <a:tr h="381000">
                <a:tc>
                  <a:txBody>
                    <a:bodyPr/>
                    <a:lstStyle/>
                    <a:p>
                      <a:pPr indent="0" lvl="0" marL="0" rtl="0" algn="l">
                        <a:spcBef>
                          <a:spcPts val="0"/>
                        </a:spcBef>
                        <a:spcAft>
                          <a:spcPts val="0"/>
                        </a:spcAft>
                        <a:buNone/>
                      </a:pPr>
                      <a:r>
                        <a:rPr b="1" lang="en"/>
                        <a:t>Q-value of</a:t>
                      </a:r>
                      <a:r>
                        <a:rPr lang="en"/>
                        <a:t> “</a:t>
                      </a:r>
                      <a:r>
                        <a:rPr b="1" lang="en"/>
                        <a:t>a”</a:t>
                      </a:r>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1.0</a:t>
                      </a:r>
                      <a:endParaRPr b="1"/>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1.0</a:t>
                      </a:r>
                      <a:endParaRPr b="1"/>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1.0</a:t>
                      </a:r>
                      <a:endParaRPr b="1"/>
                    </a:p>
                  </a:txBody>
                  <a:tcPr marT="91425" marB="91425" marR="91425" marL="91425" anchor="ctr">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Q-value of</a:t>
                      </a:r>
                      <a:r>
                        <a:rPr lang="en"/>
                        <a:t> “</a:t>
                      </a:r>
                      <a:r>
                        <a:rPr b="1" lang="en"/>
                        <a:t>b”</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1.1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1.1</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5.0</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381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Abandon Ship?</a:t>
                      </a:r>
                      <a:endParaRPr b="1"/>
                    </a:p>
                  </a:txBody>
                  <a:tcPr marT="91425" marB="91425" marR="91425" marL="91425" anchor="ctr">
                    <a:lnT cap="flat" cmpd="sng" w="38100">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nchor="ctr">
                    <a:lnT cap="flat" cmpd="sng" w="38100">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38761D"/>
                          </a:solidFill>
                        </a:rPr>
                        <a:t>No</a:t>
                      </a:r>
                      <a:endParaRPr b="1">
                        <a:solidFill>
                          <a:srgbClr val="38761D"/>
                        </a:solidFill>
                      </a:endParaRPr>
                    </a:p>
                  </a:txBody>
                  <a:tcPr marT="91425" marB="91425" marR="91425" marL="91425" anchor="ctr">
                    <a:lnT cap="flat" cmpd="sng" w="38100">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CC0000"/>
                          </a:solidFill>
                        </a:rPr>
                        <a:t>Yes</a:t>
                      </a:r>
                      <a:endParaRPr b="1">
                        <a:solidFill>
                          <a:srgbClr val="CC0000"/>
                        </a:solidFill>
                      </a:endParaRPr>
                    </a:p>
                  </a:txBody>
                  <a:tcPr marT="91425" marB="91425" marR="91425" marL="91425" anchor="ctr">
                    <a:lnT cap="flat" cmpd="sng" w="38100">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Action Taken</a:t>
                      </a:r>
                      <a:endParaRPr b="1"/>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Clr>
                          <a:schemeClr val="dk1"/>
                        </a:buClr>
                        <a:buSzPts val="1100"/>
                        <a:buFont typeface="Arial"/>
                        <a:buNone/>
                      </a:pPr>
                      <a:r>
                        <a:rPr b="1" lang="en">
                          <a:solidFill>
                            <a:srgbClr val="990000"/>
                          </a:solidFill>
                        </a:rPr>
                        <a:t>a</a:t>
                      </a:r>
                      <a:endParaRPr b="1"/>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Clr>
                          <a:schemeClr val="dk1"/>
                        </a:buClr>
                        <a:buSzPts val="1100"/>
                        <a:buFont typeface="Arial"/>
                        <a:buNone/>
                      </a:pPr>
                      <a:r>
                        <a:rPr b="1" lang="en">
                          <a:solidFill>
                            <a:srgbClr val="990000"/>
                          </a:solidFill>
                        </a:rPr>
                        <a:t>a</a:t>
                      </a:r>
                      <a:endParaRPr b="1"/>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t>TBD by Policy</a:t>
                      </a:r>
                      <a:endParaRPr b="1"/>
                    </a:p>
                  </a:txBody>
                  <a:tcPr marT="91425" marB="91425" marR="91425" marL="91425" anchor="ctr">
                    <a:lnT cap="flat" cmpd="sng" w="9525">
                      <a:solidFill>
                        <a:srgbClr val="9E9E9E"/>
                      </a:solidFill>
                      <a:prstDash val="solid"/>
                      <a:round/>
                      <a:headEnd len="sm" w="sm" type="none"/>
                      <a:tailEnd len="sm" w="sm" type="none"/>
                    </a:lnT>
                  </a:tcPr>
                </a:tc>
              </a:tr>
            </a:tbl>
          </a:graphicData>
        </a:graphic>
      </p:graphicFrame>
      <p:sp>
        <p:nvSpPr>
          <p:cNvPr id="334" name="Google Shape;334;p29"/>
          <p:cNvSpPr txBox="1"/>
          <p:nvPr>
            <p:ph idx="1" type="body"/>
          </p:nvPr>
        </p:nvSpPr>
        <p:spPr>
          <a:xfrm>
            <a:off x="311700" y="1819375"/>
            <a:ext cx="8520600" cy="38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400">
              <a:solidFill>
                <a:srgbClr val="CC0000"/>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E.g. Say we are conducting macro-action </a:t>
            </a:r>
            <a:r>
              <a:rPr b="1" lang="en" sz="1400">
                <a:solidFill>
                  <a:srgbClr val="990000"/>
                </a:solidFill>
              </a:rPr>
              <a:t>aaa</a:t>
            </a:r>
            <a:r>
              <a:rPr b="1" lang="en" sz="1400">
                <a:solidFill>
                  <a:schemeClr val="dk1"/>
                </a:solidFill>
              </a:rPr>
              <a:t>: </a:t>
            </a:r>
            <a:endParaRPr b="1"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0"/>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Habit Reinforcement Learning - High Level Steps</a:t>
            </a:r>
            <a:endParaRPr b="1"/>
          </a:p>
        </p:txBody>
      </p:sp>
      <p:pic>
        <p:nvPicPr>
          <p:cNvPr id="340" name="Google Shape;340;p30"/>
          <p:cNvPicPr preferRelativeResize="0"/>
          <p:nvPr/>
        </p:nvPicPr>
        <p:blipFill>
          <a:blip r:embed="rId3">
            <a:alphaModFix/>
          </a:blip>
          <a:stretch>
            <a:fillRect/>
          </a:stretch>
        </p:blipFill>
        <p:spPr>
          <a:xfrm>
            <a:off x="152400" y="1932125"/>
            <a:ext cx="8839200" cy="2934891"/>
          </a:xfrm>
          <a:prstGeom prst="rect">
            <a:avLst/>
          </a:prstGeom>
          <a:noFill/>
          <a:ln>
            <a:noFill/>
          </a:ln>
        </p:spPr>
      </p:pic>
      <p:sp>
        <p:nvSpPr>
          <p:cNvPr id="341" name="Google Shape;341;p30"/>
          <p:cNvSpPr txBox="1"/>
          <p:nvPr/>
        </p:nvSpPr>
        <p:spPr>
          <a:xfrm>
            <a:off x="449925" y="793025"/>
            <a:ext cx="8465400" cy="9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 Gather Experience:</a:t>
            </a:r>
            <a:r>
              <a:rPr lang="en" sz="1600"/>
              <a:t> base RL agent plays episodes and stores experiences</a:t>
            </a:r>
            <a:endParaRPr sz="1600"/>
          </a:p>
          <a:p>
            <a:pPr indent="0" lvl="0" marL="0" rtl="0" algn="l">
              <a:spcBef>
                <a:spcPts val="0"/>
              </a:spcBef>
              <a:spcAft>
                <a:spcPts val="0"/>
              </a:spcAft>
              <a:buNone/>
            </a:pPr>
            <a:r>
              <a:rPr b="1" lang="en" sz="1600"/>
              <a:t>(B) Identify Habits:</a:t>
            </a:r>
            <a:r>
              <a:rPr lang="en" sz="1600"/>
              <a:t> experiences used to identify habits. Habits then appended to action set as macro-actions</a:t>
            </a:r>
            <a:endParaRPr sz="1600"/>
          </a:p>
        </p:txBody>
      </p:sp>
      <p:sp>
        <p:nvSpPr>
          <p:cNvPr id="342" name="Google Shape;342;p30"/>
          <p:cNvSpPr txBox="1"/>
          <p:nvPr/>
        </p:nvSpPr>
        <p:spPr>
          <a:xfrm>
            <a:off x="3661125" y="4814025"/>
            <a:ext cx="576600" cy="304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IGGI</a:t>
            </a:r>
            <a:endParaRPr b="1">
              <a:solidFill>
                <a:srgbClr val="FFFFFF"/>
              </a:solidFill>
            </a:endParaRPr>
          </a:p>
        </p:txBody>
      </p:sp>
      <p:cxnSp>
        <p:nvCxnSpPr>
          <p:cNvPr id="343" name="Google Shape;343;p30"/>
          <p:cNvCxnSpPr/>
          <p:nvPr/>
        </p:nvCxnSpPr>
        <p:spPr>
          <a:xfrm flipH="1" rot="10800000">
            <a:off x="4025625" y="4621725"/>
            <a:ext cx="214200" cy="268500"/>
          </a:xfrm>
          <a:prstGeom prst="straightConnector1">
            <a:avLst/>
          </a:prstGeom>
          <a:noFill/>
          <a:ln cap="flat" cmpd="sng" w="28575">
            <a:solidFill>
              <a:srgbClr val="000000"/>
            </a:solidFill>
            <a:prstDash val="solid"/>
            <a:round/>
            <a:headEnd len="med" w="med" type="none"/>
            <a:tailEnd len="med" w="med" type="triangle"/>
          </a:ln>
        </p:spPr>
      </p:cxnSp>
      <p:sp>
        <p:nvSpPr>
          <p:cNvPr id="344" name="Google Shape;344;p30"/>
          <p:cNvSpPr txBox="1"/>
          <p:nvPr/>
        </p:nvSpPr>
        <p:spPr>
          <a:xfrm>
            <a:off x="3844425" y="2571750"/>
            <a:ext cx="1000800" cy="473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Transfer Learning</a:t>
            </a:r>
            <a:endParaRPr b="1">
              <a:solidFill>
                <a:srgbClr val="FFFFFF"/>
              </a:solidFill>
            </a:endParaRPr>
          </a:p>
        </p:txBody>
      </p:sp>
      <p:cxnSp>
        <p:nvCxnSpPr>
          <p:cNvPr id="345" name="Google Shape;345;p30"/>
          <p:cNvCxnSpPr/>
          <p:nvPr/>
        </p:nvCxnSpPr>
        <p:spPr>
          <a:xfrm>
            <a:off x="4845225" y="2994000"/>
            <a:ext cx="192300" cy="384900"/>
          </a:xfrm>
          <a:prstGeom prst="straightConnector1">
            <a:avLst/>
          </a:prstGeom>
          <a:noFill/>
          <a:ln cap="flat" cmpd="sng" w="28575">
            <a:solidFill>
              <a:srgbClr val="000000"/>
            </a:solidFill>
            <a:prstDash val="solid"/>
            <a:round/>
            <a:headEnd len="med" w="med" type="none"/>
            <a:tailEnd len="med" w="med" type="triangle"/>
          </a:ln>
        </p:spPr>
      </p:cxnSp>
      <p:sp>
        <p:nvSpPr>
          <p:cNvPr id="346" name="Google Shape;346;p30"/>
          <p:cNvSpPr txBox="1"/>
          <p:nvPr/>
        </p:nvSpPr>
        <p:spPr>
          <a:xfrm>
            <a:off x="4692825" y="4707475"/>
            <a:ext cx="1000800" cy="384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HAR</a:t>
            </a:r>
            <a:endParaRPr b="1">
              <a:solidFill>
                <a:srgbClr val="FFFFFF"/>
              </a:solidFill>
            </a:endParaRPr>
          </a:p>
        </p:txBody>
      </p:sp>
      <p:cxnSp>
        <p:nvCxnSpPr>
          <p:cNvPr id="347" name="Google Shape;347;p30"/>
          <p:cNvCxnSpPr/>
          <p:nvPr/>
        </p:nvCxnSpPr>
        <p:spPr>
          <a:xfrm flipH="1" rot="10800000">
            <a:off x="5001700" y="4107150"/>
            <a:ext cx="106500" cy="627000"/>
          </a:xfrm>
          <a:prstGeom prst="straightConnector1">
            <a:avLst/>
          </a:prstGeom>
          <a:noFill/>
          <a:ln cap="flat" cmpd="sng" w="28575">
            <a:solidFill>
              <a:srgbClr val="000000"/>
            </a:solidFill>
            <a:prstDash val="solid"/>
            <a:round/>
            <a:headEnd len="med" w="med" type="none"/>
            <a:tailEnd len="med" w="med" type="triangle"/>
          </a:ln>
        </p:spPr>
      </p:cxnSp>
      <p:sp>
        <p:nvSpPr>
          <p:cNvPr id="348" name="Google Shape;348;p30"/>
          <p:cNvSpPr txBox="1"/>
          <p:nvPr/>
        </p:nvSpPr>
        <p:spPr>
          <a:xfrm>
            <a:off x="6793375" y="3798450"/>
            <a:ext cx="1000800" cy="384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Abandon Ship</a:t>
            </a:r>
            <a:endParaRPr b="1">
              <a:solidFill>
                <a:srgbClr val="FFFFFF"/>
              </a:solidFill>
            </a:endParaRPr>
          </a:p>
        </p:txBody>
      </p:sp>
      <p:cxnSp>
        <p:nvCxnSpPr>
          <p:cNvPr id="349" name="Google Shape;349;p30"/>
          <p:cNvCxnSpPr/>
          <p:nvPr/>
        </p:nvCxnSpPr>
        <p:spPr>
          <a:xfrm rot="10800000">
            <a:off x="6625375" y="3823800"/>
            <a:ext cx="168000" cy="2232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1"/>
          <p:cNvSpPr txBox="1"/>
          <p:nvPr>
            <p:ph type="title"/>
          </p:nvPr>
        </p:nvSpPr>
        <p:spPr>
          <a:xfrm>
            <a:off x="6900" y="-88375"/>
            <a:ext cx="391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Habit-RL vs. Closest Alternatives</a:t>
            </a:r>
            <a:endParaRPr b="1"/>
          </a:p>
        </p:txBody>
      </p:sp>
      <p:graphicFrame>
        <p:nvGraphicFramePr>
          <p:cNvPr id="355" name="Google Shape;355;p31"/>
          <p:cNvGraphicFramePr/>
          <p:nvPr/>
        </p:nvGraphicFramePr>
        <p:xfrm>
          <a:off x="1978350" y="0"/>
          <a:ext cx="3000000" cy="3000000"/>
        </p:xfrm>
        <a:graphic>
          <a:graphicData uri="http://schemas.openxmlformats.org/drawingml/2006/table">
            <a:tbl>
              <a:tblPr>
                <a:noFill/>
                <a:tableStyleId>{A900BC5C-A063-4C1E-979E-3B1D0C0BF2AD}</a:tableStyleId>
              </a:tblPr>
              <a:tblGrid>
                <a:gridCol w="2561850"/>
                <a:gridCol w="1817775"/>
                <a:gridCol w="1415950"/>
                <a:gridCol w="1354800"/>
              </a:tblGrid>
              <a:tr h="840850">
                <a:tc>
                  <a:txBody>
                    <a:bodyPr/>
                    <a:lstStyle/>
                    <a:p>
                      <a:pPr indent="0" lvl="0" marL="0" rtl="0" algn="ctr">
                        <a:spcBef>
                          <a:spcPts val="0"/>
                        </a:spcBef>
                        <a:spcAft>
                          <a:spcPts val="0"/>
                        </a:spcAft>
                        <a:buNone/>
                      </a:pPr>
                      <a:r>
                        <a:t/>
                      </a:r>
                      <a:endParaRPr sz="9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t>Habit </a:t>
                      </a:r>
                      <a:endParaRPr b="1" sz="900"/>
                    </a:p>
                    <a:p>
                      <a:pPr indent="0" lvl="0" marL="0" rtl="0" algn="ctr">
                        <a:spcBef>
                          <a:spcPts val="0"/>
                        </a:spcBef>
                        <a:spcAft>
                          <a:spcPts val="0"/>
                        </a:spcAft>
                        <a:buNone/>
                      </a:pPr>
                      <a:r>
                        <a:rPr b="1" lang="en" sz="900"/>
                        <a:t>Reinforcement Learning</a:t>
                      </a:r>
                      <a:endParaRPr b="1" sz="900"/>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000000"/>
                          </a:solidFill>
                        </a:rPr>
                        <a:t>Macro Deep Q Learning with CFG Production Rules</a:t>
                      </a:r>
                      <a:endParaRPr b="1" sz="900">
                        <a:solidFill>
                          <a:srgbClr val="000000"/>
                        </a:solidFill>
                      </a:endParaRPr>
                    </a:p>
                    <a:p>
                      <a:pPr indent="0" lvl="0" marL="0" rtl="0" algn="ctr">
                        <a:spcBef>
                          <a:spcPts val="0"/>
                        </a:spcBef>
                        <a:spcAft>
                          <a:spcPts val="0"/>
                        </a:spcAft>
                        <a:buNone/>
                      </a:pPr>
                      <a:r>
                        <a:rPr i="1" lang="en" sz="900">
                          <a:solidFill>
                            <a:srgbClr val="000000"/>
                          </a:solidFill>
                        </a:rPr>
                        <a:t>(Lange and </a:t>
                      </a:r>
                      <a:r>
                        <a:rPr i="1" lang="en" sz="900"/>
                        <a:t>Faisal</a:t>
                      </a:r>
                      <a:r>
                        <a:rPr i="1" lang="en" sz="900">
                          <a:solidFill>
                            <a:srgbClr val="000000"/>
                          </a:solidFill>
                        </a:rPr>
                        <a:t> 2019)</a:t>
                      </a:r>
                      <a:endParaRPr b="1" sz="900">
                        <a:solidFill>
                          <a:srgbClr val="000000"/>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900">
                          <a:solidFill>
                            <a:srgbClr val="000000"/>
                          </a:solidFill>
                        </a:rPr>
                        <a:t>Macro Q Learning with CFG Production Rules </a:t>
                      </a:r>
                      <a:endParaRPr b="1" sz="900">
                        <a:solidFill>
                          <a:srgbClr val="000000"/>
                        </a:solidFill>
                      </a:endParaRPr>
                    </a:p>
                    <a:p>
                      <a:pPr indent="0" lvl="0" marL="0" rtl="0" algn="ctr">
                        <a:spcBef>
                          <a:spcPts val="0"/>
                        </a:spcBef>
                        <a:spcAft>
                          <a:spcPts val="0"/>
                        </a:spcAft>
                        <a:buClr>
                          <a:srgbClr val="000000"/>
                        </a:buClr>
                        <a:buSzPts val="1100"/>
                        <a:buFont typeface="Arial"/>
                        <a:buNone/>
                      </a:pPr>
                      <a:r>
                        <a:rPr i="1" lang="en" sz="900">
                          <a:solidFill>
                            <a:srgbClr val="000000"/>
                          </a:solidFill>
                        </a:rPr>
                        <a:t>(Lange and </a:t>
                      </a:r>
                      <a:r>
                        <a:rPr i="1" lang="en" sz="900"/>
                        <a:t>Faisal</a:t>
                      </a:r>
                      <a:r>
                        <a:rPr i="1" lang="en" sz="900">
                          <a:solidFill>
                            <a:srgbClr val="000000"/>
                          </a:solidFill>
                        </a:rPr>
                        <a:t> 2018)</a:t>
                      </a:r>
                      <a:endParaRPr b="1" sz="900"/>
                    </a:p>
                  </a:txBody>
                  <a:tcPr marT="91425" marB="91425" marR="91425" marL="91425" anchor="ctr">
                    <a:lnL cap="flat" cmpd="sng" w="9525">
                      <a:solidFill>
                        <a:srgbClr val="595959"/>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8700">
                <a:tc>
                  <a:txBody>
                    <a:bodyPr/>
                    <a:lstStyle/>
                    <a:p>
                      <a:pPr indent="0" lvl="0" marL="0" rtl="0" algn="ctr">
                        <a:spcBef>
                          <a:spcPts val="0"/>
                        </a:spcBef>
                        <a:spcAft>
                          <a:spcPts val="0"/>
                        </a:spcAft>
                        <a:buNone/>
                      </a:pPr>
                      <a:r>
                        <a:rPr b="1" i="1" lang="en" sz="900"/>
                        <a:t>Iterates Between Gathering Experience and Grammar/Habit Learning</a:t>
                      </a:r>
                      <a:endParaRPr b="1" i="1"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FFFF"/>
                          </a:solidFill>
                        </a:rPr>
                        <a:t>Yes</a:t>
                      </a:r>
                      <a:endParaRPr sz="9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gridSpan="2">
                  <a:txBody>
                    <a:bodyPr/>
                    <a:lstStyle/>
                    <a:p>
                      <a:pPr indent="0" lvl="0" marL="0" rtl="0" algn="ctr">
                        <a:spcBef>
                          <a:spcPts val="0"/>
                        </a:spcBef>
                        <a:spcAft>
                          <a:spcPts val="0"/>
                        </a:spcAft>
                        <a:buNone/>
                      </a:pPr>
                      <a:r>
                        <a:rPr lang="en" sz="900">
                          <a:solidFill>
                            <a:srgbClr val="FFFFFF"/>
                          </a:solidFill>
                        </a:rPr>
                        <a:t>Yes</a:t>
                      </a:r>
                      <a:endParaRPr sz="900">
                        <a:solidFill>
                          <a:srgbClr val="FFFFFF"/>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hMerge="1"/>
              </a:tr>
              <a:tr h="408550">
                <a:tc>
                  <a:txBody>
                    <a:bodyPr/>
                    <a:lstStyle/>
                    <a:p>
                      <a:pPr indent="0" lvl="0" marL="0" rtl="0" algn="ctr">
                        <a:spcBef>
                          <a:spcPts val="0"/>
                        </a:spcBef>
                        <a:spcAft>
                          <a:spcPts val="0"/>
                        </a:spcAft>
                        <a:buNone/>
                      </a:pPr>
                      <a:r>
                        <a:rPr b="1" i="1" lang="en" sz="900"/>
                        <a:t>Base RL Algorithm</a:t>
                      </a:r>
                      <a:endParaRPr b="1" i="1"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FFFF"/>
                          </a:solidFill>
                        </a:rPr>
                        <a:t>DDQN and SAC</a:t>
                      </a:r>
                      <a:endParaRPr sz="9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a:txBody>
                    <a:bodyPr/>
                    <a:lstStyle/>
                    <a:p>
                      <a:pPr indent="0" lvl="0" marL="0" rtl="0" algn="ctr">
                        <a:spcBef>
                          <a:spcPts val="0"/>
                        </a:spcBef>
                        <a:spcAft>
                          <a:spcPts val="0"/>
                        </a:spcAft>
                        <a:buNone/>
                      </a:pPr>
                      <a:r>
                        <a:rPr lang="en" sz="900">
                          <a:solidFill>
                            <a:srgbClr val="FFFFFF"/>
                          </a:solidFill>
                        </a:rPr>
                        <a:t>Deep Q-Learning</a:t>
                      </a:r>
                      <a:endParaRPr sz="900">
                        <a:solidFill>
                          <a:srgbClr val="FFFFFF"/>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lang="en" sz="900">
                          <a:solidFill>
                            <a:srgbClr val="FFFFFF"/>
                          </a:solidFill>
                        </a:rPr>
                        <a:t>Tabular Q-Learning</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r>
              <a:tr h="444925">
                <a:tc>
                  <a:txBody>
                    <a:bodyPr/>
                    <a:lstStyle/>
                    <a:p>
                      <a:pPr indent="0" lvl="0" marL="0" rtl="0" algn="ctr">
                        <a:spcBef>
                          <a:spcPts val="0"/>
                        </a:spcBef>
                        <a:spcAft>
                          <a:spcPts val="0"/>
                        </a:spcAft>
                        <a:buNone/>
                      </a:pPr>
                      <a:r>
                        <a:rPr b="1" i="1" lang="en" sz="900"/>
                        <a:t>No-Exploration Episodes to Infer Grammar/Habits From</a:t>
                      </a:r>
                      <a:endParaRPr b="1" i="1"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900">
                          <a:solidFill>
                            <a:srgbClr val="FFFFFF"/>
                          </a:solidFill>
                        </a:rPr>
                        <a:t>Best performing</a:t>
                      </a:r>
                      <a:endParaRPr sz="9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gridSpan="2">
                  <a:txBody>
                    <a:bodyPr/>
                    <a:lstStyle/>
                    <a:p>
                      <a:pPr indent="0" lvl="0" marL="0" rtl="0" algn="ctr">
                        <a:spcBef>
                          <a:spcPts val="0"/>
                        </a:spcBef>
                        <a:spcAft>
                          <a:spcPts val="0"/>
                        </a:spcAft>
                        <a:buNone/>
                      </a:pPr>
                      <a:r>
                        <a:rPr lang="en" sz="900">
                          <a:solidFill>
                            <a:srgbClr val="FFFFFF"/>
                          </a:solidFill>
                        </a:rPr>
                        <a:t>Any</a:t>
                      </a:r>
                      <a:endParaRPr sz="900">
                        <a:solidFill>
                          <a:srgbClr val="FFFFFF"/>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c hMerge="1"/>
              </a:tr>
              <a:tr h="374800">
                <a:tc>
                  <a:txBody>
                    <a:bodyPr/>
                    <a:lstStyle/>
                    <a:p>
                      <a:pPr indent="0" lvl="0" marL="0" rtl="0" algn="ctr">
                        <a:spcBef>
                          <a:spcPts val="0"/>
                        </a:spcBef>
                        <a:spcAft>
                          <a:spcPts val="0"/>
                        </a:spcAft>
                        <a:buNone/>
                      </a:pPr>
                      <a:r>
                        <a:rPr b="1" i="1" lang="en" sz="900"/>
                        <a:t>Grammar Calculator</a:t>
                      </a:r>
                      <a:endParaRPr b="1" i="1"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FFFF"/>
                          </a:solidFill>
                        </a:rPr>
                        <a:t>IGGI</a:t>
                      </a:r>
                      <a:endParaRPr sz="9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a:txBody>
                    <a:bodyPr/>
                    <a:lstStyle/>
                    <a:p>
                      <a:pPr indent="0" lvl="0" marL="0" rtl="0" algn="ctr">
                        <a:spcBef>
                          <a:spcPts val="0"/>
                        </a:spcBef>
                        <a:spcAft>
                          <a:spcPts val="0"/>
                        </a:spcAft>
                        <a:buNone/>
                      </a:pPr>
                      <a:r>
                        <a:rPr lang="en" sz="900">
                          <a:solidFill>
                            <a:srgbClr val="FFFFFF"/>
                          </a:solidFill>
                        </a:rPr>
                        <a:t>Sequitur</a:t>
                      </a:r>
                      <a:endParaRPr sz="900">
                        <a:solidFill>
                          <a:srgbClr val="FFFFFF"/>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Clr>
                          <a:srgbClr val="000000"/>
                        </a:buClr>
                        <a:buSzPts val="1100"/>
                        <a:buFont typeface="Arial"/>
                        <a:buNone/>
                      </a:pPr>
                      <a:r>
                        <a:rPr lang="en" sz="900">
                          <a:solidFill>
                            <a:srgbClr val="FFFFFF"/>
                          </a:solidFill>
                        </a:rPr>
                        <a:t>Sequitur &amp; G-Lexis</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r>
              <a:tr h="409425">
                <a:tc>
                  <a:txBody>
                    <a:bodyPr/>
                    <a:lstStyle/>
                    <a:p>
                      <a:pPr indent="0" lvl="0" marL="0" rtl="0" algn="ctr">
                        <a:spcBef>
                          <a:spcPts val="0"/>
                        </a:spcBef>
                        <a:spcAft>
                          <a:spcPts val="0"/>
                        </a:spcAft>
                        <a:buNone/>
                      </a:pPr>
                      <a:r>
                        <a:rPr b="1" i="1" lang="en" sz="900"/>
                        <a:t>Max Macro-Actions Added at a Time</a:t>
                      </a:r>
                      <a:endParaRPr b="1" i="1"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FFFF"/>
                          </a:solidFill>
                        </a:rPr>
                        <a:t>Unlimited</a:t>
                      </a:r>
                      <a:endParaRPr sz="9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a:txBody>
                    <a:bodyPr/>
                    <a:lstStyle/>
                    <a:p>
                      <a:pPr indent="0" lvl="0" marL="0" rtl="0" algn="ctr">
                        <a:spcBef>
                          <a:spcPts val="0"/>
                        </a:spcBef>
                        <a:spcAft>
                          <a:spcPts val="0"/>
                        </a:spcAft>
                        <a:buNone/>
                      </a:pPr>
                      <a:r>
                        <a:rPr lang="en" sz="900">
                          <a:solidFill>
                            <a:srgbClr val="FFFFFF"/>
                          </a:solidFill>
                        </a:rPr>
                        <a:t>2</a:t>
                      </a:r>
                      <a:endParaRPr sz="900">
                        <a:solidFill>
                          <a:srgbClr val="FFFFFF"/>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Clr>
                          <a:srgbClr val="000000"/>
                        </a:buClr>
                        <a:buSzPts val="1100"/>
                        <a:buFont typeface="Arial"/>
                        <a:buNone/>
                      </a:pPr>
                      <a:r>
                        <a:rPr lang="en" sz="900">
                          <a:solidFill>
                            <a:srgbClr val="FFFFFF"/>
                          </a:solidFill>
                        </a:rPr>
                        <a:t>Unlimited</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r>
              <a:tr h="444925">
                <a:tc>
                  <a:txBody>
                    <a:bodyPr/>
                    <a:lstStyle/>
                    <a:p>
                      <a:pPr indent="0" lvl="0" marL="0" rtl="0" algn="ctr">
                        <a:spcBef>
                          <a:spcPts val="0"/>
                        </a:spcBef>
                        <a:spcAft>
                          <a:spcPts val="0"/>
                        </a:spcAft>
                        <a:buNone/>
                      </a:pPr>
                      <a:r>
                        <a:rPr b="1" i="1" lang="en" sz="900"/>
                        <a:t>Transfer Learning</a:t>
                      </a:r>
                      <a:endParaRPr b="1" i="1"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FFFF"/>
                          </a:solidFill>
                        </a:rPr>
                        <a:t>All layers</a:t>
                      </a:r>
                      <a:endParaRPr sz="9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a:txBody>
                    <a:bodyPr/>
                    <a:lstStyle/>
                    <a:p>
                      <a:pPr indent="0" lvl="0" marL="0" rtl="0" algn="ctr">
                        <a:spcBef>
                          <a:spcPts val="0"/>
                        </a:spcBef>
                        <a:spcAft>
                          <a:spcPts val="0"/>
                        </a:spcAft>
                        <a:buNone/>
                      </a:pPr>
                      <a:r>
                        <a:rPr lang="en" sz="900">
                          <a:solidFill>
                            <a:srgbClr val="FFFFFF"/>
                          </a:solidFill>
                        </a:rPr>
                        <a:t>Only layers before final layer</a:t>
                      </a:r>
                      <a:endParaRPr sz="900">
                        <a:solidFill>
                          <a:srgbClr val="FFFFFF"/>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lang="en" sz="900">
                          <a:solidFill>
                            <a:srgbClr val="FFFFFF"/>
                          </a:solidFill>
                        </a:rPr>
                        <a:t>None</a:t>
                      </a:r>
                      <a:endParaRPr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r>
              <a:tr h="576900">
                <a:tc>
                  <a:txBody>
                    <a:bodyPr/>
                    <a:lstStyle/>
                    <a:p>
                      <a:pPr indent="0" lvl="0" marL="0" rtl="0" algn="ctr">
                        <a:spcBef>
                          <a:spcPts val="0"/>
                        </a:spcBef>
                        <a:spcAft>
                          <a:spcPts val="0"/>
                        </a:spcAft>
                        <a:buNone/>
                      </a:pPr>
                      <a:r>
                        <a:rPr b="1" i="1" lang="en" sz="900"/>
                        <a:t>Use of Hindsight to Store Experiences</a:t>
                      </a:r>
                      <a:endParaRPr b="1" i="1"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FFFF"/>
                          </a:solidFill>
                        </a:rPr>
                        <a:t>Both to convert macro-actions to primitive actions and vice versa</a:t>
                      </a:r>
                      <a:endParaRPr sz="9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a:txBody>
                    <a:bodyPr/>
                    <a:lstStyle/>
                    <a:p>
                      <a:pPr indent="0" lvl="0" marL="0" rtl="0" algn="ctr">
                        <a:spcBef>
                          <a:spcPts val="0"/>
                        </a:spcBef>
                        <a:spcAft>
                          <a:spcPts val="0"/>
                        </a:spcAft>
                        <a:buNone/>
                      </a:pPr>
                      <a:r>
                        <a:rPr lang="en" sz="900">
                          <a:solidFill>
                            <a:srgbClr val="FFFFFF"/>
                          </a:solidFill>
                        </a:rPr>
                        <a:t>Only to convert macro-actions to primitive actions</a:t>
                      </a:r>
                      <a:endParaRPr sz="900">
                        <a:solidFill>
                          <a:srgbClr val="FFFFFF"/>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Clr>
                          <a:srgbClr val="000000"/>
                        </a:buClr>
                        <a:buSzPts val="1100"/>
                        <a:buFont typeface="Arial"/>
                        <a:buNone/>
                      </a:pPr>
                      <a:r>
                        <a:rPr lang="en" sz="900">
                          <a:solidFill>
                            <a:srgbClr val="FFFFFF"/>
                          </a:solidFill>
                        </a:rPr>
                        <a:t>No</a:t>
                      </a:r>
                      <a:endParaRPr sz="900">
                        <a:solidFill>
                          <a:srgbClr val="FFFFFF"/>
                        </a:solidFill>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r>
              <a:tr h="374800">
                <a:tc>
                  <a:txBody>
                    <a:bodyPr/>
                    <a:lstStyle/>
                    <a:p>
                      <a:pPr indent="0" lvl="0" marL="0" rtl="0" algn="ctr">
                        <a:spcBef>
                          <a:spcPts val="0"/>
                        </a:spcBef>
                        <a:spcAft>
                          <a:spcPts val="0"/>
                        </a:spcAft>
                        <a:buNone/>
                      </a:pPr>
                      <a:r>
                        <a:rPr b="1" i="1" lang="en" sz="900"/>
                        <a:t>Abandon Ship</a:t>
                      </a:r>
                      <a:endParaRPr b="1" i="1"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FFFF"/>
                          </a:solidFill>
                        </a:rPr>
                        <a:t>Yes</a:t>
                      </a:r>
                      <a:endParaRPr sz="9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gridSpan="2">
                  <a:txBody>
                    <a:bodyPr/>
                    <a:lstStyle/>
                    <a:p>
                      <a:pPr indent="0" lvl="0" marL="0" rtl="0" algn="ctr">
                        <a:spcBef>
                          <a:spcPts val="0"/>
                        </a:spcBef>
                        <a:spcAft>
                          <a:spcPts val="0"/>
                        </a:spcAft>
                        <a:buNone/>
                      </a:pPr>
                      <a:r>
                        <a:rPr lang="en" sz="900">
                          <a:solidFill>
                            <a:srgbClr val="FFFFFF"/>
                          </a:solidFill>
                        </a:rPr>
                        <a:t>No</a:t>
                      </a:r>
                      <a:endParaRPr sz="900">
                        <a:solidFill>
                          <a:srgbClr val="FFFFFF"/>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c hMerge="1"/>
              </a:tr>
              <a:tr h="374800">
                <a:tc>
                  <a:txBody>
                    <a:bodyPr/>
                    <a:lstStyle/>
                    <a:p>
                      <a:pPr indent="0" lvl="0" marL="0" rtl="0" algn="ctr">
                        <a:spcBef>
                          <a:spcPts val="0"/>
                        </a:spcBef>
                        <a:spcAft>
                          <a:spcPts val="0"/>
                        </a:spcAft>
                        <a:buNone/>
                      </a:pPr>
                      <a:r>
                        <a:rPr b="1" i="1" lang="en" sz="900"/>
                        <a:t>Replay Buffer</a:t>
                      </a:r>
                      <a:endParaRPr b="1" i="1" sz="9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FFFF"/>
                          </a:solidFill>
                        </a:rPr>
                        <a:t>Action Balanced Replay Buffer</a:t>
                      </a:r>
                      <a:endParaRPr sz="9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gridSpan="2">
                  <a:txBody>
                    <a:bodyPr/>
                    <a:lstStyle/>
                    <a:p>
                      <a:pPr indent="0" lvl="0" marL="0" rtl="0" algn="ctr">
                        <a:spcBef>
                          <a:spcPts val="0"/>
                        </a:spcBef>
                        <a:spcAft>
                          <a:spcPts val="0"/>
                        </a:spcAft>
                        <a:buNone/>
                      </a:pPr>
                      <a:r>
                        <a:rPr lang="en" sz="900">
                          <a:solidFill>
                            <a:srgbClr val="FFFFFF"/>
                          </a:solidFill>
                        </a:rPr>
                        <a:t>Ordinary Replay Buffer</a:t>
                      </a:r>
                      <a:endParaRPr sz="900">
                        <a:solidFill>
                          <a:srgbClr val="FFFFFF"/>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c hMerge="1"/>
              </a:tr>
              <a:tr h="374800">
                <a:tc>
                  <a:txBody>
                    <a:bodyPr/>
                    <a:lstStyle/>
                    <a:p>
                      <a:pPr indent="0" lvl="0" marL="0" rtl="0" algn="ctr">
                        <a:spcBef>
                          <a:spcPts val="0"/>
                        </a:spcBef>
                        <a:spcAft>
                          <a:spcPts val="0"/>
                        </a:spcAft>
                        <a:buNone/>
                      </a:pPr>
                      <a:r>
                        <a:rPr b="1" i="1" lang="en" sz="900"/>
                        <a:t>Demonstrates Improvement in...</a:t>
                      </a:r>
                      <a:endParaRPr b="1" i="1" sz="900"/>
                    </a:p>
                  </a:txBody>
                  <a:tcPr marT="91425" marB="9142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900">
                          <a:solidFill>
                            <a:srgbClr val="FFFFFF"/>
                          </a:solidFill>
                        </a:rPr>
                        <a:t>27/28 Atari game settings</a:t>
                      </a:r>
                      <a:endParaRPr sz="9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76200">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8761D"/>
                    </a:solidFill>
                  </a:tcPr>
                </a:tc>
                <a:tc>
                  <a:txBody>
                    <a:bodyPr/>
                    <a:lstStyle/>
                    <a:p>
                      <a:pPr indent="0" lvl="0" marL="0" rtl="0" algn="ctr">
                        <a:spcBef>
                          <a:spcPts val="0"/>
                        </a:spcBef>
                        <a:spcAft>
                          <a:spcPts val="0"/>
                        </a:spcAft>
                        <a:buNone/>
                      </a:pPr>
                      <a:r>
                        <a:rPr lang="en" sz="900">
                          <a:solidFill>
                            <a:srgbClr val="FFFFFF"/>
                          </a:solidFill>
                        </a:rPr>
                        <a:t>0/1 simple games</a:t>
                      </a:r>
                      <a:endParaRPr sz="900">
                        <a:solidFill>
                          <a:srgbClr val="FFFFFF"/>
                        </a:solidFill>
                      </a:endParaRPr>
                    </a:p>
                  </a:txBody>
                  <a:tcPr marT="91425" marB="91425" marR="91425" marL="91425" anchor="ctr">
                    <a:lnL cap="flat" cmpd="sng" w="76200">
                      <a:solidFill>
                        <a:srgbClr val="000000"/>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lang="en" sz="900">
                          <a:solidFill>
                            <a:srgbClr val="FFFFFF"/>
                          </a:solidFill>
                        </a:rPr>
                        <a:t>2/4 simple games</a:t>
                      </a:r>
                      <a:endParaRPr sz="900">
                        <a:solidFill>
                          <a:srgbClr val="FFFFFF"/>
                        </a:solidFill>
                      </a:endParaRPr>
                    </a:p>
                  </a:txBody>
                  <a:tcPr marT="91425" marB="91425" marR="91425" marL="91425" anchor="ctr">
                    <a:lnL cap="flat" cmpd="sng" w="9525">
                      <a:solidFill>
                        <a:srgbClr val="595959"/>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351C75"/>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42168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Clr>
                <a:srgbClr val="FFFFFF"/>
              </a:buClr>
              <a:buSzPts val="3200"/>
              <a:buAutoNum type="arabicPeriod"/>
            </a:pPr>
            <a:r>
              <a:rPr b="1" lang="en" sz="3200">
                <a:solidFill>
                  <a:srgbClr val="FFFFFF"/>
                </a:solidFill>
              </a:rPr>
              <a:t>Motivation</a:t>
            </a:r>
            <a:endParaRPr b="1" sz="3200">
              <a:solidFill>
                <a:srgbClr val="FFFFFF"/>
              </a:solidFill>
            </a:endParaRPr>
          </a:p>
          <a:p>
            <a:pPr indent="-431800" lvl="0" marL="457200" rtl="0" algn="l">
              <a:spcBef>
                <a:spcPts val="0"/>
              </a:spcBef>
              <a:spcAft>
                <a:spcPts val="0"/>
              </a:spcAft>
              <a:buClr>
                <a:srgbClr val="FFFFFF"/>
              </a:buClr>
              <a:buSzPts val="3200"/>
              <a:buAutoNum type="arabicPeriod"/>
            </a:pPr>
            <a:r>
              <a:rPr b="1" lang="en" sz="3200">
                <a:solidFill>
                  <a:srgbClr val="FFFFFF"/>
                </a:solidFill>
              </a:rPr>
              <a:t>Habit Reinforcement Learning</a:t>
            </a:r>
            <a:endParaRPr b="1" sz="3200">
              <a:solidFill>
                <a:srgbClr val="FFFFFF"/>
              </a:solidFill>
            </a:endParaRPr>
          </a:p>
          <a:p>
            <a:pPr indent="-431800" lvl="1" marL="914400" rtl="0" algn="l">
              <a:spcBef>
                <a:spcPts val="0"/>
              </a:spcBef>
              <a:spcAft>
                <a:spcPts val="0"/>
              </a:spcAft>
              <a:buClr>
                <a:srgbClr val="FFFFFF"/>
              </a:buClr>
              <a:buSzPts val="3200"/>
              <a:buAutoNum type="alphaLcPeriod"/>
            </a:pPr>
            <a:r>
              <a:rPr b="1" lang="en" sz="3200">
                <a:solidFill>
                  <a:srgbClr val="FFFFFF"/>
                </a:solidFill>
              </a:rPr>
              <a:t>Algorithms</a:t>
            </a:r>
            <a:endParaRPr b="1" sz="3200">
              <a:solidFill>
                <a:srgbClr val="FFFFFF"/>
              </a:solidFill>
            </a:endParaRPr>
          </a:p>
          <a:p>
            <a:pPr indent="-431800" lvl="1" marL="914400" rtl="0" algn="l">
              <a:spcBef>
                <a:spcPts val="0"/>
              </a:spcBef>
              <a:spcAft>
                <a:spcPts val="0"/>
              </a:spcAft>
              <a:buClr>
                <a:srgbClr val="FFFFFF"/>
              </a:buClr>
              <a:buSzPts val="3200"/>
              <a:buAutoNum type="alphaLcPeriod"/>
            </a:pPr>
            <a:r>
              <a:rPr b="1" lang="en" sz="3200">
                <a:solidFill>
                  <a:srgbClr val="FFFFFF"/>
                </a:solidFill>
              </a:rPr>
              <a:t>Results</a:t>
            </a:r>
            <a:endParaRPr b="1" sz="3200">
              <a:solidFill>
                <a:srgbClr val="FFFFFF"/>
              </a:solidFill>
            </a:endParaRPr>
          </a:p>
          <a:p>
            <a:pPr indent="-431800" lvl="0" marL="457200" rtl="0" algn="l">
              <a:spcBef>
                <a:spcPts val="0"/>
              </a:spcBef>
              <a:spcAft>
                <a:spcPts val="0"/>
              </a:spcAft>
              <a:buClr>
                <a:srgbClr val="FFFFFF"/>
              </a:buClr>
              <a:buSzPts val="3200"/>
              <a:buAutoNum type="arabicPeriod"/>
            </a:pPr>
            <a:r>
              <a:rPr b="1" lang="en" sz="3200">
                <a:solidFill>
                  <a:srgbClr val="FFFFFF"/>
                </a:solidFill>
              </a:rPr>
              <a:t>Conclusion</a:t>
            </a:r>
            <a:endParaRPr b="1" sz="32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359" name="Shape 359"/>
        <p:cNvGrpSpPr/>
        <p:nvPr/>
      </p:nvGrpSpPr>
      <p:grpSpPr>
        <a:xfrm>
          <a:off x="0" y="0"/>
          <a:ext cx="0" cy="0"/>
          <a:chOff x="0" y="0"/>
          <a:chExt cx="0" cy="0"/>
        </a:xfrm>
      </p:grpSpPr>
      <p:sp>
        <p:nvSpPr>
          <p:cNvPr id="360" name="Google Shape;360;p32"/>
          <p:cNvSpPr txBox="1"/>
          <p:nvPr>
            <p:ph type="title"/>
          </p:nvPr>
        </p:nvSpPr>
        <p:spPr>
          <a:xfrm>
            <a:off x="311700" y="445025"/>
            <a:ext cx="8520600" cy="42168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Clr>
                <a:srgbClr val="3C78D8"/>
              </a:buClr>
              <a:buSzPts val="3200"/>
              <a:buAutoNum type="arabicPeriod"/>
            </a:pPr>
            <a:r>
              <a:rPr b="1" lang="en" sz="3200">
                <a:solidFill>
                  <a:srgbClr val="3C78D8"/>
                </a:solidFill>
              </a:rPr>
              <a:t>Motivation</a:t>
            </a:r>
            <a:endParaRPr b="1" sz="3200">
              <a:solidFill>
                <a:srgbClr val="3C78D8"/>
              </a:solidFill>
            </a:endParaRPr>
          </a:p>
          <a:p>
            <a:pPr indent="-431800" lvl="0" marL="457200" rtl="0" algn="l">
              <a:spcBef>
                <a:spcPts val="0"/>
              </a:spcBef>
              <a:spcAft>
                <a:spcPts val="0"/>
              </a:spcAft>
              <a:buClr>
                <a:srgbClr val="FFFFFF"/>
              </a:buClr>
              <a:buSzPts val="3200"/>
              <a:buAutoNum type="arabicPeriod"/>
            </a:pPr>
            <a:r>
              <a:rPr b="1" lang="en" sz="3200">
                <a:solidFill>
                  <a:srgbClr val="FFFFFF"/>
                </a:solidFill>
              </a:rPr>
              <a:t>Habit Reinforcement Learning</a:t>
            </a:r>
            <a:endParaRPr b="1" sz="3200">
              <a:solidFill>
                <a:srgbClr val="FFFFFF"/>
              </a:solidFill>
            </a:endParaRPr>
          </a:p>
          <a:p>
            <a:pPr indent="-431800" lvl="1" marL="914400" rtl="0" algn="l">
              <a:spcBef>
                <a:spcPts val="0"/>
              </a:spcBef>
              <a:spcAft>
                <a:spcPts val="0"/>
              </a:spcAft>
              <a:buClr>
                <a:srgbClr val="3C78D8"/>
              </a:buClr>
              <a:buSzPts val="3200"/>
              <a:buAutoNum type="alphaLcPeriod"/>
            </a:pPr>
            <a:r>
              <a:rPr b="1" lang="en" sz="3200">
                <a:solidFill>
                  <a:srgbClr val="3C78D8"/>
                </a:solidFill>
              </a:rPr>
              <a:t>Algorithms</a:t>
            </a:r>
            <a:endParaRPr b="1" sz="3200">
              <a:solidFill>
                <a:srgbClr val="3C78D8"/>
              </a:solidFill>
            </a:endParaRPr>
          </a:p>
          <a:p>
            <a:pPr indent="-431800" lvl="1" marL="914400" rtl="0" algn="l">
              <a:spcBef>
                <a:spcPts val="0"/>
              </a:spcBef>
              <a:spcAft>
                <a:spcPts val="0"/>
              </a:spcAft>
              <a:buClr>
                <a:srgbClr val="FFFFFF"/>
              </a:buClr>
              <a:buSzPts val="3200"/>
              <a:buAutoNum type="alphaLcPeriod"/>
            </a:pPr>
            <a:r>
              <a:rPr b="1" lang="en" sz="3200">
                <a:solidFill>
                  <a:srgbClr val="FFFFFF"/>
                </a:solidFill>
              </a:rPr>
              <a:t>Results</a:t>
            </a:r>
            <a:endParaRPr b="1" sz="3200">
              <a:solidFill>
                <a:srgbClr val="FFFFFF"/>
              </a:solidFill>
            </a:endParaRPr>
          </a:p>
          <a:p>
            <a:pPr indent="-431800" lvl="0" marL="457200" rtl="0" algn="l">
              <a:spcBef>
                <a:spcPts val="0"/>
              </a:spcBef>
              <a:spcAft>
                <a:spcPts val="0"/>
              </a:spcAft>
              <a:buClr>
                <a:srgbClr val="3C78D8"/>
              </a:buClr>
              <a:buSzPts val="3200"/>
              <a:buAutoNum type="arabicPeriod"/>
            </a:pPr>
            <a:r>
              <a:rPr b="1" lang="en" sz="3200">
                <a:solidFill>
                  <a:srgbClr val="3C78D8"/>
                </a:solidFill>
              </a:rPr>
              <a:t>Conclusion</a:t>
            </a:r>
            <a:endParaRPr b="1" sz="3200">
              <a:solidFill>
                <a:srgbClr val="3C78D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Habit-DDQN Results</a:t>
            </a:r>
            <a:endParaRPr b="1"/>
          </a:p>
        </p:txBody>
      </p:sp>
      <p:sp>
        <p:nvSpPr>
          <p:cNvPr id="366" name="Google Shape;366;p33"/>
          <p:cNvSpPr txBox="1"/>
          <p:nvPr/>
        </p:nvSpPr>
        <p:spPr>
          <a:xfrm>
            <a:off x="76200" y="660850"/>
            <a:ext cx="8952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Habit-DDQN improves DDQN in</a:t>
            </a:r>
            <a:r>
              <a:rPr b="1" lang="en">
                <a:solidFill>
                  <a:srgbClr val="38761D"/>
                </a:solidFill>
              </a:rPr>
              <a:t> </a:t>
            </a:r>
            <a:endParaRPr b="1">
              <a:solidFill>
                <a:srgbClr val="38761D"/>
              </a:solidFill>
            </a:endParaRPr>
          </a:p>
          <a:p>
            <a:pPr indent="0" lvl="0" marL="0" rtl="0" algn="l">
              <a:spcBef>
                <a:spcPts val="0"/>
              </a:spcBef>
              <a:spcAft>
                <a:spcPts val="0"/>
              </a:spcAft>
              <a:buNone/>
            </a:pPr>
            <a:r>
              <a:rPr b="1" lang="en">
                <a:solidFill>
                  <a:srgbClr val="38761D"/>
                </a:solidFill>
              </a:rPr>
              <a:t>8 out of 8 games, median improvement 31%, maximum improvement 668%</a:t>
            </a:r>
            <a:endParaRPr b="1">
              <a:solidFill>
                <a:srgbClr val="38761D"/>
              </a:solidFill>
            </a:endParaRPr>
          </a:p>
        </p:txBody>
      </p:sp>
      <p:sp>
        <p:nvSpPr>
          <p:cNvPr id="367" name="Google Shape;367;p33"/>
          <p:cNvSpPr txBox="1"/>
          <p:nvPr/>
        </p:nvSpPr>
        <p:spPr>
          <a:xfrm>
            <a:off x="7475175" y="423500"/>
            <a:ext cx="1618500" cy="73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45F06"/>
                </a:solidFill>
              </a:rPr>
              <a:t>Almost no hyperparameter tuning done</a:t>
            </a:r>
            <a:endParaRPr b="1">
              <a:solidFill>
                <a:srgbClr val="B45F06"/>
              </a:solidFill>
            </a:endParaRPr>
          </a:p>
        </p:txBody>
      </p:sp>
      <p:pic>
        <p:nvPicPr>
          <p:cNvPr id="368" name="Google Shape;368;p33"/>
          <p:cNvPicPr preferRelativeResize="0"/>
          <p:nvPr/>
        </p:nvPicPr>
        <p:blipFill>
          <a:blip r:embed="rId3">
            <a:alphaModFix/>
          </a:blip>
          <a:stretch>
            <a:fillRect/>
          </a:stretch>
        </p:blipFill>
        <p:spPr>
          <a:xfrm>
            <a:off x="0" y="1381351"/>
            <a:ext cx="9144001" cy="37523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4"/>
          <p:cNvSpPr txBox="1"/>
          <p:nvPr/>
        </p:nvSpPr>
        <p:spPr>
          <a:xfrm>
            <a:off x="339450" y="400650"/>
            <a:ext cx="8215200" cy="2782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txBox="1"/>
          <p:nvPr>
            <p:ph idx="1" type="body"/>
          </p:nvPr>
        </p:nvSpPr>
        <p:spPr>
          <a:xfrm>
            <a:off x="454650" y="1092150"/>
            <a:ext cx="8100000" cy="117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Wanted to use Soft Actor-Critic (SAC)</a:t>
            </a:r>
            <a:r>
              <a:rPr b="1" baseline="30000" lang="en" sz="2000"/>
              <a:t>1</a:t>
            </a:r>
            <a:r>
              <a:rPr lang="en"/>
              <a:t> as a base algorithm but SAC is only applicable for continuous actions</a:t>
            </a:r>
            <a:endParaRPr/>
          </a:p>
          <a:p>
            <a:pPr indent="-342900" lvl="0" marL="457200" rtl="0" algn="l">
              <a:spcBef>
                <a:spcPts val="0"/>
              </a:spcBef>
              <a:spcAft>
                <a:spcPts val="0"/>
              </a:spcAft>
              <a:buSzPts val="1800"/>
              <a:buChar char="●"/>
            </a:pPr>
            <a:r>
              <a:rPr lang="en"/>
              <a:t>So we derived a discrete action version of Soft Actor-Critic </a:t>
            </a:r>
            <a:endParaRPr/>
          </a:p>
          <a:p>
            <a:pPr indent="-342900" lvl="0" marL="457200" rtl="0" algn="l">
              <a:spcBef>
                <a:spcPts val="0"/>
              </a:spcBef>
              <a:spcAft>
                <a:spcPts val="0"/>
              </a:spcAft>
              <a:buSzPts val="1800"/>
              <a:buChar char="●"/>
            </a:pPr>
            <a:r>
              <a:rPr lang="en"/>
              <a:t>Then we showed it is competitive with Rainbow</a:t>
            </a:r>
            <a:r>
              <a:rPr b="1" baseline="30000" lang="en" sz="2000"/>
              <a:t>2</a:t>
            </a:r>
            <a:r>
              <a:rPr lang="en"/>
              <a:t> which is the model-free state-of-the-art for sample efficiency</a:t>
            </a:r>
            <a:endParaRPr/>
          </a:p>
        </p:txBody>
      </p:sp>
      <p:sp>
        <p:nvSpPr>
          <p:cNvPr id="375" name="Google Shape;375;p34"/>
          <p:cNvSpPr txBox="1"/>
          <p:nvPr>
            <p:ph type="title"/>
          </p:nvPr>
        </p:nvSpPr>
        <p:spPr>
          <a:xfrm>
            <a:off x="3879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ASIDE:  </a:t>
            </a:r>
            <a:r>
              <a:rPr b="1" lang="en"/>
              <a:t>SAC with Discrete Actions</a:t>
            </a:r>
            <a:endParaRPr b="1"/>
          </a:p>
        </p:txBody>
      </p:sp>
      <p:sp>
        <p:nvSpPr>
          <p:cNvPr id="376" name="Google Shape;376;p34"/>
          <p:cNvSpPr txBox="1"/>
          <p:nvPr/>
        </p:nvSpPr>
        <p:spPr>
          <a:xfrm>
            <a:off x="91175" y="4615150"/>
            <a:ext cx="9052800" cy="29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aseline="30000" i="1" lang="en" sz="1100">
                <a:solidFill>
                  <a:schemeClr val="dk1"/>
                </a:solidFill>
              </a:rPr>
              <a:t>1</a:t>
            </a:r>
            <a:r>
              <a:rPr i="1" lang="en" sz="1100">
                <a:solidFill>
                  <a:schemeClr val="dk1"/>
                </a:solidFill>
              </a:rPr>
              <a:t>  Haarnoja, T. et al. (2018). “Soft Actor-Critic: Off-Policy Maximum Entropy Deep Reinforcement Learning with a Stochastic Actor”</a:t>
            </a:r>
            <a:endParaRPr baseline="30000" i="1" sz="1100">
              <a:solidFill>
                <a:schemeClr val="dk1"/>
              </a:solidFill>
            </a:endParaRPr>
          </a:p>
          <a:p>
            <a:pPr indent="0" lvl="0" marL="0" rtl="0" algn="r">
              <a:spcBef>
                <a:spcPts val="0"/>
              </a:spcBef>
              <a:spcAft>
                <a:spcPts val="0"/>
              </a:spcAft>
              <a:buNone/>
            </a:pPr>
            <a:r>
              <a:rPr baseline="30000" i="1" lang="en" sz="1100">
                <a:solidFill>
                  <a:schemeClr val="dk1"/>
                </a:solidFill>
              </a:rPr>
              <a:t>2</a:t>
            </a:r>
            <a:r>
              <a:rPr i="1" lang="en" sz="1100">
                <a:solidFill>
                  <a:schemeClr val="dk1"/>
                </a:solidFill>
              </a:rPr>
              <a:t>  </a:t>
            </a:r>
            <a:r>
              <a:rPr i="1" lang="en" sz="1100">
                <a:solidFill>
                  <a:schemeClr val="dk1"/>
                </a:solidFill>
              </a:rPr>
              <a:t>Hessel, M. et al. (2017). “Rainbow: Combining Improvements in Deep Reinforcement Learning”</a:t>
            </a:r>
            <a:endParaRPr i="1" sz="1100">
              <a:solidFill>
                <a:schemeClr val="dk1"/>
              </a:solidFill>
            </a:endParaRPr>
          </a:p>
          <a:p>
            <a:pPr indent="0" lvl="0" marL="0" rtl="0" algn="r">
              <a:spcBef>
                <a:spcPts val="0"/>
              </a:spcBef>
              <a:spcAft>
                <a:spcPts val="0"/>
              </a:spcAft>
              <a:buNone/>
            </a:pPr>
            <a:r>
              <a:t/>
            </a:r>
            <a:endParaRPr i="1" sz="11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5"/>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Habit-SAC Results</a:t>
            </a:r>
            <a:endParaRPr b="1"/>
          </a:p>
        </p:txBody>
      </p:sp>
      <p:sp>
        <p:nvSpPr>
          <p:cNvPr id="382" name="Google Shape;382;p35"/>
          <p:cNvSpPr txBox="1"/>
          <p:nvPr/>
        </p:nvSpPr>
        <p:spPr>
          <a:xfrm>
            <a:off x="76200" y="889450"/>
            <a:ext cx="22605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Habit-SAC improves SAC in</a:t>
            </a:r>
            <a:r>
              <a:rPr b="1" lang="en">
                <a:solidFill>
                  <a:srgbClr val="38761D"/>
                </a:solidFill>
              </a:rPr>
              <a:t> </a:t>
            </a:r>
            <a:endParaRPr b="1">
              <a:solidFill>
                <a:srgbClr val="38761D"/>
              </a:solidFill>
            </a:endParaRPr>
          </a:p>
          <a:p>
            <a:pPr indent="0" lvl="0" marL="0" rtl="0" algn="l">
              <a:spcBef>
                <a:spcPts val="0"/>
              </a:spcBef>
              <a:spcAft>
                <a:spcPts val="0"/>
              </a:spcAft>
              <a:buNone/>
            </a:pPr>
            <a:r>
              <a:rPr b="1" lang="en">
                <a:solidFill>
                  <a:srgbClr val="38761D"/>
                </a:solidFill>
              </a:rPr>
              <a:t>19 out of 20 games, median improvement 96%, maximum improvement 3756%</a:t>
            </a:r>
            <a:endParaRPr b="1">
              <a:solidFill>
                <a:srgbClr val="38761D"/>
              </a:solidFill>
            </a:endParaRPr>
          </a:p>
        </p:txBody>
      </p:sp>
      <p:sp>
        <p:nvSpPr>
          <p:cNvPr id="383" name="Google Shape;383;p35"/>
          <p:cNvSpPr txBox="1"/>
          <p:nvPr/>
        </p:nvSpPr>
        <p:spPr>
          <a:xfrm>
            <a:off x="283375" y="3943525"/>
            <a:ext cx="1618500" cy="73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45F06"/>
                </a:solidFill>
              </a:rPr>
              <a:t>Almost no hyperparameter tuning done</a:t>
            </a:r>
            <a:endParaRPr b="1">
              <a:solidFill>
                <a:srgbClr val="B45F06"/>
              </a:solidFill>
            </a:endParaRPr>
          </a:p>
        </p:txBody>
      </p:sp>
      <p:pic>
        <p:nvPicPr>
          <p:cNvPr id="384" name="Google Shape;384;p35"/>
          <p:cNvPicPr preferRelativeResize="0"/>
          <p:nvPr/>
        </p:nvPicPr>
        <p:blipFill>
          <a:blip r:embed="rId3">
            <a:alphaModFix/>
          </a:blip>
          <a:stretch>
            <a:fillRect/>
          </a:stretch>
        </p:blipFill>
        <p:spPr>
          <a:xfrm>
            <a:off x="2070721" y="560525"/>
            <a:ext cx="7088755" cy="4582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Habit-SAC beats state-of-the-art Rainbow in 17 out of 20 games</a:t>
            </a:r>
            <a:endParaRPr b="1"/>
          </a:p>
        </p:txBody>
      </p:sp>
      <p:sp>
        <p:nvSpPr>
          <p:cNvPr id="390" name="Google Shape;390;p36"/>
          <p:cNvSpPr txBox="1"/>
          <p:nvPr/>
        </p:nvSpPr>
        <p:spPr>
          <a:xfrm>
            <a:off x="283375" y="3943525"/>
            <a:ext cx="1618500" cy="738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45F06"/>
                </a:solidFill>
              </a:rPr>
              <a:t>Almost no hyperparameter tuning done</a:t>
            </a:r>
            <a:endParaRPr b="1">
              <a:solidFill>
                <a:srgbClr val="B45F06"/>
              </a:solidFill>
            </a:endParaRPr>
          </a:p>
        </p:txBody>
      </p:sp>
      <p:pic>
        <p:nvPicPr>
          <p:cNvPr id="391" name="Google Shape;391;p36"/>
          <p:cNvPicPr preferRelativeResize="0"/>
          <p:nvPr/>
        </p:nvPicPr>
        <p:blipFill>
          <a:blip r:embed="rId3">
            <a:alphaModFix/>
          </a:blip>
          <a:stretch>
            <a:fillRect/>
          </a:stretch>
        </p:blipFill>
        <p:spPr>
          <a:xfrm>
            <a:off x="2511475" y="865325"/>
            <a:ext cx="6584915" cy="427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395" name="Shape 395"/>
        <p:cNvGrpSpPr/>
        <p:nvPr/>
      </p:nvGrpSpPr>
      <p:grpSpPr>
        <a:xfrm>
          <a:off x="0" y="0"/>
          <a:ext cx="0" cy="0"/>
          <a:chOff x="0" y="0"/>
          <a:chExt cx="0" cy="0"/>
        </a:xfrm>
      </p:grpSpPr>
      <p:sp>
        <p:nvSpPr>
          <p:cNvPr id="396" name="Google Shape;396;p37"/>
          <p:cNvSpPr txBox="1"/>
          <p:nvPr>
            <p:ph type="title"/>
          </p:nvPr>
        </p:nvSpPr>
        <p:spPr>
          <a:xfrm>
            <a:off x="311700" y="445025"/>
            <a:ext cx="8520600" cy="42168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Clr>
                <a:srgbClr val="3C78D8"/>
              </a:buClr>
              <a:buSzPts val="3200"/>
              <a:buAutoNum type="arabicPeriod"/>
            </a:pPr>
            <a:r>
              <a:rPr b="1" lang="en" sz="3200">
                <a:solidFill>
                  <a:srgbClr val="3C78D8"/>
                </a:solidFill>
              </a:rPr>
              <a:t>Motivation</a:t>
            </a:r>
            <a:endParaRPr b="1" sz="3200">
              <a:solidFill>
                <a:srgbClr val="3C78D8"/>
              </a:solidFill>
            </a:endParaRPr>
          </a:p>
          <a:p>
            <a:pPr indent="-431800" lvl="0" marL="457200" rtl="0" algn="l">
              <a:spcBef>
                <a:spcPts val="0"/>
              </a:spcBef>
              <a:spcAft>
                <a:spcPts val="0"/>
              </a:spcAft>
              <a:buClr>
                <a:srgbClr val="3C78D8"/>
              </a:buClr>
              <a:buSzPts val="3200"/>
              <a:buAutoNum type="arabicPeriod"/>
            </a:pPr>
            <a:r>
              <a:rPr b="1" lang="en" sz="3200">
                <a:solidFill>
                  <a:srgbClr val="3C78D8"/>
                </a:solidFill>
              </a:rPr>
              <a:t>Habit Reinforcement Learning</a:t>
            </a:r>
            <a:endParaRPr b="1" sz="3200">
              <a:solidFill>
                <a:srgbClr val="3C78D8"/>
              </a:solidFill>
            </a:endParaRPr>
          </a:p>
          <a:p>
            <a:pPr indent="-431800" lvl="1" marL="914400" rtl="0" algn="l">
              <a:spcBef>
                <a:spcPts val="0"/>
              </a:spcBef>
              <a:spcAft>
                <a:spcPts val="0"/>
              </a:spcAft>
              <a:buClr>
                <a:srgbClr val="3C78D8"/>
              </a:buClr>
              <a:buSzPts val="3200"/>
              <a:buAutoNum type="alphaLcPeriod"/>
            </a:pPr>
            <a:r>
              <a:rPr b="1" lang="en" sz="3200">
                <a:solidFill>
                  <a:srgbClr val="3C78D8"/>
                </a:solidFill>
              </a:rPr>
              <a:t>Algorithms</a:t>
            </a:r>
            <a:endParaRPr b="1" sz="3200">
              <a:solidFill>
                <a:srgbClr val="3C78D8"/>
              </a:solidFill>
            </a:endParaRPr>
          </a:p>
          <a:p>
            <a:pPr indent="-431800" lvl="1" marL="914400" rtl="0" algn="l">
              <a:spcBef>
                <a:spcPts val="0"/>
              </a:spcBef>
              <a:spcAft>
                <a:spcPts val="0"/>
              </a:spcAft>
              <a:buClr>
                <a:srgbClr val="3C78D8"/>
              </a:buClr>
              <a:buSzPts val="3200"/>
              <a:buAutoNum type="alphaLcPeriod"/>
            </a:pPr>
            <a:r>
              <a:rPr b="1" lang="en" sz="3200">
                <a:solidFill>
                  <a:srgbClr val="3C78D8"/>
                </a:solidFill>
              </a:rPr>
              <a:t>Results</a:t>
            </a:r>
            <a:endParaRPr b="1" sz="3200">
              <a:solidFill>
                <a:srgbClr val="3C78D8"/>
              </a:solidFill>
            </a:endParaRPr>
          </a:p>
          <a:p>
            <a:pPr indent="-431800" lvl="0" marL="457200" rtl="0" algn="l">
              <a:spcBef>
                <a:spcPts val="0"/>
              </a:spcBef>
              <a:spcAft>
                <a:spcPts val="0"/>
              </a:spcAft>
              <a:buClr>
                <a:srgbClr val="FFFFFF"/>
              </a:buClr>
              <a:buSzPts val="3200"/>
              <a:buAutoNum type="arabicPeriod"/>
            </a:pPr>
            <a:r>
              <a:rPr b="1" lang="en" sz="3200">
                <a:solidFill>
                  <a:srgbClr val="FFFFFF"/>
                </a:solidFill>
              </a:rPr>
              <a:t>Conclusion</a:t>
            </a:r>
            <a:endParaRPr b="1" sz="32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8"/>
          <p:cNvSpPr txBox="1"/>
          <p:nvPr>
            <p:ph idx="1" type="body"/>
          </p:nvPr>
        </p:nvSpPr>
        <p:spPr>
          <a:xfrm>
            <a:off x="-44525" y="466675"/>
            <a:ext cx="9271500" cy="457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b="1" lang="en">
                <a:solidFill>
                  <a:srgbClr val="000000"/>
                </a:solidFill>
              </a:rPr>
              <a:t>Habit Reinforcement Learning framework:</a:t>
            </a:r>
            <a:r>
              <a:rPr b="1" lang="en"/>
              <a:t> </a:t>
            </a:r>
            <a:r>
              <a:rPr b="1" lang="en">
                <a:solidFill>
                  <a:srgbClr val="38761D"/>
                </a:solidFill>
              </a:rPr>
              <a:t>works with any off-policy RL algorithm</a:t>
            </a:r>
            <a:endParaRPr>
              <a:solidFill>
                <a:srgbClr val="38761D"/>
              </a:solidFill>
            </a:endParaRPr>
          </a:p>
          <a:p>
            <a:pPr indent="-342900" lvl="0" marL="457200" rtl="0" algn="l">
              <a:spcBef>
                <a:spcPts val="0"/>
              </a:spcBef>
              <a:spcAft>
                <a:spcPts val="0"/>
              </a:spcAft>
              <a:buClr>
                <a:srgbClr val="666666"/>
              </a:buClr>
              <a:buSzPts val="1800"/>
              <a:buAutoNum type="arabicPeriod"/>
            </a:pPr>
            <a:r>
              <a:rPr b="1" lang="en">
                <a:solidFill>
                  <a:srgbClr val="000000"/>
                </a:solidFill>
              </a:rPr>
              <a:t>Habit-DDQN</a:t>
            </a:r>
            <a:r>
              <a:rPr lang="en">
                <a:solidFill>
                  <a:srgbClr val="000000"/>
                </a:solidFill>
              </a:rPr>
              <a:t>:</a:t>
            </a:r>
            <a:r>
              <a:rPr lang="en"/>
              <a:t> </a:t>
            </a:r>
            <a:r>
              <a:rPr b="1" lang="en">
                <a:solidFill>
                  <a:srgbClr val="38761D"/>
                </a:solidFill>
              </a:rPr>
              <a:t>improved sample efficiency in 8 out of 8 Atari games with a median improvement of 31% and maximum improvement of 668%</a:t>
            </a:r>
            <a:r>
              <a:rPr lang="en"/>
              <a:t> even </a:t>
            </a:r>
            <a:r>
              <a:rPr b="1" lang="en"/>
              <a:t>without substantive hyperparameter tuning</a:t>
            </a:r>
            <a:endParaRPr b="1"/>
          </a:p>
          <a:p>
            <a:pPr indent="-342900" lvl="0" marL="457200" rtl="0" algn="l">
              <a:spcBef>
                <a:spcPts val="0"/>
              </a:spcBef>
              <a:spcAft>
                <a:spcPts val="0"/>
              </a:spcAft>
              <a:buClr>
                <a:srgbClr val="666666"/>
              </a:buClr>
              <a:buSzPts val="1800"/>
              <a:buAutoNum type="arabicPeriod"/>
            </a:pPr>
            <a:r>
              <a:rPr b="1" lang="en">
                <a:solidFill>
                  <a:srgbClr val="000000"/>
                </a:solidFill>
              </a:rPr>
              <a:t>Habit-SAC:</a:t>
            </a:r>
            <a:r>
              <a:rPr lang="en"/>
              <a:t> </a:t>
            </a:r>
            <a:r>
              <a:rPr b="1" lang="en">
                <a:solidFill>
                  <a:srgbClr val="38761D"/>
                </a:solidFill>
              </a:rPr>
              <a:t>improved sample efficiency in 19 out of 20 Atari games with a median improvement of 96% and maximum improvement of 3756%</a:t>
            </a:r>
            <a:r>
              <a:rPr lang="en"/>
              <a:t>. We also show that </a:t>
            </a:r>
            <a:r>
              <a:rPr b="1" lang="en"/>
              <a:t>Habit-SAC</a:t>
            </a:r>
            <a:r>
              <a:rPr lang="en"/>
              <a:t> is the </a:t>
            </a:r>
            <a:r>
              <a:rPr b="1" lang="en">
                <a:solidFill>
                  <a:srgbClr val="38761D"/>
                </a:solidFill>
              </a:rPr>
              <a:t>model-free state-of-the-art in terms of sample efficiency in 17 out of 20 Atari games</a:t>
            </a:r>
            <a:r>
              <a:rPr lang="en"/>
              <a:t>, all even </a:t>
            </a:r>
            <a:r>
              <a:rPr b="1" lang="en"/>
              <a:t>without substantive hyperparameter tuning</a:t>
            </a:r>
            <a:endParaRPr b="1"/>
          </a:p>
          <a:p>
            <a:pPr indent="-342900" lvl="0" marL="457200" rtl="0" algn="l">
              <a:spcBef>
                <a:spcPts val="0"/>
              </a:spcBef>
              <a:spcAft>
                <a:spcPts val="0"/>
              </a:spcAft>
              <a:buClr>
                <a:srgbClr val="666666"/>
              </a:buClr>
              <a:buSzPts val="1800"/>
              <a:buAutoNum type="arabicPeriod"/>
            </a:pPr>
            <a:r>
              <a:rPr b="1" lang="en">
                <a:solidFill>
                  <a:srgbClr val="000000"/>
                </a:solidFill>
              </a:rPr>
              <a:t>Hindsight Action Replay:</a:t>
            </a:r>
            <a:r>
              <a:rPr b="1" lang="en"/>
              <a:t> </a:t>
            </a:r>
            <a:r>
              <a:rPr b="1" lang="en">
                <a:solidFill>
                  <a:srgbClr val="38761D"/>
                </a:solidFill>
              </a:rPr>
              <a:t>can improve information efficiency by 125%+</a:t>
            </a:r>
            <a:endParaRPr>
              <a:solidFill>
                <a:srgbClr val="38761D"/>
              </a:solidFill>
            </a:endParaRPr>
          </a:p>
          <a:p>
            <a:pPr indent="-342900" lvl="0" marL="457200" rtl="0" algn="l">
              <a:spcBef>
                <a:spcPts val="0"/>
              </a:spcBef>
              <a:spcAft>
                <a:spcPts val="0"/>
              </a:spcAft>
              <a:buClr>
                <a:srgbClr val="666666"/>
              </a:buClr>
              <a:buSzPts val="1800"/>
              <a:buAutoNum type="arabicPeriod"/>
            </a:pPr>
            <a:r>
              <a:rPr b="1" lang="en">
                <a:solidFill>
                  <a:srgbClr val="000000"/>
                </a:solidFill>
              </a:rPr>
              <a:t>Abandon Ship:</a:t>
            </a:r>
            <a:r>
              <a:rPr b="1" lang="en"/>
              <a:t> </a:t>
            </a:r>
            <a:r>
              <a:rPr b="1" lang="en">
                <a:solidFill>
                  <a:srgbClr val="38761D"/>
                </a:solidFill>
              </a:rPr>
              <a:t>allows us to train very long macro-actions of over length 100</a:t>
            </a:r>
            <a:endParaRPr>
              <a:solidFill>
                <a:srgbClr val="38761D"/>
              </a:solidFill>
            </a:endParaRPr>
          </a:p>
          <a:p>
            <a:pPr indent="-342900" lvl="0" marL="457200" rtl="0" algn="l">
              <a:spcBef>
                <a:spcPts val="0"/>
              </a:spcBef>
              <a:spcAft>
                <a:spcPts val="0"/>
              </a:spcAft>
              <a:buClr>
                <a:srgbClr val="666666"/>
              </a:buClr>
              <a:buSzPts val="1800"/>
              <a:buAutoNum type="arabicPeriod"/>
            </a:pPr>
            <a:r>
              <a:rPr b="1" lang="en">
                <a:solidFill>
                  <a:srgbClr val="000000"/>
                </a:solidFill>
              </a:rPr>
              <a:t>Soft Actor-Critic for discrete actions:</a:t>
            </a:r>
            <a:r>
              <a:rPr b="1" lang="en"/>
              <a:t> </a:t>
            </a:r>
            <a:r>
              <a:rPr b="1" lang="en">
                <a:solidFill>
                  <a:srgbClr val="38761D"/>
                </a:solidFill>
              </a:rPr>
              <a:t>competitive with state-of-the-art Rainbow</a:t>
            </a:r>
            <a:endParaRPr b="1">
              <a:solidFill>
                <a:srgbClr val="38761D"/>
              </a:solidFill>
            </a:endParaRPr>
          </a:p>
          <a:p>
            <a:pPr indent="-342900" lvl="0" marL="457200" rtl="0" algn="l">
              <a:spcBef>
                <a:spcPts val="0"/>
              </a:spcBef>
              <a:spcAft>
                <a:spcPts val="0"/>
              </a:spcAft>
              <a:buClr>
                <a:srgbClr val="B45F06"/>
              </a:buClr>
              <a:buSzPts val="1800"/>
              <a:buAutoNum type="arabicPeriod"/>
            </a:pPr>
            <a:r>
              <a:rPr b="1" lang="en">
                <a:solidFill>
                  <a:srgbClr val="B45F06"/>
                </a:solidFill>
              </a:rPr>
              <a:t>Overall evidence that</a:t>
            </a:r>
            <a:r>
              <a:rPr lang="en">
                <a:solidFill>
                  <a:srgbClr val="B45F06"/>
                </a:solidFill>
              </a:rPr>
              <a:t> </a:t>
            </a:r>
            <a:r>
              <a:rPr b="1" lang="en">
                <a:solidFill>
                  <a:srgbClr val="B45F06"/>
                </a:solidFill>
              </a:rPr>
              <a:t>habits could be the key to much faster learning in RL</a:t>
            </a:r>
            <a:endParaRPr b="1">
              <a:solidFill>
                <a:srgbClr val="B45F06"/>
              </a:solidFill>
            </a:endParaRPr>
          </a:p>
        </p:txBody>
      </p:sp>
      <p:sp>
        <p:nvSpPr>
          <p:cNvPr id="402" name="Google Shape;402;p38"/>
          <p:cNvSpPr txBox="1"/>
          <p:nvPr>
            <p:ph type="title"/>
          </p:nvPr>
        </p:nvSpPr>
        <p:spPr>
          <a:xfrm>
            <a:off x="6900" y="-8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Main </a:t>
            </a:r>
            <a:r>
              <a:rPr b="1" lang="en"/>
              <a:t>Novel Contributions of the Project</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406" name="Shape 406"/>
        <p:cNvGrpSpPr/>
        <p:nvPr/>
      </p:nvGrpSpPr>
      <p:grpSpPr>
        <a:xfrm>
          <a:off x="0" y="0"/>
          <a:ext cx="0" cy="0"/>
          <a:chOff x="0" y="0"/>
          <a:chExt cx="0" cy="0"/>
        </a:xfrm>
      </p:grpSpPr>
      <p:sp>
        <p:nvSpPr>
          <p:cNvPr id="407" name="Google Shape;407;p39"/>
          <p:cNvSpPr txBox="1"/>
          <p:nvPr>
            <p:ph type="title"/>
          </p:nvPr>
        </p:nvSpPr>
        <p:spPr>
          <a:xfrm>
            <a:off x="0" y="445025"/>
            <a:ext cx="9144000" cy="4216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en" sz="6600">
                <a:solidFill>
                  <a:srgbClr val="FFFFFF"/>
                </a:solidFill>
              </a:rPr>
              <a:t>Questions</a:t>
            </a:r>
            <a:endParaRPr b="1" sz="66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411" name="Shape 411"/>
        <p:cNvGrpSpPr/>
        <p:nvPr/>
      </p:nvGrpSpPr>
      <p:grpSpPr>
        <a:xfrm>
          <a:off x="0" y="0"/>
          <a:ext cx="0" cy="0"/>
          <a:chOff x="0" y="0"/>
          <a:chExt cx="0" cy="0"/>
        </a:xfrm>
      </p:grpSpPr>
      <p:sp>
        <p:nvSpPr>
          <p:cNvPr id="412" name="Google Shape;412;p40"/>
          <p:cNvSpPr txBox="1"/>
          <p:nvPr>
            <p:ph type="title"/>
          </p:nvPr>
        </p:nvSpPr>
        <p:spPr>
          <a:xfrm>
            <a:off x="0" y="445025"/>
            <a:ext cx="9144000" cy="42168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en" sz="6600">
                <a:solidFill>
                  <a:srgbClr val="FFFFFF"/>
                </a:solidFill>
              </a:rPr>
              <a:t>Appendix</a:t>
            </a:r>
            <a:endParaRPr b="1" sz="66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pic>
        <p:nvPicPr>
          <p:cNvPr id="417" name="Google Shape;417;p41"/>
          <p:cNvPicPr preferRelativeResize="0"/>
          <p:nvPr/>
        </p:nvPicPr>
        <p:blipFill rotWithShape="1">
          <a:blip r:embed="rId3">
            <a:alphaModFix/>
          </a:blip>
          <a:srcRect b="5385" l="0" r="0" t="8726"/>
          <a:stretch/>
        </p:blipFill>
        <p:spPr>
          <a:xfrm>
            <a:off x="2133600" y="0"/>
            <a:ext cx="6994617" cy="5143501"/>
          </a:xfrm>
          <a:prstGeom prst="rect">
            <a:avLst/>
          </a:prstGeom>
          <a:noFill/>
          <a:ln>
            <a:noFill/>
          </a:ln>
        </p:spPr>
      </p:pic>
      <p:sp>
        <p:nvSpPr>
          <p:cNvPr id="418" name="Google Shape;418;p41"/>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Ablation</a:t>
            </a:r>
            <a:endParaRPr b="1"/>
          </a:p>
          <a:p>
            <a:pPr indent="0" lvl="0" marL="0" rtl="0" algn="l">
              <a:spcBef>
                <a:spcPts val="0"/>
              </a:spcBef>
              <a:spcAft>
                <a:spcPts val="0"/>
              </a:spcAft>
              <a:buNone/>
            </a:pPr>
            <a:r>
              <a:rPr b="1" lang="en"/>
              <a:t>Study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42168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Clr>
                <a:srgbClr val="FFFFFF"/>
              </a:buClr>
              <a:buSzPts val="3200"/>
              <a:buAutoNum type="arabicPeriod"/>
            </a:pPr>
            <a:r>
              <a:rPr b="1" lang="en" sz="3200">
                <a:solidFill>
                  <a:srgbClr val="FFFFFF"/>
                </a:solidFill>
              </a:rPr>
              <a:t>Motivation</a:t>
            </a:r>
            <a:endParaRPr b="1" sz="3200">
              <a:solidFill>
                <a:srgbClr val="FFFFFF"/>
              </a:solidFill>
            </a:endParaRPr>
          </a:p>
          <a:p>
            <a:pPr indent="-431800" lvl="0" marL="457200" rtl="0" algn="l">
              <a:spcBef>
                <a:spcPts val="0"/>
              </a:spcBef>
              <a:spcAft>
                <a:spcPts val="0"/>
              </a:spcAft>
              <a:buClr>
                <a:srgbClr val="3C78D8"/>
              </a:buClr>
              <a:buSzPts val="3200"/>
              <a:buAutoNum type="arabicPeriod"/>
            </a:pPr>
            <a:r>
              <a:rPr b="1" lang="en" sz="3200">
                <a:solidFill>
                  <a:srgbClr val="3C78D8"/>
                </a:solidFill>
              </a:rPr>
              <a:t>Habit Reinforcement Learning</a:t>
            </a:r>
            <a:endParaRPr b="1" sz="3200">
              <a:solidFill>
                <a:srgbClr val="3C78D8"/>
              </a:solidFill>
            </a:endParaRPr>
          </a:p>
          <a:p>
            <a:pPr indent="-431800" lvl="1" marL="914400" rtl="0" algn="l">
              <a:spcBef>
                <a:spcPts val="0"/>
              </a:spcBef>
              <a:spcAft>
                <a:spcPts val="0"/>
              </a:spcAft>
              <a:buClr>
                <a:srgbClr val="3C78D8"/>
              </a:buClr>
              <a:buSzPts val="3200"/>
              <a:buAutoNum type="alphaLcPeriod"/>
            </a:pPr>
            <a:r>
              <a:rPr b="1" lang="en" sz="3200">
                <a:solidFill>
                  <a:srgbClr val="3C78D8"/>
                </a:solidFill>
              </a:rPr>
              <a:t>Algorithms</a:t>
            </a:r>
            <a:endParaRPr b="1" sz="3200">
              <a:solidFill>
                <a:srgbClr val="3C78D8"/>
              </a:solidFill>
            </a:endParaRPr>
          </a:p>
          <a:p>
            <a:pPr indent="-431800" lvl="1" marL="914400" rtl="0" algn="l">
              <a:spcBef>
                <a:spcPts val="0"/>
              </a:spcBef>
              <a:spcAft>
                <a:spcPts val="0"/>
              </a:spcAft>
              <a:buClr>
                <a:srgbClr val="3C78D8"/>
              </a:buClr>
              <a:buSzPts val="3200"/>
              <a:buAutoNum type="alphaLcPeriod"/>
            </a:pPr>
            <a:r>
              <a:rPr b="1" lang="en" sz="3200">
                <a:solidFill>
                  <a:srgbClr val="3C78D8"/>
                </a:solidFill>
              </a:rPr>
              <a:t>Results</a:t>
            </a:r>
            <a:endParaRPr b="1" sz="3200">
              <a:solidFill>
                <a:srgbClr val="3C78D8"/>
              </a:solidFill>
            </a:endParaRPr>
          </a:p>
          <a:p>
            <a:pPr indent="-431800" lvl="0" marL="457200" rtl="0" algn="l">
              <a:spcBef>
                <a:spcPts val="0"/>
              </a:spcBef>
              <a:spcAft>
                <a:spcPts val="0"/>
              </a:spcAft>
              <a:buClr>
                <a:srgbClr val="3C78D8"/>
              </a:buClr>
              <a:buSzPts val="3200"/>
              <a:buAutoNum type="arabicPeriod"/>
            </a:pPr>
            <a:r>
              <a:rPr b="1" lang="en" sz="3200">
                <a:solidFill>
                  <a:srgbClr val="3C78D8"/>
                </a:solidFill>
              </a:rPr>
              <a:t>Conclusion</a:t>
            </a:r>
            <a:endParaRPr b="1" sz="3200">
              <a:solidFill>
                <a:srgbClr val="3C78D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pic>
        <p:nvPicPr>
          <p:cNvPr id="423" name="Google Shape;423;p42"/>
          <p:cNvPicPr preferRelativeResize="0"/>
          <p:nvPr/>
        </p:nvPicPr>
        <p:blipFill>
          <a:blip r:embed="rId3">
            <a:alphaModFix/>
          </a:blip>
          <a:stretch>
            <a:fillRect/>
          </a:stretch>
        </p:blipFill>
        <p:spPr>
          <a:xfrm>
            <a:off x="1752600" y="152400"/>
            <a:ext cx="7023029" cy="4838701"/>
          </a:xfrm>
          <a:prstGeom prst="rect">
            <a:avLst/>
          </a:prstGeom>
          <a:noFill/>
          <a:ln>
            <a:noFill/>
          </a:ln>
        </p:spPr>
      </p:pic>
      <p:sp>
        <p:nvSpPr>
          <p:cNvPr id="424" name="Google Shape;424;p42"/>
          <p:cNvSpPr txBox="1"/>
          <p:nvPr/>
        </p:nvSpPr>
        <p:spPr>
          <a:xfrm>
            <a:off x="169800" y="1079300"/>
            <a:ext cx="1482300" cy="14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Results from </a:t>
            </a:r>
            <a:r>
              <a:rPr b="1" lang="en"/>
              <a:t>Lange and Faisal (2019)</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graphicFrame>
        <p:nvGraphicFramePr>
          <p:cNvPr id="429" name="Google Shape;429;p43"/>
          <p:cNvGraphicFramePr/>
          <p:nvPr/>
        </p:nvGraphicFramePr>
        <p:xfrm>
          <a:off x="952500" y="2166475"/>
          <a:ext cx="3000000" cy="3000000"/>
        </p:xfrm>
        <a:graphic>
          <a:graphicData uri="http://schemas.openxmlformats.org/drawingml/2006/table">
            <a:tbl>
              <a:tblPr>
                <a:noFill/>
                <a:tableStyleId>{A900BC5C-A063-4C1E-979E-3B1D0C0BF2AD}</a:tableStyleId>
              </a:tblPr>
              <a:tblGrid>
                <a:gridCol w="3619500"/>
                <a:gridCol w="3619500"/>
              </a:tblGrid>
              <a:tr h="381000">
                <a:tc>
                  <a:txBody>
                    <a:bodyPr/>
                    <a:lstStyle/>
                    <a:p>
                      <a:pPr indent="0" lvl="0" marL="0" rtl="0" algn="ctr">
                        <a:spcBef>
                          <a:spcPts val="0"/>
                        </a:spcBef>
                        <a:spcAft>
                          <a:spcPts val="0"/>
                        </a:spcAft>
                        <a:buNone/>
                      </a:pPr>
                      <a:r>
                        <a:rPr b="1" lang="en">
                          <a:solidFill>
                            <a:schemeClr val="dk1"/>
                          </a:solidFill>
                        </a:rPr>
                        <a:t>Action Set</a:t>
                      </a:r>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Hypothesis Space Size</a:t>
                      </a:r>
                      <a:endParaRPr/>
                    </a:p>
                  </a:txBody>
                  <a:tcPr marT="91425" marB="91425" marR="91425" marL="91425"/>
                </a:tc>
              </a:tr>
              <a:tr h="381000">
                <a:tc>
                  <a:txBody>
                    <a:bodyPr/>
                    <a:lstStyle/>
                    <a:p>
                      <a:pPr indent="0" lvl="0" marL="0" rtl="0" algn="ctr">
                        <a:spcBef>
                          <a:spcPts val="0"/>
                        </a:spcBef>
                        <a:spcAft>
                          <a:spcPts val="0"/>
                        </a:spcAft>
                        <a:buNone/>
                      </a:pPr>
                      <a:r>
                        <a:rPr lang="en"/>
                        <a:t>{a, b}</a:t>
                      </a:r>
                      <a:endParaRPr/>
                    </a:p>
                  </a:txBody>
                  <a:tcPr marT="91425" marB="91425" marR="91425" marL="91425"/>
                </a:tc>
                <a:tc>
                  <a:txBody>
                    <a:bodyPr/>
                    <a:lstStyle/>
                    <a:p>
                      <a:pPr indent="0" lvl="0" marL="0" rtl="0" algn="ctr">
                        <a:spcBef>
                          <a:spcPts val="0"/>
                        </a:spcBef>
                        <a:spcAft>
                          <a:spcPts val="0"/>
                        </a:spcAft>
                        <a:buNone/>
                      </a:pPr>
                      <a:r>
                        <a:rPr b="1" lang="en">
                          <a:solidFill>
                            <a:srgbClr val="CC0000"/>
                          </a:solidFill>
                        </a:rPr>
                        <a:t>2</a:t>
                      </a:r>
                      <a:r>
                        <a:rPr b="1" baseline="30000" lang="en">
                          <a:solidFill>
                            <a:srgbClr val="CC0000"/>
                          </a:solidFill>
                        </a:rPr>
                        <a:t>50</a:t>
                      </a:r>
                      <a:endParaRPr b="1" baseline="30000">
                        <a:solidFill>
                          <a:srgbClr val="CC0000"/>
                        </a:solidFill>
                      </a:endParaRPr>
                    </a:p>
                  </a:txBody>
                  <a:tcPr marT="91425" marB="91425" marR="91425" marL="91425"/>
                </a:tc>
              </a:tr>
              <a:tr h="381000">
                <a:tc>
                  <a:txBody>
                    <a:bodyPr/>
                    <a:lstStyle/>
                    <a:p>
                      <a:pPr indent="0" lvl="0" marL="0" rtl="0" algn="ctr">
                        <a:spcBef>
                          <a:spcPts val="0"/>
                        </a:spcBef>
                        <a:spcAft>
                          <a:spcPts val="0"/>
                        </a:spcAft>
                        <a:buNone/>
                      </a:pPr>
                      <a:r>
                        <a:rPr lang="en"/>
                        <a:t>{aa, ab, ba, bb}</a:t>
                      </a:r>
                      <a:endParaRPr/>
                    </a:p>
                  </a:txBody>
                  <a:tcPr marT="91425" marB="91425" marR="91425" marL="91425"/>
                </a:tc>
                <a:tc>
                  <a:txBody>
                    <a:bodyPr/>
                    <a:lstStyle/>
                    <a:p>
                      <a:pPr indent="0" lvl="0" marL="0" rtl="0" algn="ctr">
                        <a:spcBef>
                          <a:spcPts val="0"/>
                        </a:spcBef>
                        <a:spcAft>
                          <a:spcPts val="0"/>
                        </a:spcAft>
                        <a:buNone/>
                      </a:pPr>
                      <a:r>
                        <a:rPr b="1" lang="en">
                          <a:solidFill>
                            <a:srgbClr val="CC0000"/>
                          </a:solidFill>
                        </a:rPr>
                        <a:t>4</a:t>
                      </a:r>
                      <a:r>
                        <a:rPr b="1" baseline="30000" lang="en">
                          <a:solidFill>
                            <a:srgbClr val="CC0000"/>
                          </a:solidFill>
                        </a:rPr>
                        <a:t>25 </a:t>
                      </a:r>
                      <a:r>
                        <a:rPr b="1" lang="en">
                          <a:solidFill>
                            <a:srgbClr val="CC0000"/>
                          </a:solidFill>
                        </a:rPr>
                        <a:t>= 2</a:t>
                      </a:r>
                      <a:r>
                        <a:rPr b="1" baseline="30000" lang="en">
                          <a:solidFill>
                            <a:srgbClr val="CC0000"/>
                          </a:solidFill>
                        </a:rPr>
                        <a:t>(2)(25) </a:t>
                      </a:r>
                      <a:r>
                        <a:rPr b="1" lang="en">
                          <a:solidFill>
                            <a:srgbClr val="CC0000"/>
                          </a:solidFill>
                        </a:rPr>
                        <a:t>= 2</a:t>
                      </a:r>
                      <a:r>
                        <a:rPr b="1" baseline="30000" lang="en">
                          <a:solidFill>
                            <a:srgbClr val="CC0000"/>
                          </a:solidFill>
                        </a:rPr>
                        <a:t>50</a:t>
                      </a:r>
                      <a:endParaRPr b="1">
                        <a:solidFill>
                          <a:srgbClr val="CC0000"/>
                        </a:solidFill>
                      </a:endParaRPr>
                    </a:p>
                  </a:txBody>
                  <a:tcPr marT="91425" marB="91425" marR="91425" marL="91425"/>
                </a:tc>
              </a:tr>
              <a:tr h="381000">
                <a:tc>
                  <a:txBody>
                    <a:bodyPr/>
                    <a:lstStyle/>
                    <a:p>
                      <a:pPr indent="0" lvl="0" marL="0" rtl="0" algn="ctr">
                        <a:spcBef>
                          <a:spcPts val="0"/>
                        </a:spcBef>
                        <a:spcAft>
                          <a:spcPts val="0"/>
                        </a:spcAft>
                        <a:buNone/>
                      </a:pPr>
                      <a:r>
                        <a:rPr lang="en"/>
                        <a:t>{aa, ab, bb}</a:t>
                      </a:r>
                      <a:endParaRPr/>
                    </a:p>
                  </a:txBody>
                  <a:tcPr marT="91425" marB="91425" marR="91425" marL="91425"/>
                </a:tc>
                <a:tc>
                  <a:txBody>
                    <a:bodyPr/>
                    <a:lstStyle/>
                    <a:p>
                      <a:pPr indent="0" lvl="0" marL="0" rtl="0" algn="ctr">
                        <a:spcBef>
                          <a:spcPts val="0"/>
                        </a:spcBef>
                        <a:spcAft>
                          <a:spcPts val="0"/>
                        </a:spcAft>
                        <a:buNone/>
                      </a:pPr>
                      <a:r>
                        <a:rPr b="1" lang="en">
                          <a:solidFill>
                            <a:srgbClr val="38761D"/>
                          </a:solidFill>
                        </a:rPr>
                        <a:t>3</a:t>
                      </a:r>
                      <a:r>
                        <a:rPr b="1" baseline="30000" lang="en">
                          <a:solidFill>
                            <a:srgbClr val="38761D"/>
                          </a:solidFill>
                        </a:rPr>
                        <a:t>25</a:t>
                      </a:r>
                      <a:endParaRPr b="1">
                        <a:solidFill>
                          <a:srgbClr val="38761D"/>
                        </a:solidFill>
                      </a:endParaRPr>
                    </a:p>
                  </a:txBody>
                  <a:tcPr marT="91425" marB="91425" marR="91425" marL="91425"/>
                </a:tc>
              </a:tr>
            </a:tbl>
          </a:graphicData>
        </a:graphic>
      </p:graphicFrame>
      <p:cxnSp>
        <p:nvCxnSpPr>
          <p:cNvPr id="430" name="Google Shape;430;p43"/>
          <p:cNvCxnSpPr/>
          <p:nvPr/>
        </p:nvCxnSpPr>
        <p:spPr>
          <a:xfrm rot="10800000">
            <a:off x="6655850" y="3556975"/>
            <a:ext cx="1213800" cy="475500"/>
          </a:xfrm>
          <a:prstGeom prst="straightConnector1">
            <a:avLst/>
          </a:prstGeom>
          <a:noFill/>
          <a:ln cap="flat" cmpd="sng" w="9525">
            <a:solidFill>
              <a:schemeClr val="dk2"/>
            </a:solidFill>
            <a:prstDash val="solid"/>
            <a:round/>
            <a:headEnd len="med" w="med" type="none"/>
            <a:tailEnd len="med" w="med" type="triangle"/>
          </a:ln>
        </p:spPr>
      </p:cxnSp>
      <p:sp>
        <p:nvSpPr>
          <p:cNvPr id="431" name="Google Shape;431;p43"/>
          <p:cNvSpPr txBox="1"/>
          <p:nvPr/>
        </p:nvSpPr>
        <p:spPr>
          <a:xfrm>
            <a:off x="7894600" y="3885475"/>
            <a:ext cx="11127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99% reduction</a:t>
            </a:r>
            <a:endParaRPr b="1">
              <a:solidFill>
                <a:srgbClr val="38761D"/>
              </a:solidFill>
            </a:endParaRPr>
          </a:p>
        </p:txBody>
      </p:sp>
      <p:sp>
        <p:nvSpPr>
          <p:cNvPr id="432" name="Google Shape;432;p4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Toy Example</a:t>
            </a:r>
            <a:endParaRPr b="1"/>
          </a:p>
        </p:txBody>
      </p:sp>
      <p:sp>
        <p:nvSpPr>
          <p:cNvPr id="433" name="Google Shape;433;p43"/>
          <p:cNvSpPr txBox="1"/>
          <p:nvPr/>
        </p:nvSpPr>
        <p:spPr>
          <a:xfrm>
            <a:off x="400025" y="860100"/>
            <a:ext cx="8356200" cy="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Action = {a, b}</a:t>
            </a:r>
            <a:endParaRPr b="1"/>
          </a:p>
          <a:p>
            <a:pPr indent="0" lvl="0" marL="0" rtl="0" algn="l">
              <a:spcBef>
                <a:spcPts val="0"/>
              </a:spcBef>
              <a:spcAft>
                <a:spcPts val="0"/>
              </a:spcAft>
              <a:buNone/>
            </a:pPr>
            <a:r>
              <a:rPr b="1" lang="en"/>
              <a:t>Timesteps = 50 </a:t>
            </a:r>
            <a:endParaRPr b="1"/>
          </a:p>
          <a:p>
            <a:pPr indent="0" lvl="0" marL="0" rtl="0" algn="l">
              <a:spcBef>
                <a:spcPts val="0"/>
              </a:spcBef>
              <a:spcAft>
                <a:spcPts val="0"/>
              </a:spcAft>
              <a:buNone/>
            </a:pPr>
            <a:r>
              <a:rPr b="1" lang="en"/>
              <a:t>State = Timestep</a:t>
            </a:r>
            <a:endParaRPr b="1"/>
          </a:p>
          <a:p>
            <a:pPr indent="0" lvl="0" marL="0" rtl="0" algn="l">
              <a:spcBef>
                <a:spcPts val="0"/>
              </a:spcBef>
              <a:spcAft>
                <a:spcPts val="0"/>
              </a:spcAft>
              <a:buNone/>
            </a:pPr>
            <a:r>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44"/>
          <p:cNvPicPr preferRelativeResize="0"/>
          <p:nvPr/>
        </p:nvPicPr>
        <p:blipFill rotWithShape="1">
          <a:blip r:embed="rId3">
            <a:alphaModFix/>
          </a:blip>
          <a:srcRect b="0" l="0" r="0" t="22875"/>
          <a:stretch/>
        </p:blipFill>
        <p:spPr>
          <a:xfrm>
            <a:off x="1828800" y="1141725"/>
            <a:ext cx="7305276" cy="3849374"/>
          </a:xfrm>
          <a:prstGeom prst="rect">
            <a:avLst/>
          </a:prstGeom>
          <a:noFill/>
          <a:ln>
            <a:noFill/>
          </a:ln>
        </p:spPr>
      </p:pic>
      <p:sp>
        <p:nvSpPr>
          <p:cNvPr id="439" name="Google Shape;439;p44"/>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Habit-RL </a:t>
            </a:r>
            <a:endParaRPr b="1"/>
          </a:p>
          <a:p>
            <a:pPr indent="0" lvl="0" marL="0" rtl="0" algn="l">
              <a:spcBef>
                <a:spcPts val="0"/>
              </a:spcBef>
              <a:spcAft>
                <a:spcPts val="0"/>
              </a:spcAft>
              <a:buNone/>
            </a:pPr>
            <a:r>
              <a:rPr b="1" lang="en"/>
              <a:t>Algorithm</a:t>
            </a:r>
            <a:endParaRPr b="1"/>
          </a:p>
        </p:txBody>
      </p:sp>
      <p:pic>
        <p:nvPicPr>
          <p:cNvPr id="440" name="Google Shape;440;p44"/>
          <p:cNvPicPr preferRelativeResize="0"/>
          <p:nvPr/>
        </p:nvPicPr>
        <p:blipFill rotWithShape="1">
          <a:blip r:embed="rId3">
            <a:alphaModFix/>
          </a:blip>
          <a:srcRect b="77124" l="0" r="0" t="0"/>
          <a:stretch/>
        </p:blipFill>
        <p:spPr>
          <a:xfrm>
            <a:off x="1828800" y="0"/>
            <a:ext cx="7305276" cy="1141726"/>
          </a:xfrm>
          <a:prstGeom prst="rect">
            <a:avLst/>
          </a:prstGeom>
          <a:noFill/>
          <a:ln>
            <a:noFill/>
          </a:ln>
        </p:spPr>
      </p:pic>
      <p:pic>
        <p:nvPicPr>
          <p:cNvPr id="441" name="Google Shape;441;p44"/>
          <p:cNvPicPr preferRelativeResize="0"/>
          <p:nvPr/>
        </p:nvPicPr>
        <p:blipFill rotWithShape="1">
          <a:blip r:embed="rId3">
            <a:alphaModFix/>
          </a:blip>
          <a:srcRect b="21479" l="0" r="0" t="22875"/>
          <a:stretch/>
        </p:blipFill>
        <p:spPr>
          <a:xfrm>
            <a:off x="1828800" y="1141725"/>
            <a:ext cx="7305276" cy="27772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5409950" y="609425"/>
            <a:ext cx="3499326" cy="1828399"/>
          </a:xfrm>
          <a:prstGeom prst="rect">
            <a:avLst/>
          </a:prstGeom>
          <a:noFill/>
          <a:ln>
            <a:noFill/>
          </a:ln>
        </p:spPr>
      </p:pic>
      <p:pic>
        <p:nvPicPr>
          <p:cNvPr id="70" name="Google Shape;70;p16"/>
          <p:cNvPicPr preferRelativeResize="0"/>
          <p:nvPr/>
        </p:nvPicPr>
        <p:blipFill rotWithShape="1">
          <a:blip r:embed="rId4">
            <a:alphaModFix/>
          </a:blip>
          <a:srcRect b="0" l="10286" r="3200" t="7927"/>
          <a:stretch/>
        </p:blipFill>
        <p:spPr>
          <a:xfrm>
            <a:off x="4389950" y="2514025"/>
            <a:ext cx="3964800" cy="2347358"/>
          </a:xfrm>
          <a:prstGeom prst="rect">
            <a:avLst/>
          </a:prstGeom>
          <a:noFill/>
          <a:ln>
            <a:noFill/>
          </a:ln>
        </p:spPr>
      </p:pic>
      <p:sp>
        <p:nvSpPr>
          <p:cNvPr id="71" name="Google Shape;71;p16"/>
          <p:cNvSpPr txBox="1"/>
          <p:nvPr/>
        </p:nvSpPr>
        <p:spPr>
          <a:xfrm>
            <a:off x="321525" y="998625"/>
            <a:ext cx="39648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Reinforcement Learning (RL) has made great progress in recent years...</a:t>
            </a:r>
            <a:endParaRPr b="1" sz="1800"/>
          </a:p>
        </p:txBody>
      </p:sp>
      <p:sp>
        <p:nvSpPr>
          <p:cNvPr id="72" name="Google Shape;72;p16"/>
          <p:cNvSpPr txBox="1"/>
          <p:nvPr/>
        </p:nvSpPr>
        <p:spPr>
          <a:xfrm>
            <a:off x="269975" y="3150950"/>
            <a:ext cx="39648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...But real world applications of RL have been limited by </a:t>
            </a:r>
            <a:r>
              <a:rPr b="1" lang="en" sz="1800">
                <a:solidFill>
                  <a:srgbClr val="CC0000"/>
                </a:solidFill>
              </a:rPr>
              <a:t>poor sample complexity</a:t>
            </a:r>
            <a:endParaRPr b="1" sz="1800">
              <a:solidFill>
                <a:srgbClr val="CC0000"/>
              </a:solidFill>
            </a:endParaRPr>
          </a:p>
        </p:txBody>
      </p:sp>
      <p:sp>
        <p:nvSpPr>
          <p:cNvPr id="73" name="Google Shape;73;p16"/>
          <p:cNvSpPr txBox="1"/>
          <p:nvPr/>
        </p:nvSpPr>
        <p:spPr>
          <a:xfrm>
            <a:off x="8470025" y="4173750"/>
            <a:ext cx="581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u="sng">
                <a:solidFill>
                  <a:schemeClr val="hlink"/>
                </a:solidFill>
                <a:hlinkClick r:id="rId5"/>
              </a:rPr>
              <a:t>Source</a:t>
            </a:r>
            <a:r>
              <a:rPr b="1" lang="en" sz="800">
                <a:solidFill>
                  <a:srgbClr val="B7B7B7"/>
                </a:solidFill>
              </a:rPr>
              <a:t> </a:t>
            </a:r>
            <a:endParaRPr b="1" sz="800">
              <a:solidFill>
                <a:srgbClr val="B7B7B7"/>
              </a:solidFill>
            </a:endParaRPr>
          </a:p>
        </p:txBody>
      </p:sp>
      <p:sp>
        <p:nvSpPr>
          <p:cNvPr id="74" name="Google Shape;74;p16"/>
          <p:cNvSpPr txBox="1"/>
          <p:nvPr/>
        </p:nvSpPr>
        <p:spPr>
          <a:xfrm>
            <a:off x="8520600" y="2473800"/>
            <a:ext cx="581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u="sng">
                <a:solidFill>
                  <a:schemeClr val="hlink"/>
                </a:solidFill>
                <a:hlinkClick r:id="rId6"/>
              </a:rPr>
              <a:t>Source</a:t>
            </a:r>
            <a:r>
              <a:rPr b="1" lang="en" sz="800">
                <a:solidFill>
                  <a:srgbClr val="B7B7B7"/>
                </a:solidFill>
              </a:rPr>
              <a:t> </a:t>
            </a:r>
            <a:endParaRPr b="1" sz="800">
              <a:solidFill>
                <a:srgbClr val="B7B7B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1322525"/>
            <a:ext cx="8813695" cy="3079826"/>
          </a:xfrm>
          <a:prstGeom prst="rect">
            <a:avLst/>
          </a:prstGeom>
          <a:noFill/>
          <a:ln>
            <a:noFill/>
          </a:ln>
        </p:spPr>
      </p:pic>
      <p:sp>
        <p:nvSpPr>
          <p:cNvPr id="80" name="Google Shape;80;p17"/>
          <p:cNvSpPr txBox="1"/>
          <p:nvPr>
            <p:ph type="title"/>
          </p:nvPr>
        </p:nvSpPr>
        <p:spPr>
          <a:xfrm>
            <a:off x="2355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RL has </a:t>
            </a:r>
            <a:r>
              <a:rPr b="1" lang="en">
                <a:solidFill>
                  <a:srgbClr val="CC0000"/>
                </a:solidFill>
              </a:rPr>
              <a:t>poor sample complexity</a:t>
            </a:r>
            <a:r>
              <a:rPr b="1" lang="en"/>
              <a:t> because of the </a:t>
            </a:r>
            <a:r>
              <a:rPr b="1" lang="en">
                <a:solidFill>
                  <a:srgbClr val="CC0000"/>
                </a:solidFill>
              </a:rPr>
              <a:t>Curse of Dimensionality</a:t>
            </a:r>
            <a:endParaRPr b="1">
              <a:solidFill>
                <a:srgbClr val="CC0000"/>
              </a:solidFill>
            </a:endParaRPr>
          </a:p>
        </p:txBody>
      </p:sp>
      <p:sp>
        <p:nvSpPr>
          <p:cNvPr id="81" name="Google Shape;81;p17"/>
          <p:cNvSpPr txBox="1"/>
          <p:nvPr/>
        </p:nvSpPr>
        <p:spPr>
          <a:xfrm>
            <a:off x="8470025" y="4173750"/>
            <a:ext cx="5814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u="sng">
                <a:solidFill>
                  <a:schemeClr val="hlink"/>
                </a:solidFill>
                <a:hlinkClick r:id="rId4"/>
              </a:rPr>
              <a:t>Source</a:t>
            </a:r>
            <a:r>
              <a:rPr b="1" lang="en" sz="800">
                <a:solidFill>
                  <a:srgbClr val="B7B7B7"/>
                </a:solidFill>
              </a:rPr>
              <a:t> </a:t>
            </a:r>
            <a:endParaRPr b="1" sz="8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nvSpPr>
        <p:spPr>
          <a:xfrm>
            <a:off x="6228314" y="3124150"/>
            <a:ext cx="1847400" cy="1467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6876350" y="3374400"/>
            <a:ext cx="483900" cy="4470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type="title"/>
          </p:nvPr>
        </p:nvSpPr>
        <p:spPr>
          <a:xfrm>
            <a:off x="19000" y="-18450"/>
            <a:ext cx="890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Deep learning suffers from the curse but has combatted it by introducing extra </a:t>
            </a:r>
            <a:r>
              <a:rPr b="1" lang="en">
                <a:solidFill>
                  <a:srgbClr val="351C75"/>
                </a:solidFill>
              </a:rPr>
              <a:t>inductive biases</a:t>
            </a:r>
            <a:endParaRPr b="1">
              <a:solidFill>
                <a:srgbClr val="351C75"/>
              </a:solidFill>
            </a:endParaRPr>
          </a:p>
        </p:txBody>
      </p:sp>
      <p:sp>
        <p:nvSpPr>
          <p:cNvPr id="89" name="Google Shape;89;p18"/>
          <p:cNvSpPr txBox="1"/>
          <p:nvPr/>
        </p:nvSpPr>
        <p:spPr>
          <a:xfrm>
            <a:off x="2799314" y="3124150"/>
            <a:ext cx="1847400" cy="14676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type="title"/>
          </p:nvPr>
        </p:nvSpPr>
        <p:spPr>
          <a:xfrm>
            <a:off x="57425" y="1276950"/>
            <a:ext cx="909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Informative </a:t>
            </a:r>
            <a:r>
              <a:rPr b="1" lang="en">
                <a:solidFill>
                  <a:srgbClr val="351C75"/>
                </a:solidFill>
              </a:rPr>
              <a:t>inductive biases </a:t>
            </a:r>
            <a:r>
              <a:rPr b="1" lang="en">
                <a:solidFill>
                  <a:srgbClr val="000000"/>
                </a:solidFill>
              </a:rPr>
              <a:t>help by making the learning algorithm </a:t>
            </a:r>
            <a:r>
              <a:rPr b="1" i="1" lang="en">
                <a:solidFill>
                  <a:srgbClr val="38761D"/>
                </a:solidFill>
              </a:rPr>
              <a:t>less flexible</a:t>
            </a:r>
            <a:r>
              <a:rPr b="1" lang="en">
                <a:solidFill>
                  <a:srgbClr val="000000"/>
                </a:solidFill>
              </a:rPr>
              <a:t> i</a:t>
            </a:r>
            <a:r>
              <a:rPr b="1" lang="en">
                <a:solidFill>
                  <a:srgbClr val="000000"/>
                </a:solidFill>
              </a:rPr>
              <a:t>n</a:t>
            </a:r>
            <a:r>
              <a:rPr b="1" lang="en">
                <a:solidFill>
                  <a:srgbClr val="000000"/>
                </a:solidFill>
              </a:rPr>
              <a:t> an </a:t>
            </a:r>
            <a:r>
              <a:rPr b="1" lang="en">
                <a:solidFill>
                  <a:srgbClr val="38761D"/>
                </a:solidFill>
              </a:rPr>
              <a:t>informative way</a:t>
            </a:r>
            <a:endParaRPr b="1">
              <a:solidFill>
                <a:srgbClr val="38761D"/>
              </a:solidFill>
            </a:endParaRPr>
          </a:p>
        </p:txBody>
      </p:sp>
      <p:sp>
        <p:nvSpPr>
          <p:cNvPr id="91" name="Google Shape;91;p18"/>
          <p:cNvSpPr txBox="1"/>
          <p:nvPr/>
        </p:nvSpPr>
        <p:spPr>
          <a:xfrm>
            <a:off x="300900" y="3402825"/>
            <a:ext cx="257700" cy="254700"/>
          </a:xfrm>
          <a:prstGeom prst="rect">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nvSpPr>
        <p:spPr>
          <a:xfrm>
            <a:off x="558600" y="3334350"/>
            <a:ext cx="18474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Hypothesis space</a:t>
            </a:r>
            <a:endParaRPr/>
          </a:p>
        </p:txBody>
      </p:sp>
      <p:sp>
        <p:nvSpPr>
          <p:cNvPr id="93" name="Google Shape;93;p18"/>
          <p:cNvSpPr txBox="1"/>
          <p:nvPr/>
        </p:nvSpPr>
        <p:spPr>
          <a:xfrm>
            <a:off x="558600" y="3715350"/>
            <a:ext cx="18474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Good solutions</a:t>
            </a:r>
            <a:endParaRPr/>
          </a:p>
        </p:txBody>
      </p:sp>
      <p:sp>
        <p:nvSpPr>
          <p:cNvPr id="94" name="Google Shape;94;p18"/>
          <p:cNvSpPr/>
          <p:nvPr/>
        </p:nvSpPr>
        <p:spPr>
          <a:xfrm>
            <a:off x="4800600" y="3681175"/>
            <a:ext cx="1232100" cy="16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nvSpPr>
        <p:spPr>
          <a:xfrm>
            <a:off x="4953000" y="3262550"/>
            <a:ext cx="11316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Extra </a:t>
            </a:r>
            <a:r>
              <a:rPr b="1" lang="en" sz="1000">
                <a:solidFill>
                  <a:srgbClr val="351C75"/>
                </a:solidFill>
              </a:rPr>
              <a:t>inductive bias</a:t>
            </a:r>
            <a:r>
              <a:rPr lang="en" sz="1000"/>
              <a:t> imposed</a:t>
            </a:r>
            <a:endParaRPr sz="1000"/>
          </a:p>
        </p:txBody>
      </p:sp>
      <p:sp>
        <p:nvSpPr>
          <p:cNvPr id="96" name="Google Shape;96;p18"/>
          <p:cNvSpPr txBox="1"/>
          <p:nvPr/>
        </p:nvSpPr>
        <p:spPr>
          <a:xfrm>
            <a:off x="3699238" y="3470550"/>
            <a:ext cx="257700" cy="254700"/>
          </a:xfrm>
          <a:prstGeom prst="rect">
            <a:avLst/>
          </a:prstGeom>
          <a:solidFill>
            <a:srgbClr val="F1C23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7128238" y="3470550"/>
            <a:ext cx="257700" cy="254700"/>
          </a:xfrm>
          <a:prstGeom prst="rect">
            <a:avLst/>
          </a:prstGeom>
          <a:solidFill>
            <a:srgbClr val="F1C23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352499" y="3846175"/>
            <a:ext cx="154500" cy="165000"/>
          </a:xfrm>
          <a:prstGeom prst="rect">
            <a:avLst/>
          </a:prstGeom>
          <a:solidFill>
            <a:srgbClr val="F1C23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nvSpPr>
        <p:spPr>
          <a:xfrm>
            <a:off x="1631800" y="2214162"/>
            <a:ext cx="692700" cy="72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s</a:t>
            </a:r>
            <a:r>
              <a:rPr baseline="-25000" lang="en" sz="2200"/>
              <a:t>0</a:t>
            </a:r>
            <a:endParaRPr baseline="-25000" sz="2200"/>
          </a:p>
        </p:txBody>
      </p:sp>
      <p:cxnSp>
        <p:nvCxnSpPr>
          <p:cNvPr id="104" name="Google Shape;104;p19"/>
          <p:cNvCxnSpPr>
            <a:stCxn id="103" idx="3"/>
          </p:cNvCxnSpPr>
          <p:nvPr/>
        </p:nvCxnSpPr>
        <p:spPr>
          <a:xfrm>
            <a:off x="2324500" y="2575662"/>
            <a:ext cx="854400" cy="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9"/>
          <p:cNvSpPr txBox="1"/>
          <p:nvPr/>
        </p:nvSpPr>
        <p:spPr>
          <a:xfrm>
            <a:off x="3179116" y="2214162"/>
            <a:ext cx="692700" cy="72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s</a:t>
            </a:r>
            <a:r>
              <a:rPr baseline="-25000" lang="en" sz="2200"/>
              <a:t>1</a:t>
            </a:r>
            <a:endParaRPr baseline="-25000" sz="2200"/>
          </a:p>
        </p:txBody>
      </p:sp>
      <p:cxnSp>
        <p:nvCxnSpPr>
          <p:cNvPr id="106" name="Google Shape;106;p19"/>
          <p:cNvCxnSpPr/>
          <p:nvPr/>
        </p:nvCxnSpPr>
        <p:spPr>
          <a:xfrm>
            <a:off x="3858912" y="2575666"/>
            <a:ext cx="854400" cy="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9"/>
          <p:cNvSpPr txBox="1"/>
          <p:nvPr/>
        </p:nvSpPr>
        <p:spPr>
          <a:xfrm>
            <a:off x="4713421" y="2214162"/>
            <a:ext cx="692700" cy="72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s</a:t>
            </a:r>
            <a:r>
              <a:rPr baseline="-25000" lang="en" sz="2200"/>
              <a:t>2</a:t>
            </a:r>
            <a:endParaRPr baseline="-25000" sz="2200"/>
          </a:p>
        </p:txBody>
      </p:sp>
      <p:sp>
        <p:nvSpPr>
          <p:cNvPr id="108" name="Google Shape;108;p19"/>
          <p:cNvSpPr txBox="1"/>
          <p:nvPr/>
        </p:nvSpPr>
        <p:spPr>
          <a:xfrm>
            <a:off x="3179116" y="3630441"/>
            <a:ext cx="692700" cy="72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x</a:t>
            </a:r>
            <a:r>
              <a:rPr baseline="-25000" lang="en" sz="2200"/>
              <a:t>1</a:t>
            </a:r>
            <a:endParaRPr baseline="-25000" sz="2200"/>
          </a:p>
        </p:txBody>
      </p:sp>
      <p:sp>
        <p:nvSpPr>
          <p:cNvPr id="109" name="Google Shape;109;p19"/>
          <p:cNvSpPr txBox="1"/>
          <p:nvPr/>
        </p:nvSpPr>
        <p:spPr>
          <a:xfrm>
            <a:off x="4713421" y="3630441"/>
            <a:ext cx="692700" cy="72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x</a:t>
            </a:r>
            <a:r>
              <a:rPr baseline="-25000" lang="en" sz="2200"/>
              <a:t>2</a:t>
            </a:r>
            <a:endParaRPr baseline="-25000" sz="2200"/>
          </a:p>
        </p:txBody>
      </p:sp>
      <p:cxnSp>
        <p:nvCxnSpPr>
          <p:cNvPr id="110" name="Google Shape;110;p19"/>
          <p:cNvCxnSpPr/>
          <p:nvPr/>
        </p:nvCxnSpPr>
        <p:spPr>
          <a:xfrm>
            <a:off x="5393218" y="2575666"/>
            <a:ext cx="854400" cy="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9"/>
          <p:cNvSpPr txBox="1"/>
          <p:nvPr/>
        </p:nvSpPr>
        <p:spPr>
          <a:xfrm>
            <a:off x="6247726" y="2214162"/>
            <a:ext cx="692700" cy="72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s</a:t>
            </a:r>
            <a:r>
              <a:rPr baseline="-25000" lang="en" sz="2200"/>
              <a:t>3</a:t>
            </a:r>
            <a:endParaRPr baseline="-25000" sz="2200"/>
          </a:p>
        </p:txBody>
      </p:sp>
      <p:sp>
        <p:nvSpPr>
          <p:cNvPr id="112" name="Google Shape;112;p19"/>
          <p:cNvSpPr txBox="1"/>
          <p:nvPr/>
        </p:nvSpPr>
        <p:spPr>
          <a:xfrm>
            <a:off x="6247726" y="3630441"/>
            <a:ext cx="692700" cy="72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x</a:t>
            </a:r>
            <a:r>
              <a:rPr baseline="-25000" lang="en" sz="2200"/>
              <a:t>3</a:t>
            </a:r>
            <a:endParaRPr baseline="-25000" sz="2200"/>
          </a:p>
        </p:txBody>
      </p:sp>
      <p:cxnSp>
        <p:nvCxnSpPr>
          <p:cNvPr id="113" name="Google Shape;113;p19"/>
          <p:cNvCxnSpPr>
            <a:stCxn id="108" idx="0"/>
            <a:endCxn id="105" idx="2"/>
          </p:cNvCxnSpPr>
          <p:nvPr/>
        </p:nvCxnSpPr>
        <p:spPr>
          <a:xfrm rot="10800000">
            <a:off x="3525466" y="2937141"/>
            <a:ext cx="0" cy="6933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9"/>
          <p:cNvCxnSpPr>
            <a:stCxn id="109" idx="0"/>
            <a:endCxn id="107" idx="2"/>
          </p:cNvCxnSpPr>
          <p:nvPr/>
        </p:nvCxnSpPr>
        <p:spPr>
          <a:xfrm rot="10800000">
            <a:off x="5059771" y="2937141"/>
            <a:ext cx="0" cy="6933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9"/>
          <p:cNvCxnSpPr>
            <a:stCxn id="112" idx="0"/>
            <a:endCxn id="111" idx="2"/>
          </p:cNvCxnSpPr>
          <p:nvPr/>
        </p:nvCxnSpPr>
        <p:spPr>
          <a:xfrm rot="10800000">
            <a:off x="6594076" y="2937141"/>
            <a:ext cx="0" cy="6933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9"/>
          <p:cNvSpPr txBox="1"/>
          <p:nvPr/>
        </p:nvSpPr>
        <p:spPr>
          <a:xfrm>
            <a:off x="3545306" y="3024360"/>
            <a:ext cx="8544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990000"/>
                </a:solidFill>
              </a:rPr>
              <a:t>W</a:t>
            </a:r>
            <a:r>
              <a:rPr b="1" baseline="-25000" lang="en" sz="2200">
                <a:solidFill>
                  <a:srgbClr val="990000"/>
                </a:solidFill>
              </a:rPr>
              <a:t>1</a:t>
            </a:r>
            <a:endParaRPr b="1" baseline="-25000" sz="2200">
              <a:solidFill>
                <a:srgbClr val="990000"/>
              </a:solidFill>
            </a:endParaRPr>
          </a:p>
        </p:txBody>
      </p:sp>
      <p:sp>
        <p:nvSpPr>
          <p:cNvPr id="117" name="Google Shape;117;p19"/>
          <p:cNvSpPr txBox="1"/>
          <p:nvPr/>
        </p:nvSpPr>
        <p:spPr>
          <a:xfrm>
            <a:off x="5079611" y="3024360"/>
            <a:ext cx="8544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990000"/>
                </a:solidFill>
              </a:rPr>
              <a:t>W</a:t>
            </a:r>
            <a:r>
              <a:rPr b="1" baseline="-25000" lang="en" sz="2200">
                <a:solidFill>
                  <a:srgbClr val="990000"/>
                </a:solidFill>
              </a:rPr>
              <a:t>1</a:t>
            </a:r>
            <a:endParaRPr b="1" baseline="-25000" sz="2200">
              <a:solidFill>
                <a:srgbClr val="990000"/>
              </a:solidFill>
            </a:endParaRPr>
          </a:p>
        </p:txBody>
      </p:sp>
      <p:sp>
        <p:nvSpPr>
          <p:cNvPr id="118" name="Google Shape;118;p19"/>
          <p:cNvSpPr txBox="1"/>
          <p:nvPr/>
        </p:nvSpPr>
        <p:spPr>
          <a:xfrm>
            <a:off x="6613916" y="3024360"/>
            <a:ext cx="8544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990000"/>
                </a:solidFill>
              </a:rPr>
              <a:t>W</a:t>
            </a:r>
            <a:r>
              <a:rPr b="1" baseline="-25000" lang="en" sz="2200">
                <a:solidFill>
                  <a:srgbClr val="990000"/>
                </a:solidFill>
              </a:rPr>
              <a:t>1</a:t>
            </a:r>
            <a:endParaRPr b="1" baseline="-25000" sz="2200">
              <a:solidFill>
                <a:srgbClr val="990000"/>
              </a:solidFill>
            </a:endParaRPr>
          </a:p>
        </p:txBody>
      </p:sp>
      <p:sp>
        <p:nvSpPr>
          <p:cNvPr id="119" name="Google Shape;119;p19"/>
          <p:cNvSpPr txBox="1"/>
          <p:nvPr/>
        </p:nvSpPr>
        <p:spPr>
          <a:xfrm>
            <a:off x="2365071" y="1962150"/>
            <a:ext cx="692700" cy="3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E69138"/>
                </a:solidFill>
              </a:rPr>
              <a:t>W</a:t>
            </a:r>
            <a:r>
              <a:rPr b="1" baseline="-25000" lang="en" sz="2200">
                <a:solidFill>
                  <a:srgbClr val="E69138"/>
                </a:solidFill>
              </a:rPr>
              <a:t>2</a:t>
            </a:r>
            <a:endParaRPr b="1" baseline="-25000" sz="2200">
              <a:solidFill>
                <a:srgbClr val="E69138"/>
              </a:solidFill>
            </a:endParaRPr>
          </a:p>
        </p:txBody>
      </p:sp>
      <p:sp>
        <p:nvSpPr>
          <p:cNvPr id="120" name="Google Shape;120;p19"/>
          <p:cNvSpPr txBox="1"/>
          <p:nvPr/>
        </p:nvSpPr>
        <p:spPr>
          <a:xfrm>
            <a:off x="3899376" y="1962150"/>
            <a:ext cx="692700" cy="3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E69138"/>
                </a:solidFill>
              </a:rPr>
              <a:t>W</a:t>
            </a:r>
            <a:r>
              <a:rPr b="1" baseline="-25000" lang="en" sz="2200">
                <a:solidFill>
                  <a:srgbClr val="E69138"/>
                </a:solidFill>
              </a:rPr>
              <a:t>2</a:t>
            </a:r>
            <a:endParaRPr b="1" baseline="-25000" sz="2200">
              <a:solidFill>
                <a:srgbClr val="E69138"/>
              </a:solidFill>
            </a:endParaRPr>
          </a:p>
        </p:txBody>
      </p:sp>
      <p:sp>
        <p:nvSpPr>
          <p:cNvPr id="121" name="Google Shape;121;p19"/>
          <p:cNvSpPr txBox="1"/>
          <p:nvPr/>
        </p:nvSpPr>
        <p:spPr>
          <a:xfrm>
            <a:off x="5433682" y="1962150"/>
            <a:ext cx="692700" cy="3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E69138"/>
                </a:solidFill>
              </a:rPr>
              <a:t>W</a:t>
            </a:r>
            <a:r>
              <a:rPr b="1" baseline="-25000" lang="en" sz="2200">
                <a:solidFill>
                  <a:srgbClr val="E69138"/>
                </a:solidFill>
              </a:rPr>
              <a:t>2</a:t>
            </a:r>
            <a:endParaRPr b="1" baseline="-25000" sz="2200">
              <a:solidFill>
                <a:srgbClr val="E69138"/>
              </a:solidFill>
            </a:endParaRPr>
          </a:p>
        </p:txBody>
      </p:sp>
      <p:sp>
        <p:nvSpPr>
          <p:cNvPr id="122" name="Google Shape;122;p19"/>
          <p:cNvSpPr txBox="1"/>
          <p:nvPr/>
        </p:nvSpPr>
        <p:spPr>
          <a:xfrm>
            <a:off x="300525" y="496425"/>
            <a:ext cx="8440200" cy="15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e.g.</a:t>
            </a:r>
            <a:r>
              <a:rPr b="1" lang="en" sz="2500"/>
              <a:t> RNNs</a:t>
            </a:r>
            <a:r>
              <a:rPr b="1" lang="en" sz="2500"/>
              <a:t> </a:t>
            </a:r>
            <a:r>
              <a:rPr b="1" lang="en" sz="2500"/>
              <a:t>enforce the </a:t>
            </a:r>
            <a:r>
              <a:rPr b="1" lang="en" sz="2500">
                <a:solidFill>
                  <a:srgbClr val="351C75"/>
                </a:solidFill>
              </a:rPr>
              <a:t>inductive bias</a:t>
            </a:r>
            <a:r>
              <a:rPr b="1" lang="en" sz="2500"/>
              <a:t> of </a:t>
            </a:r>
            <a:r>
              <a:rPr b="1" lang="en" sz="2500"/>
              <a:t>weight sharing </a:t>
            </a:r>
            <a:endParaRPr b="1"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 we want a new </a:t>
            </a:r>
            <a:r>
              <a:rPr b="1" lang="en">
                <a:solidFill>
                  <a:srgbClr val="351C75"/>
                </a:solidFill>
              </a:rPr>
              <a:t>inductive bias</a:t>
            </a:r>
            <a:r>
              <a:rPr b="1" lang="en"/>
              <a:t> for RL that can solve its </a:t>
            </a:r>
            <a:r>
              <a:rPr b="1" lang="en">
                <a:solidFill>
                  <a:srgbClr val="CC0000"/>
                </a:solidFill>
              </a:rPr>
              <a:t>sample complexity problem</a:t>
            </a:r>
            <a:endParaRPr b="1">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159300" y="923875"/>
            <a:ext cx="4260300" cy="276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Reward-related </a:t>
            </a:r>
            <a:r>
              <a:rPr b="1" lang="en" sz="1400">
                <a:solidFill>
                  <a:srgbClr val="000000"/>
                </a:solidFill>
              </a:rPr>
              <a:t>actions</a:t>
            </a:r>
            <a:r>
              <a:rPr lang="en" sz="1400">
                <a:solidFill>
                  <a:srgbClr val="000000"/>
                </a:solidFill>
              </a:rPr>
              <a:t> </a:t>
            </a:r>
            <a:r>
              <a:rPr b="1" lang="en" sz="1400">
                <a:solidFill>
                  <a:srgbClr val="000000"/>
                </a:solidFill>
              </a:rPr>
              <a:t>arise out of</a:t>
            </a:r>
            <a:r>
              <a:rPr lang="en" sz="1400">
                <a:solidFill>
                  <a:srgbClr val="000000"/>
                </a:solidFill>
              </a:rPr>
              <a:t> </a:t>
            </a:r>
            <a:r>
              <a:rPr b="1" lang="en" sz="1400">
                <a:solidFill>
                  <a:srgbClr val="000000"/>
                </a:solidFill>
              </a:rPr>
              <a:t>interaction and competition</a:t>
            </a:r>
            <a:r>
              <a:rPr lang="en" sz="1400">
                <a:solidFill>
                  <a:srgbClr val="000000"/>
                </a:solidFill>
              </a:rPr>
              <a:t> of </a:t>
            </a:r>
            <a:r>
              <a:rPr b="1" lang="en" sz="1400">
                <a:solidFill>
                  <a:srgbClr val="000000"/>
                </a:solidFill>
              </a:rPr>
              <a:t>2 systems</a:t>
            </a:r>
            <a:r>
              <a:rPr baseline="30000" lang="en" sz="1400">
                <a:solidFill>
                  <a:srgbClr val="000000"/>
                </a:solidFill>
              </a:rPr>
              <a:t>1</a:t>
            </a:r>
            <a:r>
              <a:rPr b="1" lang="en" sz="1400">
                <a:solidFill>
                  <a:srgbClr val="000000"/>
                </a:solidFill>
              </a:rPr>
              <a:t>:</a:t>
            </a:r>
            <a:endParaRPr b="1" sz="1400">
              <a:solidFill>
                <a:srgbClr val="000000"/>
              </a:solidFill>
            </a:endParaRPr>
          </a:p>
          <a:p>
            <a:pPr indent="-317500" lvl="1" marL="914400" rtl="0" algn="l">
              <a:spcBef>
                <a:spcPts val="0"/>
              </a:spcBef>
              <a:spcAft>
                <a:spcPts val="0"/>
              </a:spcAft>
              <a:buClr>
                <a:srgbClr val="E06666"/>
              </a:buClr>
              <a:buSzPts val="1400"/>
              <a:buChar char="○"/>
            </a:pPr>
            <a:r>
              <a:rPr b="1" lang="en">
                <a:solidFill>
                  <a:srgbClr val="E06666"/>
                </a:solidFill>
              </a:rPr>
              <a:t>Goal-Directed</a:t>
            </a:r>
            <a:endParaRPr b="1">
              <a:solidFill>
                <a:srgbClr val="E06666"/>
              </a:solidFill>
            </a:endParaRPr>
          </a:p>
          <a:p>
            <a:pPr indent="-317500" lvl="1" marL="914400" rtl="0" algn="l">
              <a:spcBef>
                <a:spcPts val="0"/>
              </a:spcBef>
              <a:spcAft>
                <a:spcPts val="0"/>
              </a:spcAft>
              <a:buClr>
                <a:srgbClr val="1155CC"/>
              </a:buClr>
              <a:buSzPts val="1400"/>
              <a:buChar char="○"/>
            </a:pPr>
            <a:r>
              <a:rPr b="1" lang="en">
                <a:solidFill>
                  <a:srgbClr val="1155CC"/>
                </a:solidFill>
              </a:rPr>
              <a:t>Habitual</a:t>
            </a:r>
            <a:endParaRPr b="1">
              <a:solidFill>
                <a:srgbClr val="1155CC"/>
              </a:solidFill>
            </a:endParaRPr>
          </a:p>
          <a:p>
            <a:pPr indent="-317500" lvl="1" marL="914400" rtl="0" algn="l">
              <a:spcBef>
                <a:spcPts val="0"/>
              </a:spcBef>
              <a:spcAft>
                <a:spcPts val="0"/>
              </a:spcAft>
              <a:buClr>
                <a:srgbClr val="FFFFFF"/>
              </a:buClr>
              <a:buSzPts val="1400"/>
              <a:buChar char="○"/>
            </a:pPr>
            <a:r>
              <a:t/>
            </a:r>
            <a:endParaRPr b="1">
              <a:solidFill>
                <a:srgbClr val="FFFFFF"/>
              </a:solidFill>
            </a:endParaRPr>
          </a:p>
          <a:p>
            <a:pPr indent="-317500" lvl="0" marL="457200" rtl="0" algn="l">
              <a:spcBef>
                <a:spcPts val="0"/>
              </a:spcBef>
              <a:spcAft>
                <a:spcPts val="0"/>
              </a:spcAft>
              <a:buClr>
                <a:srgbClr val="000000"/>
              </a:buClr>
              <a:buSzPts val="1400"/>
              <a:buChar char="●"/>
            </a:pPr>
            <a:r>
              <a:rPr lang="en" sz="1400">
                <a:solidFill>
                  <a:srgbClr val="000000"/>
                </a:solidFill>
              </a:rPr>
              <a:t>Some estimate that </a:t>
            </a:r>
            <a:r>
              <a:rPr b="1" lang="en" sz="1400">
                <a:solidFill>
                  <a:srgbClr val="000000"/>
                </a:solidFill>
              </a:rPr>
              <a:t>up to 50% of behaviour is Habitual</a:t>
            </a:r>
            <a:r>
              <a:rPr baseline="30000" lang="en" sz="1400">
                <a:solidFill>
                  <a:srgbClr val="000000"/>
                </a:solidFill>
              </a:rPr>
              <a:t>2 </a:t>
            </a:r>
            <a:endParaRPr sz="1400">
              <a:solidFill>
                <a:schemeClr val="dk1"/>
              </a:solidFill>
            </a:endParaRPr>
          </a:p>
          <a:p>
            <a:pPr indent="-317500" lvl="0" marL="457200" rtl="0" algn="l">
              <a:spcBef>
                <a:spcPts val="0"/>
              </a:spcBef>
              <a:spcAft>
                <a:spcPts val="0"/>
              </a:spcAft>
              <a:buClr>
                <a:srgbClr val="000000"/>
              </a:buClr>
              <a:buSzPts val="1400"/>
              <a:buChar char="●"/>
            </a:pPr>
            <a:r>
              <a:rPr lang="en" sz="1400">
                <a:solidFill>
                  <a:schemeClr val="dk1"/>
                </a:solidFill>
              </a:rPr>
              <a:t>The brain also </a:t>
            </a:r>
            <a:r>
              <a:rPr b="1" lang="en" sz="1400">
                <a:solidFill>
                  <a:schemeClr val="dk1"/>
                </a:solidFill>
              </a:rPr>
              <a:t>physically adapts to make repetition of habits easier</a:t>
            </a:r>
            <a:r>
              <a:rPr baseline="30000" lang="en" sz="1400">
                <a:solidFill>
                  <a:schemeClr val="dk1"/>
                </a:solidFill>
              </a:rPr>
              <a:t>3</a:t>
            </a:r>
            <a:r>
              <a:rPr lang="en" sz="1400">
                <a:solidFill>
                  <a:schemeClr val="dk1"/>
                </a:solidFill>
              </a:rPr>
              <a:t> </a:t>
            </a:r>
            <a:endParaRPr sz="1400">
              <a:solidFill>
                <a:srgbClr val="000000"/>
              </a:solidFill>
            </a:endParaRPr>
          </a:p>
          <a:p>
            <a:pPr indent="0" lvl="0" marL="457200" rtl="0" algn="l">
              <a:spcBef>
                <a:spcPts val="1600"/>
              </a:spcBef>
              <a:spcAft>
                <a:spcPts val="1600"/>
              </a:spcAft>
              <a:buNone/>
            </a:pPr>
            <a:r>
              <a:t/>
            </a:r>
            <a:endParaRPr sz="1400">
              <a:solidFill>
                <a:srgbClr val="000000"/>
              </a:solidFill>
            </a:endParaRPr>
          </a:p>
        </p:txBody>
      </p:sp>
      <p:pic>
        <p:nvPicPr>
          <p:cNvPr id="133" name="Google Shape;133;p21"/>
          <p:cNvPicPr preferRelativeResize="0"/>
          <p:nvPr/>
        </p:nvPicPr>
        <p:blipFill rotWithShape="1">
          <a:blip r:embed="rId3">
            <a:alphaModFix/>
          </a:blip>
          <a:srcRect b="0" l="37915" r="0" t="0"/>
          <a:stretch/>
        </p:blipFill>
        <p:spPr>
          <a:xfrm>
            <a:off x="5600875" y="2458250"/>
            <a:ext cx="2649275" cy="2284725"/>
          </a:xfrm>
          <a:prstGeom prst="rect">
            <a:avLst/>
          </a:prstGeom>
          <a:noFill/>
          <a:ln>
            <a:noFill/>
          </a:ln>
        </p:spPr>
      </p:pic>
      <p:sp>
        <p:nvSpPr>
          <p:cNvPr id="134" name="Google Shape;134;p21"/>
          <p:cNvSpPr txBox="1"/>
          <p:nvPr/>
        </p:nvSpPr>
        <p:spPr>
          <a:xfrm>
            <a:off x="8363100" y="4206700"/>
            <a:ext cx="1085700" cy="1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hlinkClick r:id="rId4"/>
              </a:rPr>
              <a:t>Source</a:t>
            </a:r>
            <a:endParaRPr sz="900"/>
          </a:p>
        </p:txBody>
      </p:sp>
      <p:sp>
        <p:nvSpPr>
          <p:cNvPr id="135" name="Google Shape;135;p21"/>
          <p:cNvSpPr txBox="1"/>
          <p:nvPr/>
        </p:nvSpPr>
        <p:spPr>
          <a:xfrm>
            <a:off x="183650" y="132975"/>
            <a:ext cx="8724900" cy="6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Habits</a:t>
            </a:r>
            <a:endParaRPr b="1" sz="3000"/>
          </a:p>
        </p:txBody>
      </p:sp>
      <p:sp>
        <p:nvSpPr>
          <p:cNvPr id="136" name="Google Shape;136;p21"/>
          <p:cNvSpPr txBox="1"/>
          <p:nvPr/>
        </p:nvSpPr>
        <p:spPr>
          <a:xfrm>
            <a:off x="5300050" y="808525"/>
            <a:ext cx="1404300" cy="372300"/>
          </a:xfrm>
          <a:prstGeom prst="rect">
            <a:avLst/>
          </a:prstGeom>
          <a:no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E06666"/>
                </a:solidFill>
              </a:rPr>
              <a:t>Goal-Directed</a:t>
            </a:r>
            <a:endParaRPr/>
          </a:p>
        </p:txBody>
      </p:sp>
      <p:sp>
        <p:nvSpPr>
          <p:cNvPr id="137" name="Google Shape;137;p21"/>
          <p:cNvSpPr txBox="1"/>
          <p:nvPr/>
        </p:nvSpPr>
        <p:spPr>
          <a:xfrm>
            <a:off x="7232550" y="808525"/>
            <a:ext cx="1404300" cy="3723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1155CC"/>
                </a:solidFill>
              </a:rPr>
              <a:t>Habitual</a:t>
            </a:r>
            <a:endParaRPr/>
          </a:p>
        </p:txBody>
      </p:sp>
      <p:cxnSp>
        <p:nvCxnSpPr>
          <p:cNvPr id="138" name="Google Shape;138;p21"/>
          <p:cNvCxnSpPr>
            <a:stCxn id="136" idx="2"/>
            <a:endCxn id="139" idx="0"/>
          </p:cNvCxnSpPr>
          <p:nvPr/>
        </p:nvCxnSpPr>
        <p:spPr>
          <a:xfrm>
            <a:off x="6002200" y="1180825"/>
            <a:ext cx="1066800" cy="5421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1"/>
          <p:cNvCxnSpPr>
            <a:stCxn id="137" idx="2"/>
            <a:endCxn id="139" idx="0"/>
          </p:cNvCxnSpPr>
          <p:nvPr/>
        </p:nvCxnSpPr>
        <p:spPr>
          <a:xfrm flipH="1">
            <a:off x="7068900" y="1180825"/>
            <a:ext cx="865800" cy="54210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p21"/>
          <p:cNvSpPr txBox="1"/>
          <p:nvPr/>
        </p:nvSpPr>
        <p:spPr>
          <a:xfrm>
            <a:off x="6366850" y="1722925"/>
            <a:ext cx="1404300" cy="37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a:t>Actions</a:t>
            </a:r>
            <a:endParaRPr/>
          </a:p>
        </p:txBody>
      </p:sp>
      <p:sp>
        <p:nvSpPr>
          <p:cNvPr id="141" name="Google Shape;141;p21"/>
          <p:cNvSpPr txBox="1"/>
          <p:nvPr/>
        </p:nvSpPr>
        <p:spPr>
          <a:xfrm>
            <a:off x="91175" y="4615150"/>
            <a:ext cx="9052800" cy="29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aseline="30000" i="1" lang="en" sz="800">
                <a:solidFill>
                  <a:schemeClr val="dk1"/>
                </a:solidFill>
              </a:rPr>
              <a:t>1</a:t>
            </a:r>
            <a:r>
              <a:rPr i="1" lang="en" sz="800">
                <a:solidFill>
                  <a:schemeClr val="dk1"/>
                </a:solidFill>
              </a:rPr>
              <a:t>  </a:t>
            </a:r>
            <a:r>
              <a:rPr i="1" lang="en" sz="800">
                <a:solidFill>
                  <a:schemeClr val="dk1"/>
                </a:solidFill>
              </a:rPr>
              <a:t>Dezfouli, A. and B. Balleine (2010). “Human and Rodent Homologies in Action Control: Corticostriatal Determinants of Goal-Directed and Habitual Action”</a:t>
            </a:r>
            <a:endParaRPr baseline="30000" i="1" sz="800"/>
          </a:p>
          <a:p>
            <a:pPr indent="0" lvl="0" marL="0" rtl="0" algn="r">
              <a:spcBef>
                <a:spcPts val="0"/>
              </a:spcBef>
              <a:spcAft>
                <a:spcPts val="0"/>
              </a:spcAft>
              <a:buNone/>
            </a:pPr>
            <a:r>
              <a:rPr baseline="30000" i="1" lang="en" sz="800"/>
              <a:t>2 </a:t>
            </a:r>
            <a:r>
              <a:rPr i="1" lang="en" sz="800"/>
              <a:t>Wood, W., J. Quinn, and D. Kashy (2002). “Habits in Everyday Life: Thought, Emotion, and Action”</a:t>
            </a:r>
            <a:endParaRPr i="1" sz="800"/>
          </a:p>
          <a:p>
            <a:pPr indent="0" lvl="0" marL="0" rtl="0" algn="r">
              <a:spcBef>
                <a:spcPts val="0"/>
              </a:spcBef>
              <a:spcAft>
                <a:spcPts val="0"/>
              </a:spcAft>
              <a:buClr>
                <a:schemeClr val="dk1"/>
              </a:buClr>
              <a:buSzPts val="1100"/>
              <a:buFont typeface="Arial"/>
              <a:buNone/>
            </a:pPr>
            <a:r>
              <a:rPr baseline="30000" i="1" lang="en" sz="800">
                <a:solidFill>
                  <a:schemeClr val="dk1"/>
                </a:solidFill>
              </a:rPr>
              <a:t>3 </a:t>
            </a:r>
            <a:r>
              <a:rPr i="1" lang="en" sz="800">
                <a:solidFill>
                  <a:schemeClr val="dk1"/>
                </a:solidFill>
              </a:rPr>
              <a:t>Lewis, M. (2016). “Addiction and the Brain: Development, Not Disease”</a:t>
            </a:r>
            <a:endParaRPr i="1"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