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1"/>
  </p:notesMasterIdLst>
  <p:sldIdLst>
    <p:sldId id="263" r:id="rId2"/>
    <p:sldId id="264" r:id="rId3"/>
    <p:sldId id="256" r:id="rId4"/>
    <p:sldId id="265" r:id="rId5"/>
    <p:sldId id="268" r:id="rId6"/>
    <p:sldId id="261" r:id="rId7"/>
    <p:sldId id="267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8A935-9982-4812-8157-9AAD0B916E11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CB36C-F7C3-4178-8993-08C4642231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06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Buendon</a:t>
            </a:r>
            <a:r>
              <a:rPr lang="de-DE" dirty="0"/>
              <a:t> will:</a:t>
            </a:r>
          </a:p>
          <a:p>
            <a:r>
              <a:rPr lang="de-DE" dirty="0"/>
              <a:t>-Motivation</a:t>
            </a:r>
            <a:r>
              <a:rPr lang="de-DE" baseline="0" dirty="0"/>
              <a:t> zu spenden verstärken</a:t>
            </a:r>
          </a:p>
          <a:p>
            <a:r>
              <a:rPr lang="de-DE" baseline="0" dirty="0"/>
              <a:t>-Motivation erhalten durch erleichtertes suchen und finden der richtigen Organisation</a:t>
            </a:r>
          </a:p>
          <a:p>
            <a:r>
              <a:rPr lang="de-DE" baseline="0" dirty="0"/>
              <a:t>-Hilfe und Unterstützung der Spendenwilligen</a:t>
            </a:r>
          </a:p>
          <a:p>
            <a:r>
              <a:rPr lang="de-DE" baseline="0" dirty="0"/>
              <a:t>-neue Spender anwerben durch die bessere Transparenz: man sieht was die Spenden bewirkt haben, aktuelle Erfolge, Arbeit der Freiwilligen und wo das Geld eingesetzt wird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chemeClr val="accent1"/>
                </a:solidFill>
              </a:rPr>
              <a:t>Zielformulierung: </a:t>
            </a:r>
            <a:r>
              <a:rPr lang="de-DE" dirty="0"/>
              <a:t>Wie zeigen wir interessierten Spender/innen, welche Hilfsorganisation Ihre Interessen am besten vertritt?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0225-817C-4653-BB34-764ED98FB00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68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Buendon</a:t>
            </a:r>
            <a:r>
              <a:rPr lang="de-DE" dirty="0"/>
              <a:t> will:</a:t>
            </a:r>
          </a:p>
          <a:p>
            <a:r>
              <a:rPr lang="de-DE" dirty="0"/>
              <a:t>-Motivation</a:t>
            </a:r>
            <a:r>
              <a:rPr lang="de-DE" baseline="0" dirty="0"/>
              <a:t> zu spenden verstärken</a:t>
            </a:r>
          </a:p>
          <a:p>
            <a:r>
              <a:rPr lang="de-DE" baseline="0" dirty="0"/>
              <a:t>-Motivation erhalten durch erleichtertes suchen und finden der richtigen Organisation</a:t>
            </a:r>
          </a:p>
          <a:p>
            <a:r>
              <a:rPr lang="de-DE" baseline="0" dirty="0"/>
              <a:t>-Hilfe und Unterstützung der Spendenwilligen</a:t>
            </a:r>
          </a:p>
          <a:p>
            <a:r>
              <a:rPr lang="de-DE" baseline="0" dirty="0"/>
              <a:t>-neue Spender anwerben durch die bessere Transparenz: man sieht was die Spenden bewirkt haben, aktuelle Erfolge, Arbeit der Freiwilligen und wo das Geld eingesetzt wird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chemeClr val="accent1"/>
                </a:solidFill>
              </a:rPr>
              <a:t>Zielformulierung: </a:t>
            </a:r>
            <a:r>
              <a:rPr lang="de-DE" dirty="0"/>
              <a:t>Wie zeigen wir interessierten Spender/innen, welche Hilfsorganisation Ihre Interessen am besten vertritt?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0225-817C-4653-BB34-764ED98FB00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66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Buendon</a:t>
            </a:r>
            <a:r>
              <a:rPr lang="de-DE" dirty="0"/>
              <a:t> will:</a:t>
            </a:r>
          </a:p>
          <a:p>
            <a:r>
              <a:rPr lang="de-DE" dirty="0"/>
              <a:t>-Motivation</a:t>
            </a:r>
            <a:r>
              <a:rPr lang="de-DE" baseline="0" dirty="0"/>
              <a:t> zu spenden verstärken</a:t>
            </a:r>
          </a:p>
          <a:p>
            <a:r>
              <a:rPr lang="de-DE" baseline="0" dirty="0"/>
              <a:t>-Motivation erhalten durch erleichtertes suchen und finden der richtigen Organisation</a:t>
            </a:r>
          </a:p>
          <a:p>
            <a:r>
              <a:rPr lang="de-DE" baseline="0" dirty="0"/>
              <a:t>-Hilfe und Unterstützung der Spendenwilligen</a:t>
            </a:r>
          </a:p>
          <a:p>
            <a:r>
              <a:rPr lang="de-DE" baseline="0" dirty="0"/>
              <a:t>-neue Spender anwerben durch die bessere Transparenz: man sieht was die Spenden bewirkt haben, aktuelle Erfolge, Arbeit der Freiwilligen und wo das Geld eingesetzt wird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chemeClr val="accent1"/>
                </a:solidFill>
              </a:rPr>
              <a:t>Zielformulierung: </a:t>
            </a:r>
            <a:r>
              <a:rPr lang="de-DE" dirty="0"/>
              <a:t>Wie zeigen wir interessierten Spender/innen, welche Hilfsorganisation Ihre Interessen am besten vertritt?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0225-817C-4653-BB34-764ED98FB00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9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Buendon</a:t>
            </a:r>
            <a:r>
              <a:rPr lang="de-DE" dirty="0"/>
              <a:t> will:</a:t>
            </a:r>
          </a:p>
          <a:p>
            <a:r>
              <a:rPr lang="de-DE" dirty="0"/>
              <a:t>-Motivation</a:t>
            </a:r>
            <a:r>
              <a:rPr lang="de-DE" baseline="0" dirty="0"/>
              <a:t> zu spenden verstärken</a:t>
            </a:r>
          </a:p>
          <a:p>
            <a:r>
              <a:rPr lang="de-DE" baseline="0" dirty="0"/>
              <a:t>-Motivation erhalten durch erleichtertes suchen und finden der richtigen Organisation</a:t>
            </a:r>
          </a:p>
          <a:p>
            <a:r>
              <a:rPr lang="de-DE" baseline="0" dirty="0"/>
              <a:t>-Hilfe und Unterstützung der Spendenwilligen</a:t>
            </a:r>
          </a:p>
          <a:p>
            <a:r>
              <a:rPr lang="de-DE" baseline="0" dirty="0"/>
              <a:t>-neue Spender anwerben durch die bessere Transparenz: man sieht was die Spenden bewirkt haben, aktuelle Erfolge, Arbeit der Freiwilligen und wo das Geld eingesetzt wird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chemeClr val="accent1"/>
                </a:solidFill>
              </a:rPr>
              <a:t>Zielformulierung: </a:t>
            </a:r>
            <a:r>
              <a:rPr lang="de-DE" dirty="0"/>
              <a:t>Wie zeigen wir interessierten Spender/innen, welche Hilfsorganisation Ihre Interessen am besten vertritt?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0225-817C-4653-BB34-764ED98FB00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51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63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35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88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10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065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446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731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58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66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50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7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34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48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48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61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9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0D49D-CB5A-4A31-AA70-B709541E4154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851441-E3CD-48B9-B206-FCD5AE878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10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06F2CC7-97A6-41D4-8C08-CA8BCF41E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04" y="921539"/>
            <a:ext cx="4415668" cy="441566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776539" y="5337207"/>
            <a:ext cx="29541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de-DE" sz="2800" b="0" i="1" u="none" strike="noStrike" kern="1200" cap="none" spc="0" normalizeH="0" baseline="0" noProof="0" dirty="0">
                <a:ln>
                  <a:noFill/>
                </a:ln>
                <a:solidFill>
                  <a:srgbClr val="F2ACA3">
                    <a:lumMod val="75000"/>
                  </a:srgbClr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buena donación</a:t>
            </a:r>
          </a:p>
        </p:txBody>
      </p:sp>
    </p:spTree>
    <p:extLst>
      <p:ext uri="{BB962C8B-B14F-4D97-AF65-F5344CB8AC3E}">
        <p14:creationId xmlns:p14="http://schemas.microsoft.com/office/powerpoint/2010/main" val="28630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4BA9DDC-D27A-43A6-A900-D48BCBFD8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12" y="0"/>
            <a:ext cx="1572743" cy="1572743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CAF2E93-FC78-4BA9-AC8B-1DE347DB482B}"/>
              </a:ext>
            </a:extLst>
          </p:cNvPr>
          <p:cNvSpPr>
            <a:spLocks noGrp="1"/>
          </p:cNvSpPr>
          <p:nvPr/>
        </p:nvSpPr>
        <p:spPr>
          <a:xfrm>
            <a:off x="955303" y="211628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Übersicht über die Hilfsorganisationen bieten</a:t>
            </a:r>
          </a:p>
          <a:p>
            <a:r>
              <a:rPr lang="de-DE" sz="2400" dirty="0"/>
              <a:t>Aktuelle Nachrichten bereitstellen</a:t>
            </a:r>
          </a:p>
          <a:p>
            <a:r>
              <a:rPr lang="de-DE" sz="2400" dirty="0"/>
              <a:t>Erfolge aufzeigen</a:t>
            </a:r>
          </a:p>
          <a:p>
            <a:r>
              <a:rPr lang="de-DE" sz="2400" dirty="0"/>
              <a:t>Spenden ermöglichen</a:t>
            </a:r>
          </a:p>
          <a:p>
            <a:r>
              <a:rPr lang="de-DE" sz="2400" dirty="0"/>
              <a:t>Informationsaustausch ermöglichen (</a:t>
            </a:r>
            <a:r>
              <a:rPr lang="de-DE" sz="2400" dirty="0" err="1"/>
              <a:t>buencom</a:t>
            </a:r>
            <a:r>
              <a:rPr lang="de-DE" sz="2400" dirty="0"/>
              <a:t>) 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E233774-FC5E-454F-AB86-5B4DEF2270C7}"/>
              </a:ext>
            </a:extLst>
          </p:cNvPr>
          <p:cNvSpPr>
            <a:spLocks noGrp="1"/>
          </p:cNvSpPr>
          <p:nvPr/>
        </p:nvSpPr>
        <p:spPr>
          <a:xfrm>
            <a:off x="955303" y="78637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Wir wollen</a:t>
            </a:r>
          </a:p>
        </p:txBody>
      </p:sp>
    </p:spTree>
    <p:extLst>
      <p:ext uri="{BB962C8B-B14F-4D97-AF65-F5344CB8AC3E}">
        <p14:creationId xmlns:p14="http://schemas.microsoft.com/office/powerpoint/2010/main" val="24328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7983" y="1233478"/>
            <a:ext cx="2170017" cy="700807"/>
          </a:xfrm>
        </p:spPr>
        <p:txBody>
          <a:bodyPr/>
          <a:lstStyle/>
          <a:p>
            <a:pPr algn="l"/>
            <a:r>
              <a:rPr lang="de-DE" sz="3600" dirty="0"/>
              <a:t>1. Schritt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14953" y="1839841"/>
            <a:ext cx="54475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/>
              <a:t>Ideenfindung 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/>
              <a:t>Konzeption der Website via </a:t>
            </a:r>
            <a:r>
              <a:rPr lang="de-DE" sz="2000" dirty="0" err="1"/>
              <a:t>Wireframe</a:t>
            </a:r>
            <a:endParaRPr lang="de-DE" sz="2000" dirty="0"/>
          </a:p>
          <a:p>
            <a:pPr marL="342900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/>
              <a:t>Programmierung der Web-Anwendung mit HTML</a:t>
            </a: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507569" y="1316312"/>
            <a:ext cx="2360797" cy="700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2400" dirty="0"/>
              <a:t>Probleme: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056163" y="161035"/>
            <a:ext cx="644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Fortschritte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237200" y="2017119"/>
            <a:ext cx="3915783" cy="142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/>
              <a:t>Anbindung aller Teammitglieder über </a:t>
            </a:r>
            <a:r>
              <a:rPr lang="de-DE" sz="2000" dirty="0" err="1"/>
              <a:t>Git</a:t>
            </a:r>
            <a:r>
              <a:rPr lang="de-DE" sz="2000" dirty="0"/>
              <a:t>-Hub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/>
              <a:t>Orientierungsleiste fixieren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6F2CC7-97A6-41D4-8C08-CA8BCF41E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88" y="161035"/>
            <a:ext cx="1572743" cy="157274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FAF5198-E237-479D-A8F8-5C63B16D8BB4}"/>
              </a:ext>
            </a:extLst>
          </p:cNvPr>
          <p:cNvSpPr txBox="1">
            <a:spLocks/>
          </p:cNvSpPr>
          <p:nvPr/>
        </p:nvSpPr>
        <p:spPr>
          <a:xfrm>
            <a:off x="480789" y="3996834"/>
            <a:ext cx="2170017" cy="700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3600" dirty="0"/>
              <a:t>2. Schritt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01CF38-3E19-483E-8189-5D1BE92B80A0}"/>
              </a:ext>
            </a:extLst>
          </p:cNvPr>
          <p:cNvSpPr txBox="1"/>
          <p:nvPr/>
        </p:nvSpPr>
        <p:spPr>
          <a:xfrm>
            <a:off x="480789" y="4697641"/>
            <a:ext cx="52897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/>
              <a:t>Programmierung der Web-Anwendung mit HTML und CSS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/>
              <a:t>„klickbare“ Anwendung</a:t>
            </a:r>
          </a:p>
          <a:p>
            <a:pPr marL="342900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endParaRPr lang="de-DE" sz="2000" dirty="0"/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BD657CC-3615-4D4A-A66E-E1751F9B2A86}"/>
              </a:ext>
            </a:extLst>
          </p:cNvPr>
          <p:cNvSpPr txBox="1">
            <a:spLocks/>
          </p:cNvSpPr>
          <p:nvPr/>
        </p:nvSpPr>
        <p:spPr>
          <a:xfrm>
            <a:off x="6375056" y="3638366"/>
            <a:ext cx="2360797" cy="700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2400" dirty="0"/>
              <a:t>Probleme: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80C260A-3AC8-4D47-9A94-78D189C1E251}"/>
              </a:ext>
            </a:extLst>
          </p:cNvPr>
          <p:cNvSpPr txBox="1"/>
          <p:nvPr/>
        </p:nvSpPr>
        <p:spPr>
          <a:xfrm>
            <a:off x="6104687" y="4339173"/>
            <a:ext cx="4613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/>
              <a:t>Feinheiten auf jeder einzelnen Seite (=Design anpassen</a:t>
            </a:r>
            <a:r>
              <a:rPr lang="de-DE" sz="2000" dirty="0" smtClean="0"/>
              <a:t>)</a:t>
            </a: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/>
              <a:t>Umwandlung von </a:t>
            </a:r>
            <a:r>
              <a:rPr lang="de-DE" sz="2000" dirty="0" err="1"/>
              <a:t>px</a:t>
            </a:r>
            <a:r>
              <a:rPr lang="de-DE" sz="2000" dirty="0"/>
              <a:t> auf % und damit die Anpassung der Seite an die Größe des </a:t>
            </a:r>
            <a:r>
              <a:rPr lang="de-DE" sz="2000" dirty="0" smtClean="0"/>
              <a:t>Bildschirms</a:t>
            </a:r>
            <a:endParaRPr lang="de-DE" sz="2000" dirty="0"/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/>
              <a:t>Sinnvolle Arbeitseinteilung</a:t>
            </a:r>
          </a:p>
          <a:p>
            <a:pPr marL="342900" indent="-342900"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 err="1"/>
              <a:t>GitHub</a:t>
            </a:r>
            <a:r>
              <a:rPr lang="de-DE" sz="2000" dirty="0"/>
              <a:t> Anbindung</a:t>
            </a:r>
          </a:p>
        </p:txBody>
      </p:sp>
    </p:spTree>
    <p:extLst>
      <p:ext uri="{BB962C8B-B14F-4D97-AF65-F5344CB8AC3E}">
        <p14:creationId xmlns:p14="http://schemas.microsoft.com/office/powerpoint/2010/main" val="989071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3">
            <a:extLst>
              <a:ext uri="{FF2B5EF4-FFF2-40B4-BE49-F238E27FC236}">
                <a16:creationId xmlns:a16="http://schemas.microsoft.com/office/drawing/2014/main" id="{048A2650-5CAF-4EF2-8D6F-2A83C30E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92" y="-8467"/>
            <a:ext cx="9519627" cy="709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8" y="528547"/>
            <a:ext cx="11825985" cy="55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3514"/>
          <a:stretch/>
        </p:blipFill>
        <p:spPr>
          <a:xfrm>
            <a:off x="165380" y="199139"/>
            <a:ext cx="11838197" cy="64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42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3FEF187-FE01-4B47-B7C4-C0A571564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43"/>
          <a:stretch/>
        </p:blipFill>
        <p:spPr>
          <a:xfrm>
            <a:off x="332509" y="912170"/>
            <a:ext cx="10673542" cy="577313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32509" y="363531"/>
            <a:ext cx="292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Button im Tab-Fenster: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79" y="147400"/>
            <a:ext cx="3612735" cy="5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6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74F1EFA5-EC42-47B8-AC7F-4644C63BB190}"/>
              </a:ext>
            </a:extLst>
          </p:cNvPr>
          <p:cNvSpPr txBox="1">
            <a:spLocks/>
          </p:cNvSpPr>
          <p:nvPr/>
        </p:nvSpPr>
        <p:spPr>
          <a:xfrm>
            <a:off x="1092597" y="271441"/>
            <a:ext cx="7766936" cy="700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3600" dirty="0"/>
              <a:t>Probleme: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81822F-9E3C-4B5F-8F91-80523C6CF957}"/>
              </a:ext>
            </a:extLst>
          </p:cNvPr>
          <p:cNvSpPr txBox="1"/>
          <p:nvPr/>
        </p:nvSpPr>
        <p:spPr>
          <a:xfrm>
            <a:off x="1092597" y="1494859"/>
            <a:ext cx="73210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/>
              <a:t>Scroll-Spalte bei zu kleiner Weite</a:t>
            </a:r>
          </a:p>
          <a:p>
            <a:pPr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de-DE" sz="2000" dirty="0"/>
          </a:p>
          <a:p>
            <a:pPr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de-DE" sz="2000" dirty="0"/>
          </a:p>
          <a:p>
            <a:pPr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de-DE" sz="2000" dirty="0"/>
          </a:p>
          <a:p>
            <a:pPr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</a:pPr>
            <a:endParaRPr lang="de-DE" sz="2000" dirty="0" smtClean="0"/>
          </a:p>
          <a:p>
            <a:pPr marL="285750" indent="-2857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 smtClean="0"/>
              <a:t>Drop </a:t>
            </a:r>
            <a:r>
              <a:rPr lang="de-DE" sz="2000" dirty="0"/>
              <a:t>Down Menü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</a:pPr>
            <a:r>
              <a:rPr lang="de-DE" sz="2000" dirty="0" smtClean="0"/>
              <a:t>Farbliche Anpassung</a:t>
            </a:r>
            <a:endParaRPr lang="de-DE" sz="20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3B0B113-8AEB-46F4-B2B8-623971722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88" y="161035"/>
            <a:ext cx="1572743" cy="15727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7E3810A-2068-4875-9408-7BBB12303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71" y="2062383"/>
            <a:ext cx="2571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74F1EFA5-EC42-47B8-AC7F-4644C63BB190}"/>
              </a:ext>
            </a:extLst>
          </p:cNvPr>
          <p:cNvSpPr txBox="1">
            <a:spLocks/>
          </p:cNvSpPr>
          <p:nvPr/>
        </p:nvSpPr>
        <p:spPr>
          <a:xfrm>
            <a:off x="2306254" y="3280649"/>
            <a:ext cx="7766936" cy="700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7200" dirty="0" smtClean="0"/>
              <a:t>Ausblick</a:t>
            </a:r>
            <a:endParaRPr lang="de-DE" sz="72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3B0B113-8AEB-46F4-B2B8-623971722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88" y="161035"/>
            <a:ext cx="1572743" cy="15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cette">
  <a:themeElements>
    <a:clrScheme name="Benutzerdefiniert 10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86D703"/>
      </a:accent1>
      <a:accent2>
        <a:srgbClr val="F2ACA3"/>
      </a:accent2>
      <a:accent3>
        <a:srgbClr val="F0A374"/>
      </a:accent3>
      <a:accent4>
        <a:srgbClr val="AD4C11"/>
      </a:accent4>
      <a:accent5>
        <a:srgbClr val="73320B"/>
      </a:accent5>
      <a:accent6>
        <a:srgbClr val="FAE0D0"/>
      </a:accent6>
      <a:hlink>
        <a:srgbClr val="EA7666"/>
      </a:hlink>
      <a:folHlink>
        <a:srgbClr val="62170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nutzerdefiniert 10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86D703"/>
    </a:accent1>
    <a:accent2>
      <a:srgbClr val="F2ACA3"/>
    </a:accent2>
    <a:accent3>
      <a:srgbClr val="F0A374"/>
    </a:accent3>
    <a:accent4>
      <a:srgbClr val="AD4C11"/>
    </a:accent4>
    <a:accent5>
      <a:srgbClr val="73320B"/>
    </a:accent5>
    <a:accent6>
      <a:srgbClr val="FAE0D0"/>
    </a:accent6>
    <a:hlink>
      <a:srgbClr val="EA7666"/>
    </a:hlink>
    <a:folHlink>
      <a:srgbClr val="62170C"/>
    </a:folHlink>
  </a:clrScheme>
</a:themeOverride>
</file>

<file path=ppt/theme/themeOverride2.xml><?xml version="1.0" encoding="utf-8"?>
<a:themeOverride xmlns:a="http://schemas.openxmlformats.org/drawingml/2006/main">
  <a:clrScheme name="Benutzerdefiniert 10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86D703"/>
    </a:accent1>
    <a:accent2>
      <a:srgbClr val="F2ACA3"/>
    </a:accent2>
    <a:accent3>
      <a:srgbClr val="F0A374"/>
    </a:accent3>
    <a:accent4>
      <a:srgbClr val="AD4C11"/>
    </a:accent4>
    <a:accent5>
      <a:srgbClr val="73320B"/>
    </a:accent5>
    <a:accent6>
      <a:srgbClr val="FAE0D0"/>
    </a:accent6>
    <a:hlink>
      <a:srgbClr val="EA7666"/>
    </a:hlink>
    <a:folHlink>
      <a:srgbClr val="62170C"/>
    </a:folHlink>
  </a:clrScheme>
</a:themeOverride>
</file>

<file path=ppt/theme/themeOverride3.xml><?xml version="1.0" encoding="utf-8"?>
<a:themeOverride xmlns:a="http://schemas.openxmlformats.org/drawingml/2006/main">
  <a:clrScheme name="Benutzerdefiniert 10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86D703"/>
    </a:accent1>
    <a:accent2>
      <a:srgbClr val="F2ACA3"/>
    </a:accent2>
    <a:accent3>
      <a:srgbClr val="F0A374"/>
    </a:accent3>
    <a:accent4>
      <a:srgbClr val="AD4C11"/>
    </a:accent4>
    <a:accent5>
      <a:srgbClr val="73320B"/>
    </a:accent5>
    <a:accent6>
      <a:srgbClr val="FAE0D0"/>
    </a:accent6>
    <a:hlink>
      <a:srgbClr val="EA7666"/>
    </a:hlink>
    <a:folHlink>
      <a:srgbClr val="62170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391</Words>
  <Application>Microsoft Office PowerPoint</Application>
  <PresentationFormat>Breitbild</PresentationFormat>
  <Paragraphs>65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inherit</vt:lpstr>
      <vt:lpstr>Trebuchet MS</vt:lpstr>
      <vt:lpstr>Wingdings 3</vt:lpstr>
      <vt:lpstr>1_Facette</vt:lpstr>
      <vt:lpstr>PowerPoint-Präsentation</vt:lpstr>
      <vt:lpstr>PowerPoint-Präsentation</vt:lpstr>
      <vt:lpstr>1. Schritt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Advanced Unibyte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Aufgaben bis Präsentation 1:</dc:title>
  <dc:creator>Katharina Brockmann</dc:creator>
  <cp:lastModifiedBy>Katharina Brockmann</cp:lastModifiedBy>
  <cp:revision>16</cp:revision>
  <dcterms:created xsi:type="dcterms:W3CDTF">2019-11-26T19:17:03Z</dcterms:created>
  <dcterms:modified xsi:type="dcterms:W3CDTF">2019-11-29T13:24:18Z</dcterms:modified>
</cp:coreProperties>
</file>