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8"/>
  </p:notesMasterIdLst>
  <p:sldIdLst>
    <p:sldId id="284" r:id="rId2"/>
    <p:sldId id="267" r:id="rId3"/>
    <p:sldId id="300" r:id="rId4"/>
    <p:sldId id="320" r:id="rId5"/>
    <p:sldId id="307" r:id="rId6"/>
    <p:sldId id="323" r:id="rId7"/>
    <p:sldId id="305" r:id="rId8"/>
    <p:sldId id="324" r:id="rId9"/>
    <p:sldId id="306" r:id="rId10"/>
    <p:sldId id="315" r:id="rId11"/>
    <p:sldId id="318" r:id="rId12"/>
    <p:sldId id="316" r:id="rId13"/>
    <p:sldId id="317" r:id="rId14"/>
    <p:sldId id="283" r:id="rId15"/>
    <p:sldId id="303" r:id="rId16"/>
    <p:sldId id="325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" id="{7A3085B2-F48F-4966-B5CA-39C2D82AAB79}">
          <p14:sldIdLst>
            <p14:sldId id="284"/>
            <p14:sldId id="267"/>
          </p14:sldIdLst>
        </p14:section>
        <p14:section name="Idee" id="{A133D84B-B99A-47A6-BC6B-35131E78370C}">
          <p14:sldIdLst>
            <p14:sldId id="300"/>
            <p14:sldId id="320"/>
            <p14:sldId id="307"/>
            <p14:sldId id="323"/>
            <p14:sldId id="305"/>
            <p14:sldId id="324"/>
            <p14:sldId id="306"/>
            <p14:sldId id="315"/>
            <p14:sldId id="318"/>
            <p14:sldId id="316"/>
            <p14:sldId id="317"/>
            <p14:sldId id="283"/>
          </p14:sldIdLst>
        </p14:section>
        <p14:section name="Appendix" id="{156EC5E9-0750-4A18-A9C6-E8FBDFA1833E}">
          <p14:sldIdLst>
            <p14:sldId id="303"/>
            <p14:sldId id="325"/>
          </p14:sldIdLst>
        </p14:section>
        <p14:section name="Bin" id="{DDC21AEC-F384-4469-B647-3145B35B17A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B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0" autoAdjust="0"/>
    <p:restoredTop sz="96327"/>
  </p:normalViewPr>
  <p:slideViewPr>
    <p:cSldViewPr snapToGrid="0" snapToObjects="1">
      <p:cViewPr varScale="1">
        <p:scale>
          <a:sx n="95" d="100"/>
          <a:sy n="95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1119C-7A9A-4510-A2ED-66F728CB0A00}" type="datetimeFigureOut">
              <a:rPr lang="de-DE" smtClean="0"/>
              <a:t>29.11.19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6C265-8CDC-49E2-B9A1-2A4780B5800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792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6C265-8CDC-49E2-B9A1-2A4780B5800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72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6C265-8CDC-49E2-B9A1-2A4780B5800B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99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6C265-8CDC-49E2-B9A1-2A4780B5800B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8645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6C265-8CDC-49E2-B9A1-2A4780B5800B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298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6C265-8CDC-49E2-B9A1-2A4780B5800B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33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D9B8441-69E9-4271-A62A-EFFBBD9A10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93500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5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4140254-5418-4D20-B811-3F63384BCAA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800" b="0" i="0" baseline="0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013113"/>
            <a:ext cx="8991600" cy="1645920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AC65B7F-0B5E-4A62-8942-F7C122CDDB0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286911" y="4573411"/>
            <a:ext cx="5618178" cy="1800000"/>
          </a:xfrm>
          <a:prstGeom prst="rect">
            <a:avLst/>
          </a:prstGeom>
        </p:spPr>
      </p:pic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CA5FE62A-FC40-4169-A2A1-7525256B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A53067D-A437-46DE-BA59-EA3B6A6C5BF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91624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9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A357421-64D2-4603-9A3E-71990DCD998C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800" b="0" i="0" baseline="0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5A7608B-B1B5-45B9-99DD-9F455DB0E83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03934" y="6300137"/>
            <a:ext cx="1515890" cy="485674"/>
          </a:xfrm>
          <a:prstGeom prst="rect">
            <a:avLst/>
          </a:prstGeom>
        </p:spPr>
      </p:pic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4EC2E710-CE41-4BDB-8384-DC26B1D5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8D058329-1B34-46F9-9105-041352C708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31406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7E63B11-E653-4972-A88F-09FE90289FE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800" b="1" i="0" baseline="0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5384" y="301752"/>
            <a:ext cx="8980372" cy="66077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>
              <a:defRPr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384" y="1299415"/>
            <a:ext cx="11444438" cy="48600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6A707137-27CC-4329-8C9C-DE6B5C505652}"/>
              </a:ext>
            </a:extLst>
          </p:cNvPr>
          <p:cNvCxnSpPr/>
          <p:nvPr userDrawn="1"/>
        </p:nvCxnSpPr>
        <p:spPr bwMode="auto">
          <a:xfrm>
            <a:off x="375384" y="948312"/>
            <a:ext cx="11444439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0B858676-B511-4EF1-AAE1-4227FF9ED0B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03934" y="6300137"/>
            <a:ext cx="1515890" cy="485674"/>
          </a:xfrm>
          <a:prstGeom prst="rect">
            <a:avLst/>
          </a:prstGeom>
        </p:spPr>
      </p:pic>
      <p:sp>
        <p:nvSpPr>
          <p:cNvPr id="20" name="Footer Placeholder 11">
            <a:extLst>
              <a:ext uri="{FF2B5EF4-FFF2-40B4-BE49-F238E27FC236}">
                <a16:creationId xmlns:a16="http://schemas.microsoft.com/office/drawing/2014/main" id="{FC0180DA-E9EC-4283-A15F-3B6FC4F95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F05BBDE-6F28-4CA5-9C2A-6D32ECB934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584794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2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D34CF54A-7717-44DC-91B3-7B3ACD1BDD2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800" b="1" i="0" baseline="0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5384" y="1299415"/>
            <a:ext cx="5478299" cy="48600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8320" y="1299415"/>
            <a:ext cx="5481504" cy="48600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628448E-04A5-49E0-818E-85C0885DFA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5384" y="301752"/>
            <a:ext cx="8980372" cy="66077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>
              <a:defRPr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cxnSp>
        <p:nvCxnSpPr>
          <p:cNvPr id="12" name="Straight Connector 7">
            <a:extLst>
              <a:ext uri="{FF2B5EF4-FFF2-40B4-BE49-F238E27FC236}">
                <a16:creationId xmlns:a16="http://schemas.microsoft.com/office/drawing/2014/main" id="{95CEBE56-1FC4-459D-B4BA-8267A2C6DE93}"/>
              </a:ext>
            </a:extLst>
          </p:cNvPr>
          <p:cNvCxnSpPr/>
          <p:nvPr userDrawn="1"/>
        </p:nvCxnSpPr>
        <p:spPr bwMode="auto">
          <a:xfrm>
            <a:off x="375384" y="948312"/>
            <a:ext cx="11444439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E6C06A9-5075-4738-9AC0-ED4E6461D05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03934" y="6300137"/>
            <a:ext cx="1515890" cy="485674"/>
          </a:xfrm>
          <a:prstGeom prst="rect">
            <a:avLst/>
          </a:prstGeom>
        </p:spPr>
      </p:pic>
      <p:sp>
        <p:nvSpPr>
          <p:cNvPr id="18" name="Footer Placeholder 11">
            <a:extLst>
              <a:ext uri="{FF2B5EF4-FFF2-40B4-BE49-F238E27FC236}">
                <a16:creationId xmlns:a16="http://schemas.microsoft.com/office/drawing/2014/main" id="{4ED72154-0E68-4979-856A-060FB7D1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420114B-9EC3-4D0E-ABE0-02079D6D51E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66212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9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6D4F702-6718-4E49-AE6C-4B6AAE33EB9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800" b="1" i="0" baseline="0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6935" y="1299415"/>
            <a:ext cx="5476749" cy="704087"/>
          </a:xfrm>
          <a:prstGeom prst="rect">
            <a:avLst/>
          </a:prstGeo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76936" y="2184400"/>
            <a:ext cx="5476748" cy="3746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38316" y="2184400"/>
            <a:ext cx="5476750" cy="3746500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338316" y="1299415"/>
            <a:ext cx="5476750" cy="704087"/>
          </a:xfrm>
          <a:prstGeom prst="rect">
            <a:avLst/>
          </a:prstGeo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0F9E0DFE-D6D8-4F99-B832-233A5E56D84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03934" y="6300137"/>
            <a:ext cx="1515890" cy="48567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0C1B60F-AFF9-4966-B789-906BFFBBD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5384" y="301752"/>
            <a:ext cx="8980372" cy="66077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>
              <a:defRPr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cxnSp>
        <p:nvCxnSpPr>
          <p:cNvPr id="18" name="Straight Connector 7">
            <a:extLst>
              <a:ext uri="{FF2B5EF4-FFF2-40B4-BE49-F238E27FC236}">
                <a16:creationId xmlns:a16="http://schemas.microsoft.com/office/drawing/2014/main" id="{3ACEBACB-0C43-41BC-A088-4202DD1C7BD8}"/>
              </a:ext>
            </a:extLst>
          </p:cNvPr>
          <p:cNvCxnSpPr/>
          <p:nvPr userDrawn="1"/>
        </p:nvCxnSpPr>
        <p:spPr bwMode="auto">
          <a:xfrm>
            <a:off x="375384" y="948312"/>
            <a:ext cx="11444439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Footer Placeholder 11">
            <a:extLst>
              <a:ext uri="{FF2B5EF4-FFF2-40B4-BE49-F238E27FC236}">
                <a16:creationId xmlns:a16="http://schemas.microsoft.com/office/drawing/2014/main" id="{B39EA364-5A88-4557-873C-E1276933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F059C49-AA01-4096-96D3-E32E60AE41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7550547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think-cell Slide" r:id="rId10" imgW="395" imgH="396" progId="TCLayout.ActiveDocument.1">
                  <p:embed/>
                </p:oleObj>
              </mc:Choice>
              <mc:Fallback>
                <p:oleObj name="think-cell Slide" r:id="rId10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A3CC98DB-03DB-42BD-9173-5AFFBB579101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800" b="0" i="0" baseline="0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9" r:id="rId2"/>
    <p:sldLayoutId id="2147483698" r:id="rId3"/>
    <p:sldLayoutId id="2147483700" r:id="rId4"/>
    <p:sldLayoutId id="2147483701" r:id="rId5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hyperlink" Target="http://dualstudyfit.bplaced.net/" TargetMode="External"/><Relationship Id="rId2" Type="http://schemas.openxmlformats.org/officeDocument/2006/relationships/tags" Target="../tags/tag2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9.bin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0.bin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2.bin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svg"/><Relationship Id="rId2" Type="http://schemas.openxmlformats.org/officeDocument/2006/relationships/tags" Target="../tags/tag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1.e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tags" Target="../tags/tag20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12.bin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5.wdp"/><Relationship Id="rId3" Type="http://schemas.openxmlformats.org/officeDocument/2006/relationships/slideLayout" Target="../slideLayouts/slideLayout3.xml"/><Relationship Id="rId7" Type="http://schemas.microsoft.com/office/2007/relationships/hdphoto" Target="../media/hdphoto3.wdp"/><Relationship Id="rId12" Type="http://schemas.openxmlformats.org/officeDocument/2006/relationships/image" Target="../media/image16.png"/><Relationship Id="rId2" Type="http://schemas.openxmlformats.org/officeDocument/2006/relationships/tags" Target="../tags/tag21.xml"/><Relationship Id="rId16" Type="http://schemas.openxmlformats.org/officeDocument/2006/relationships/image" Target="../media/image19.pn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.png"/><Relationship Id="rId11" Type="http://schemas.microsoft.com/office/2007/relationships/hdphoto" Target="../media/hdphoto4.wdp"/><Relationship Id="rId5" Type="http://schemas.openxmlformats.org/officeDocument/2006/relationships/image" Target="../media/image1.emf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1.png"/><Relationship Id="rId2" Type="http://schemas.openxmlformats.org/officeDocument/2006/relationships/tags" Target="../tags/tag2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4.png"/><Relationship Id="rId2" Type="http://schemas.openxmlformats.org/officeDocument/2006/relationships/tags" Target="../tags/tag2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3.png"/><Relationship Id="rId5" Type="http://schemas.openxmlformats.org/officeDocument/2006/relationships/image" Target="../media/image1.emf"/><Relationship Id="rId10" Type="http://schemas.openxmlformats.org/officeDocument/2006/relationships/image" Target="../media/image27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F8FB68A-C6E4-4319-9E03-CBBEA8D8FE5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52433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2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9DC65F8-6DE8-4769-883C-FC18A289925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3800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4886B-E280-4F27-90E5-771369E3C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dual </a:t>
            </a:r>
            <a:r>
              <a:rPr lang="en-US" dirty="0"/>
              <a:t>study</a:t>
            </a:r>
            <a:r>
              <a:rPr lang="de-DE" dirty="0"/>
              <a:t> fit</a:t>
            </a:r>
          </a:p>
        </p:txBody>
      </p:sp>
      <p:sp>
        <p:nvSpPr>
          <p:cNvPr id="9" name="Footer Placeholder 11">
            <a:extLst>
              <a:ext uri="{FF2B5EF4-FFF2-40B4-BE49-F238E27FC236}">
                <a16:creationId xmlns:a16="http://schemas.microsoft.com/office/drawing/2014/main" id="{5CAA55BE-B8AF-48E3-8C58-DBC834D5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31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0A10D55-92B5-469B-B0AA-75EA91D9A2B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5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0A10D55-92B5-469B-B0AA-75EA91D9A2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93544CB-F0B9-4434-B5CC-12F00291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84" y="301752"/>
            <a:ext cx="8980372" cy="660774"/>
          </a:xfrm>
        </p:spPr>
        <p:txBody>
          <a:bodyPr/>
          <a:lstStyle/>
          <a:p>
            <a:r>
              <a:rPr lang="de-DE"/>
              <a:t>agenda</a:t>
            </a:r>
            <a:endParaRPr lang="de-D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09EEA2-55D0-426F-B0FC-F77471B0BBD9}"/>
              </a:ext>
            </a:extLst>
          </p:cNvPr>
          <p:cNvSpPr txBox="1">
            <a:spLocks/>
          </p:cNvSpPr>
          <p:nvPr/>
        </p:nvSpPr>
        <p:spPr>
          <a:xfrm>
            <a:off x="368300" y="1285785"/>
            <a:ext cx="11351296" cy="428643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Achievements</a:t>
            </a: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Entscheidungen</a:t>
            </a: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Next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Live Präsentation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84CCE96-990E-40E5-9925-F6252FC6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BC656D-B540-4760-A4B1-018550722D2F}"/>
              </a:ext>
            </a:extLst>
          </p:cNvPr>
          <p:cNvSpPr/>
          <p:nvPr/>
        </p:nvSpPr>
        <p:spPr bwMode="auto">
          <a:xfrm>
            <a:off x="1559496" y="3472544"/>
            <a:ext cx="6031497" cy="50405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86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1DCF329-3511-4CDF-9C01-5BA1F8B280F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309744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6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66ACC4B-4729-495F-87C1-23B53F7AA56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800" b="1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73180-4BB0-452C-B0A8-C5FAFB41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84" y="301752"/>
            <a:ext cx="11525540" cy="660774"/>
          </a:xfrm>
        </p:spPr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EC984CE7-6492-4DA3-9FCC-464080515991}"/>
              </a:ext>
            </a:extLst>
          </p:cNvPr>
          <p:cNvGrpSpPr>
            <a:grpSpLocks/>
          </p:cNvGrpSpPr>
          <p:nvPr/>
        </p:nvGrpSpPr>
        <p:grpSpPr bwMode="auto">
          <a:xfrm>
            <a:off x="375384" y="1404579"/>
            <a:ext cx="8203427" cy="4510507"/>
            <a:chOff x="198" y="1003"/>
            <a:chExt cx="5358" cy="3085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BA179F50-D6D5-4163-8567-A2D3BC0CA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" y="1003"/>
              <a:ext cx="4470" cy="1160"/>
            </a:xfrm>
            <a:custGeom>
              <a:avLst/>
              <a:gdLst/>
              <a:ahLst/>
              <a:cxnLst>
                <a:cxn ang="0">
                  <a:pos x="0" y="437"/>
                </a:cxn>
                <a:cxn ang="0">
                  <a:pos x="2898" y="437"/>
                </a:cxn>
                <a:cxn ang="0">
                  <a:pos x="2622" y="0"/>
                </a:cxn>
                <a:cxn ang="0">
                  <a:pos x="3016" y="0"/>
                </a:cxn>
                <a:cxn ang="0">
                  <a:pos x="3504" y="790"/>
                </a:cxn>
                <a:cxn ang="0">
                  <a:pos x="0" y="790"/>
                </a:cxn>
                <a:cxn ang="0">
                  <a:pos x="0" y="437"/>
                </a:cxn>
              </a:cxnLst>
              <a:rect l="0" t="0" r="r" b="b"/>
              <a:pathLst>
                <a:path w="3504" h="790">
                  <a:moveTo>
                    <a:pt x="0" y="437"/>
                  </a:moveTo>
                  <a:lnTo>
                    <a:pt x="2898" y="437"/>
                  </a:lnTo>
                  <a:lnTo>
                    <a:pt x="2622" y="0"/>
                  </a:lnTo>
                  <a:lnTo>
                    <a:pt x="3016" y="0"/>
                  </a:lnTo>
                  <a:lnTo>
                    <a:pt x="3504" y="790"/>
                  </a:lnTo>
                  <a:lnTo>
                    <a:pt x="0" y="790"/>
                  </a:lnTo>
                  <a:lnTo>
                    <a:pt x="0" y="4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350" cap="rnd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72000" tIns="72000" rIns="72000" bIns="72000"/>
            <a:lstStyle/>
            <a:p>
              <a:endParaRPr lang="de-DE" dirty="0"/>
            </a:p>
          </p:txBody>
        </p:sp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09F3B5FF-546E-4CB2-9DD7-D8A8C58EF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" y="2928"/>
              <a:ext cx="4470" cy="1160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2898" y="352"/>
                </a:cxn>
                <a:cxn ang="0">
                  <a:pos x="2646" y="790"/>
                </a:cxn>
                <a:cxn ang="0">
                  <a:pos x="3040" y="790"/>
                </a:cxn>
                <a:cxn ang="0">
                  <a:pos x="3504" y="0"/>
                </a:cxn>
                <a:cxn ang="0">
                  <a:pos x="0" y="0"/>
                </a:cxn>
                <a:cxn ang="0">
                  <a:pos x="0" y="352"/>
                </a:cxn>
              </a:cxnLst>
              <a:rect l="0" t="0" r="r" b="b"/>
              <a:pathLst>
                <a:path w="3504" h="790">
                  <a:moveTo>
                    <a:pt x="0" y="352"/>
                  </a:moveTo>
                  <a:lnTo>
                    <a:pt x="2898" y="352"/>
                  </a:lnTo>
                  <a:lnTo>
                    <a:pt x="2646" y="790"/>
                  </a:lnTo>
                  <a:lnTo>
                    <a:pt x="3040" y="790"/>
                  </a:lnTo>
                  <a:lnTo>
                    <a:pt x="3504" y="0"/>
                  </a:lnTo>
                  <a:lnTo>
                    <a:pt x="0" y="0"/>
                  </a:lnTo>
                  <a:lnTo>
                    <a:pt x="0" y="35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350" cap="rnd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72000" tIns="72000" rIns="72000" bIns="72000"/>
            <a:lstStyle/>
            <a:p>
              <a:endParaRPr lang="de-DE" dirty="0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5BF14029-E2D6-4676-AC28-FC17EA809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" y="1003"/>
              <a:ext cx="5355" cy="3085"/>
            </a:xfrm>
            <a:custGeom>
              <a:avLst/>
              <a:gdLst/>
              <a:ahLst/>
              <a:cxnLst>
                <a:cxn ang="0">
                  <a:pos x="0" y="874"/>
                </a:cxn>
                <a:cxn ang="0">
                  <a:pos x="3693" y="874"/>
                </a:cxn>
                <a:cxn ang="0">
                  <a:pos x="3158" y="0"/>
                </a:cxn>
                <a:cxn ang="0">
                  <a:pos x="3575" y="0"/>
                </a:cxn>
                <a:cxn ang="0">
                  <a:pos x="4198" y="1065"/>
                </a:cxn>
                <a:cxn ang="0">
                  <a:pos x="3575" y="2102"/>
                </a:cxn>
                <a:cxn ang="0">
                  <a:pos x="3205" y="2102"/>
                </a:cxn>
                <a:cxn ang="0">
                  <a:pos x="3717" y="1227"/>
                </a:cxn>
                <a:cxn ang="0">
                  <a:pos x="0" y="1227"/>
                </a:cxn>
                <a:cxn ang="0">
                  <a:pos x="0" y="874"/>
                </a:cxn>
              </a:cxnLst>
              <a:rect l="0" t="0" r="r" b="b"/>
              <a:pathLst>
                <a:path w="4198" h="2102">
                  <a:moveTo>
                    <a:pt x="0" y="874"/>
                  </a:moveTo>
                  <a:lnTo>
                    <a:pt x="3693" y="874"/>
                  </a:lnTo>
                  <a:lnTo>
                    <a:pt x="3158" y="0"/>
                  </a:lnTo>
                  <a:lnTo>
                    <a:pt x="3575" y="0"/>
                  </a:lnTo>
                  <a:lnTo>
                    <a:pt x="4198" y="1065"/>
                  </a:lnTo>
                  <a:lnTo>
                    <a:pt x="3575" y="2102"/>
                  </a:lnTo>
                  <a:lnTo>
                    <a:pt x="3205" y="2102"/>
                  </a:lnTo>
                  <a:lnTo>
                    <a:pt x="3717" y="1227"/>
                  </a:lnTo>
                  <a:lnTo>
                    <a:pt x="0" y="1227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chemeClr val="accent2"/>
            </a:solidFill>
            <a:ln w="6350" cap="rnd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72000" tIns="72000" rIns="72000" bIns="72000"/>
            <a:lstStyle/>
            <a:p>
              <a:endParaRPr lang="de-DE" dirty="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FE68E57D-D660-4F21-9458-1D531AD1A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" y="1642"/>
              <a:ext cx="3729" cy="51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lIns="72000" tIns="72000" rIns="72000" bIns="72000" anchor="ctr"/>
            <a:lstStyle/>
            <a:p>
              <a:pPr algn="l" defTabSz="885825" eaLnBrk="0" hangingPunct="0"/>
              <a:r>
                <a:rPr lang="de-DE" sz="1400" b="1" dirty="0">
                  <a:solidFill>
                    <a:schemeClr val="bg1"/>
                  </a:solidFill>
                </a:rPr>
                <a:t>Bewerbungsfunktion</a:t>
              </a: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AD9F50D4-5171-4A9B-910C-C477BCF8F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" y="2285"/>
              <a:ext cx="4754" cy="51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lIns="72000" tIns="72000" rIns="72000" bIns="72000" anchor="ctr"/>
            <a:lstStyle/>
            <a:p>
              <a:pPr algn="l" defTabSz="885825" eaLnBrk="0" hangingPunct="0"/>
              <a:r>
                <a:rPr lang="de-DE" sz="1400" b="1" dirty="0" err="1">
                  <a:solidFill>
                    <a:schemeClr val="bg1"/>
                  </a:solidFill>
                </a:rPr>
                <a:t>Testing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190D130A-FF95-4EC6-BA2A-2CC7CD9A6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" y="2930"/>
              <a:ext cx="3729" cy="51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lIns="72000" tIns="72000" rIns="72000" bIns="72000" anchor="ctr"/>
            <a:lstStyle/>
            <a:p>
              <a:pPr algn="l" defTabSz="885825" eaLnBrk="0" hangingPunct="0"/>
              <a:r>
                <a:rPr lang="de-DE" sz="1400" b="1" dirty="0">
                  <a:solidFill>
                    <a:schemeClr val="bg1"/>
                  </a:solidFill>
                </a:rPr>
                <a:t>Unternehmensübersicht</a:t>
              </a:r>
            </a:p>
          </p:txBody>
        </p:sp>
      </p:grp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B69059F5-36A7-4E7F-A8A4-DC6541F2AB1E}"/>
              </a:ext>
            </a:extLst>
          </p:cNvPr>
          <p:cNvSpPr/>
          <p:nvPr/>
        </p:nvSpPr>
        <p:spPr>
          <a:xfrm>
            <a:off x="9773633" y="1422805"/>
            <a:ext cx="2127291" cy="4492281"/>
          </a:xfrm>
          <a:prstGeom prst="chevron">
            <a:avLst>
              <a:gd name="adj" fmla="val 56973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5E7A763B-3175-4676-9A31-173C65CE7CD8}"/>
              </a:ext>
            </a:extLst>
          </p:cNvPr>
          <p:cNvSpPr/>
          <p:nvPr/>
        </p:nvSpPr>
        <p:spPr>
          <a:xfrm>
            <a:off x="7658101" y="1422805"/>
            <a:ext cx="3048001" cy="4492281"/>
          </a:xfrm>
          <a:prstGeom prst="chevron">
            <a:avLst>
              <a:gd name="adj" fmla="val 39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6C3893-8A21-431D-A4AA-266E5E6AAF79}"/>
              </a:ext>
            </a:extLst>
          </p:cNvPr>
          <p:cNvSpPr/>
          <p:nvPr/>
        </p:nvSpPr>
        <p:spPr>
          <a:xfrm>
            <a:off x="9013091" y="3438113"/>
            <a:ext cx="1295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Go Live</a:t>
            </a:r>
            <a:endParaRPr lang="de-DE" sz="2400" dirty="0"/>
          </a:p>
        </p:txBody>
      </p:sp>
      <p:sp>
        <p:nvSpPr>
          <p:cNvPr id="17" name="Footer Placeholder 11">
            <a:extLst>
              <a:ext uri="{FF2B5EF4-FFF2-40B4-BE49-F238E27FC236}">
                <a16:creationId xmlns:a16="http://schemas.microsoft.com/office/drawing/2014/main" id="{1F21FFB9-9457-2F48-A940-365070A9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09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0A10D55-92B5-469B-B0AA-75EA91D9A2B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9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0A10D55-92B5-469B-B0AA-75EA91D9A2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93544CB-F0B9-4434-B5CC-12F00291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84" y="301752"/>
            <a:ext cx="8980372" cy="660774"/>
          </a:xfrm>
        </p:spPr>
        <p:txBody>
          <a:bodyPr/>
          <a:lstStyle/>
          <a:p>
            <a:r>
              <a:rPr lang="de-DE"/>
              <a:t>agenda</a:t>
            </a:r>
            <a:endParaRPr lang="de-D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09EEA2-55D0-426F-B0FC-F77471B0BBD9}"/>
              </a:ext>
            </a:extLst>
          </p:cNvPr>
          <p:cNvSpPr txBox="1">
            <a:spLocks/>
          </p:cNvSpPr>
          <p:nvPr/>
        </p:nvSpPr>
        <p:spPr>
          <a:xfrm>
            <a:off x="368300" y="1285785"/>
            <a:ext cx="11351296" cy="428643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Achievements</a:t>
            </a: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Entscheidungen</a:t>
            </a: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Next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Live Präsentation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84CCE96-990E-40E5-9925-F6252FC6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BC656D-B540-4760-A4B1-018550722D2F}"/>
              </a:ext>
            </a:extLst>
          </p:cNvPr>
          <p:cNvSpPr/>
          <p:nvPr/>
        </p:nvSpPr>
        <p:spPr bwMode="auto">
          <a:xfrm>
            <a:off x="1559496" y="4071259"/>
            <a:ext cx="6031497" cy="50405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237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38E293F-D7AB-40BE-B6DB-CC7ACFEB113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6452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3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5150C36-DA94-4552-A2FF-854AA4247E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800" b="1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11223-1D68-4996-A23A-AE11F127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Präsentation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4CDC7-E077-4C97-949F-F57A2C835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84" y="1338943"/>
            <a:ext cx="11444438" cy="496388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sz="2800" dirty="0">
                <a:hlinkClick r:id="rId7"/>
              </a:rPr>
              <a:t>http://dualstudyfit.bplaced.net/</a:t>
            </a:r>
            <a:endParaRPr lang="de-DE" sz="2800" dirty="0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AB10B01E-6E64-4A4E-9FBE-EB4BAD75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953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805780A-45C9-46DC-B752-1641B19EAB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9742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7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69040B4-9D8B-4A25-AEF7-A8573AD08D2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3800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7634D-3A04-4A67-ADA0-FB03D259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5" name="Footer Placeholder 11">
            <a:extLst>
              <a:ext uri="{FF2B5EF4-FFF2-40B4-BE49-F238E27FC236}">
                <a16:creationId xmlns:a16="http://schemas.microsoft.com/office/drawing/2014/main" id="{21D5D09C-5C09-4B0E-BD7D-3ACD0F90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366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805780A-45C9-46DC-B752-1641B19EAB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805780A-45C9-46DC-B752-1641B19EAB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DD7634D-3A04-4A67-ADA0-FB03D259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</a:t>
            </a:r>
          </a:p>
        </p:txBody>
      </p:sp>
      <p:sp>
        <p:nvSpPr>
          <p:cNvPr id="5" name="Footer Placeholder 11">
            <a:extLst>
              <a:ext uri="{FF2B5EF4-FFF2-40B4-BE49-F238E27FC236}">
                <a16:creationId xmlns:a16="http://schemas.microsoft.com/office/drawing/2014/main" id="{21D5D09C-5C09-4B0E-BD7D-3ACD0F90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669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34" hidden="1">
            <a:extLst>
              <a:ext uri="{FF2B5EF4-FFF2-40B4-BE49-F238E27FC236}">
                <a16:creationId xmlns:a16="http://schemas.microsoft.com/office/drawing/2014/main" id="{135D7B5F-EAFE-4212-BB3D-9D44BD65DC6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36226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5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 hidden="1">
            <a:extLst>
              <a:ext uri="{FF2B5EF4-FFF2-40B4-BE49-F238E27FC236}">
                <a16:creationId xmlns:a16="http://schemas.microsoft.com/office/drawing/2014/main" id="{ED3AC54C-0385-40C9-9D82-860FBAA8C21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de-DE" sz="2800" b="1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2F437-2BBB-448D-92CE-625C5351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83" y="301752"/>
            <a:ext cx="11432303" cy="660774"/>
          </a:xfrm>
        </p:spPr>
        <p:txBody>
          <a:bodyPr/>
          <a:lstStyle/>
          <a:p>
            <a:r>
              <a:rPr lang="de-DE" dirty="0"/>
              <a:t>Customer Journey - Summary</a:t>
            </a:r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0AD00DAC-1473-4152-B645-EAACF05AF3C6}"/>
              </a:ext>
            </a:extLst>
          </p:cNvPr>
          <p:cNvSpPr/>
          <p:nvPr/>
        </p:nvSpPr>
        <p:spPr>
          <a:xfrm>
            <a:off x="1672285" y="2139080"/>
            <a:ext cx="2160000" cy="540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Aufruf der Website</a:t>
            </a:r>
          </a:p>
        </p:txBody>
      </p:sp>
      <p:sp>
        <p:nvSpPr>
          <p:cNvPr id="54" name="Arrow: Pentagon 53">
            <a:extLst>
              <a:ext uri="{FF2B5EF4-FFF2-40B4-BE49-F238E27FC236}">
                <a16:creationId xmlns:a16="http://schemas.microsoft.com/office/drawing/2014/main" id="{2FD73F6C-77A1-4323-A15F-025182EE42E9}"/>
              </a:ext>
            </a:extLst>
          </p:cNvPr>
          <p:cNvSpPr/>
          <p:nvPr/>
        </p:nvSpPr>
        <p:spPr>
          <a:xfrm>
            <a:off x="4504620" y="2139080"/>
            <a:ext cx="2160000" cy="540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Aufruf des </a:t>
            </a:r>
            <a:r>
              <a:rPr lang="de-DE" sz="1600" i="1" dirty="0" err="1">
                <a:solidFill>
                  <a:schemeClr val="tx1"/>
                </a:solidFill>
              </a:rPr>
              <a:t>Allocators</a:t>
            </a:r>
            <a:endParaRPr lang="de-DE" sz="1600" i="1" dirty="0">
              <a:solidFill>
                <a:schemeClr val="tx1"/>
              </a:solidFill>
            </a:endParaRPr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7F57F5D1-CCB3-4246-9C2B-DC05647A8137}"/>
              </a:ext>
            </a:extLst>
          </p:cNvPr>
          <p:cNvSpPr/>
          <p:nvPr/>
        </p:nvSpPr>
        <p:spPr>
          <a:xfrm>
            <a:off x="6730787" y="2139080"/>
            <a:ext cx="2160000" cy="540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Nutzung des </a:t>
            </a:r>
            <a:r>
              <a:rPr lang="de-DE" sz="1600" i="1" dirty="0" err="1">
                <a:solidFill>
                  <a:schemeClr val="tx1"/>
                </a:solidFill>
              </a:rPr>
              <a:t>Allocators</a:t>
            </a:r>
            <a:endParaRPr lang="de-DE" sz="1600" i="1" dirty="0">
              <a:solidFill>
                <a:schemeClr val="tx1"/>
              </a:solidFill>
            </a:endParaRPr>
          </a:p>
        </p:txBody>
      </p:sp>
      <p:sp>
        <p:nvSpPr>
          <p:cNvPr id="60" name="Arrow: Pentagon 59">
            <a:extLst>
              <a:ext uri="{FF2B5EF4-FFF2-40B4-BE49-F238E27FC236}">
                <a16:creationId xmlns:a16="http://schemas.microsoft.com/office/drawing/2014/main" id="{436F658B-4460-408B-91BD-D553659693A3}"/>
              </a:ext>
            </a:extLst>
          </p:cNvPr>
          <p:cNvSpPr/>
          <p:nvPr/>
        </p:nvSpPr>
        <p:spPr>
          <a:xfrm>
            <a:off x="3292284" y="4236237"/>
            <a:ext cx="2160000" cy="540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Anmeldung</a:t>
            </a:r>
          </a:p>
        </p:txBody>
      </p:sp>
      <p:sp>
        <p:nvSpPr>
          <p:cNvPr id="64" name="Arrow: Pentagon 63">
            <a:extLst>
              <a:ext uri="{FF2B5EF4-FFF2-40B4-BE49-F238E27FC236}">
                <a16:creationId xmlns:a16="http://schemas.microsoft.com/office/drawing/2014/main" id="{EB1A6C04-7310-43DD-9CDF-29AA5EBB2C9E}"/>
              </a:ext>
            </a:extLst>
          </p:cNvPr>
          <p:cNvSpPr/>
          <p:nvPr/>
        </p:nvSpPr>
        <p:spPr>
          <a:xfrm>
            <a:off x="6124619" y="4236237"/>
            <a:ext cx="2160000" cy="540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Nutzen der Bewerbungshilfe</a:t>
            </a:r>
          </a:p>
        </p:txBody>
      </p:sp>
      <p:sp>
        <p:nvSpPr>
          <p:cNvPr id="66" name="Arrow: Pentagon 65">
            <a:extLst>
              <a:ext uri="{FF2B5EF4-FFF2-40B4-BE49-F238E27FC236}">
                <a16:creationId xmlns:a16="http://schemas.microsoft.com/office/drawing/2014/main" id="{4DC4E791-D69B-4764-8156-AFE137088B37}"/>
              </a:ext>
            </a:extLst>
          </p:cNvPr>
          <p:cNvSpPr/>
          <p:nvPr/>
        </p:nvSpPr>
        <p:spPr>
          <a:xfrm>
            <a:off x="8350786" y="4236237"/>
            <a:ext cx="2160000" cy="540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Bewerbung erfolgreich versendet</a:t>
            </a:r>
          </a:p>
        </p:txBody>
      </p:sp>
      <p:sp>
        <p:nvSpPr>
          <p:cNvPr id="70" name="Arrow: Pentagon 69">
            <a:extLst>
              <a:ext uri="{FF2B5EF4-FFF2-40B4-BE49-F238E27FC236}">
                <a16:creationId xmlns:a16="http://schemas.microsoft.com/office/drawing/2014/main" id="{431A4FB0-15FE-4503-82CA-E82DCB0D27D1}"/>
              </a:ext>
            </a:extLst>
          </p:cNvPr>
          <p:cNvSpPr/>
          <p:nvPr/>
        </p:nvSpPr>
        <p:spPr>
          <a:xfrm>
            <a:off x="1066117" y="4236237"/>
            <a:ext cx="2160000" cy="540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Auswählen des Partnerunternehmens</a:t>
            </a:r>
          </a:p>
        </p:txBody>
      </p:sp>
      <p:sp>
        <p:nvSpPr>
          <p:cNvPr id="72" name="Arrow: Pentagon 71">
            <a:extLst>
              <a:ext uri="{FF2B5EF4-FFF2-40B4-BE49-F238E27FC236}">
                <a16:creationId xmlns:a16="http://schemas.microsoft.com/office/drawing/2014/main" id="{454C5900-3F98-4A8F-9D46-C33553A02FDC}"/>
              </a:ext>
            </a:extLst>
          </p:cNvPr>
          <p:cNvSpPr/>
          <p:nvPr/>
        </p:nvSpPr>
        <p:spPr>
          <a:xfrm>
            <a:off x="8956952" y="2139080"/>
            <a:ext cx="2160000" cy="540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Auswählen des Studiengangs</a:t>
            </a:r>
          </a:p>
        </p:txBody>
      </p:sp>
      <p:sp>
        <p:nvSpPr>
          <p:cNvPr id="73" name="Diamond 72">
            <a:extLst>
              <a:ext uri="{FF2B5EF4-FFF2-40B4-BE49-F238E27FC236}">
                <a16:creationId xmlns:a16="http://schemas.microsoft.com/office/drawing/2014/main" id="{7E0D4AC5-B361-49B3-A422-102F53124B7C}"/>
              </a:ext>
            </a:extLst>
          </p:cNvPr>
          <p:cNvSpPr/>
          <p:nvPr/>
        </p:nvSpPr>
        <p:spPr>
          <a:xfrm>
            <a:off x="5518451" y="4236237"/>
            <a:ext cx="540001" cy="540001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4" name="Diamond 73">
            <a:extLst>
              <a:ext uri="{FF2B5EF4-FFF2-40B4-BE49-F238E27FC236}">
                <a16:creationId xmlns:a16="http://schemas.microsoft.com/office/drawing/2014/main" id="{CC2F37E4-7C48-4E72-A23A-5BC494CB133D}"/>
              </a:ext>
            </a:extLst>
          </p:cNvPr>
          <p:cNvSpPr/>
          <p:nvPr/>
        </p:nvSpPr>
        <p:spPr>
          <a:xfrm>
            <a:off x="1066117" y="2139080"/>
            <a:ext cx="540001" cy="540001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DE67D8C0-3718-4024-A2EC-72CB3AB30C22}"/>
              </a:ext>
            </a:extLst>
          </p:cNvPr>
          <p:cNvSpPr/>
          <p:nvPr/>
        </p:nvSpPr>
        <p:spPr>
          <a:xfrm>
            <a:off x="3898450" y="2160669"/>
            <a:ext cx="540001" cy="540001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2CF034EF-8929-4ED4-9152-13AA9A9F483A}"/>
              </a:ext>
            </a:extLst>
          </p:cNvPr>
          <p:cNvSpPr/>
          <p:nvPr/>
        </p:nvSpPr>
        <p:spPr>
          <a:xfrm>
            <a:off x="10576951" y="4236237"/>
            <a:ext cx="540001" cy="540001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6BAFA4-E9DE-477A-923A-CF6D809F48EE}"/>
              </a:ext>
            </a:extLst>
          </p:cNvPr>
          <p:cNvSpPr txBox="1"/>
          <p:nvPr/>
        </p:nvSpPr>
        <p:spPr>
          <a:xfrm>
            <a:off x="148391" y="2722260"/>
            <a:ext cx="2375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Aufmerksam geworden auf dual </a:t>
            </a:r>
            <a:r>
              <a:rPr lang="de-DE" sz="1400" dirty="0" err="1"/>
              <a:t>study</a:t>
            </a:r>
            <a:r>
              <a:rPr lang="de-DE" sz="1400" dirty="0"/>
              <a:t> fit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67D0CEC-D827-4AA0-9744-32209FFB67C6}"/>
              </a:ext>
            </a:extLst>
          </p:cNvPr>
          <p:cNvSpPr txBox="1"/>
          <p:nvPr/>
        </p:nvSpPr>
        <p:spPr>
          <a:xfrm>
            <a:off x="2980726" y="2722260"/>
            <a:ext cx="2375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Aufmerksam geworden auf </a:t>
            </a:r>
            <a:r>
              <a:rPr lang="de-DE" sz="1400" dirty="0" err="1"/>
              <a:t>Allocator</a:t>
            </a:r>
            <a:endParaRPr lang="de-DE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A3F970-D46D-442D-811D-142D24491656}"/>
              </a:ext>
            </a:extLst>
          </p:cNvPr>
          <p:cNvSpPr txBox="1"/>
          <p:nvPr/>
        </p:nvSpPr>
        <p:spPr>
          <a:xfrm>
            <a:off x="4600725" y="4834764"/>
            <a:ext cx="2375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Nutzer im System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001EE73-FDAD-4542-AEAE-1EF5964FC958}"/>
              </a:ext>
            </a:extLst>
          </p:cNvPr>
          <p:cNvSpPr txBox="1"/>
          <p:nvPr/>
        </p:nvSpPr>
        <p:spPr>
          <a:xfrm>
            <a:off x="9578050" y="4834764"/>
            <a:ext cx="2537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Bewerbung bei Partnerunternehmen angekommen</a:t>
            </a:r>
          </a:p>
        </p:txBody>
      </p:sp>
      <p:sp>
        <p:nvSpPr>
          <p:cNvPr id="98" name="Arrow: Chevron 97">
            <a:extLst>
              <a:ext uri="{FF2B5EF4-FFF2-40B4-BE49-F238E27FC236}">
                <a16:creationId xmlns:a16="http://schemas.microsoft.com/office/drawing/2014/main" id="{66B090E2-22B5-4A18-99A7-DEC649156FA7}"/>
              </a:ext>
            </a:extLst>
          </p:cNvPr>
          <p:cNvSpPr/>
          <p:nvPr/>
        </p:nvSpPr>
        <p:spPr>
          <a:xfrm>
            <a:off x="10965530" y="4236238"/>
            <a:ext cx="526773" cy="5400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60ED1E02-0B29-44A2-8B88-E7EB8CA87662}"/>
              </a:ext>
            </a:extLst>
          </p:cNvPr>
          <p:cNvCxnSpPr>
            <a:cxnSpLocks/>
            <a:stCxn id="72" idx="3"/>
            <a:endCxn id="70" idx="1"/>
          </p:cNvCxnSpPr>
          <p:nvPr/>
        </p:nvCxnSpPr>
        <p:spPr>
          <a:xfrm flipH="1">
            <a:off x="1066117" y="2409080"/>
            <a:ext cx="10050835" cy="2097157"/>
          </a:xfrm>
          <a:prstGeom prst="curvedConnector5">
            <a:avLst>
              <a:gd name="adj1" fmla="val -6444"/>
              <a:gd name="adj2" fmla="val 50000"/>
              <a:gd name="adj3" fmla="val 103538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83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0A10D55-92B5-469B-B0AA-75EA91D9A2B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928150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0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93544CB-F0B9-4434-B5CC-12F00291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84" y="301752"/>
            <a:ext cx="8980372" cy="660774"/>
          </a:xfrm>
        </p:spPr>
        <p:txBody>
          <a:bodyPr/>
          <a:lstStyle/>
          <a:p>
            <a:r>
              <a:rPr lang="de-DE"/>
              <a:t>agenda</a:t>
            </a:r>
            <a:endParaRPr lang="de-D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09EEA2-55D0-426F-B0FC-F77471B0BBD9}"/>
              </a:ext>
            </a:extLst>
          </p:cNvPr>
          <p:cNvSpPr txBox="1">
            <a:spLocks/>
          </p:cNvSpPr>
          <p:nvPr/>
        </p:nvSpPr>
        <p:spPr>
          <a:xfrm>
            <a:off x="368300" y="1285785"/>
            <a:ext cx="11351296" cy="428643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Achievements</a:t>
            </a: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Entscheidungen</a:t>
            </a: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Next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Live Präsentation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84CCE96-990E-40E5-9925-F6252FC6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9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0A10D55-92B5-469B-B0AA-75EA91D9A2B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0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0A10D55-92B5-469B-B0AA-75EA91D9A2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93544CB-F0B9-4434-B5CC-12F00291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84" y="301752"/>
            <a:ext cx="8980372" cy="660774"/>
          </a:xfrm>
        </p:spPr>
        <p:txBody>
          <a:bodyPr/>
          <a:lstStyle/>
          <a:p>
            <a:r>
              <a:rPr lang="de-DE"/>
              <a:t>agenda</a:t>
            </a:r>
            <a:endParaRPr lang="de-D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09EEA2-55D0-426F-B0FC-F77471B0BBD9}"/>
              </a:ext>
            </a:extLst>
          </p:cNvPr>
          <p:cNvSpPr txBox="1">
            <a:spLocks/>
          </p:cNvSpPr>
          <p:nvPr/>
        </p:nvSpPr>
        <p:spPr>
          <a:xfrm>
            <a:off x="368300" y="1285785"/>
            <a:ext cx="11351296" cy="428643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Achievements</a:t>
            </a: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Entscheidungen</a:t>
            </a: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Next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Live Präsentation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84CCE96-990E-40E5-9925-F6252FC6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BC656D-B540-4760-A4B1-018550722D2F}"/>
              </a:ext>
            </a:extLst>
          </p:cNvPr>
          <p:cNvSpPr/>
          <p:nvPr/>
        </p:nvSpPr>
        <p:spPr bwMode="auto">
          <a:xfrm>
            <a:off x="1559496" y="2273599"/>
            <a:ext cx="6031497" cy="50405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55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C1DA3C7-CA2C-4687-BB82-5FEFED5B6A6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4177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C1DA3C7-CA2C-4687-BB82-5FEFED5B6A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6E335F76-EA51-43F1-9206-E2BA7AD3EA3D}"/>
              </a:ext>
            </a:extLst>
          </p:cNvPr>
          <p:cNvSpPr/>
          <p:nvPr/>
        </p:nvSpPr>
        <p:spPr>
          <a:xfrm>
            <a:off x="5074060" y="5296810"/>
            <a:ext cx="2043881" cy="8693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19541-D12A-4BB1-87A2-A1B14663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84" y="301752"/>
            <a:ext cx="11441233" cy="660774"/>
          </a:xfrm>
        </p:spPr>
        <p:txBody>
          <a:bodyPr/>
          <a:lstStyle/>
          <a:p>
            <a:r>
              <a:rPr lang="de-DE" dirty="0"/>
              <a:t>Achievements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E75490C-E90B-47F7-9E21-5125351970C1}"/>
              </a:ext>
            </a:extLst>
          </p:cNvPr>
          <p:cNvGrpSpPr/>
          <p:nvPr/>
        </p:nvGrpSpPr>
        <p:grpSpPr>
          <a:xfrm>
            <a:off x="1988493" y="1719026"/>
            <a:ext cx="8215014" cy="3419948"/>
            <a:chOff x="1493272" y="1197839"/>
            <a:chExt cx="8215014" cy="34199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351A54-45A4-4E98-9BC3-802563999558}"/>
                </a:ext>
              </a:extLst>
            </p:cNvPr>
            <p:cNvSpPr/>
            <p:nvPr/>
          </p:nvSpPr>
          <p:spPr>
            <a:xfrm>
              <a:off x="7048470" y="4274790"/>
              <a:ext cx="2132345" cy="342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>
                  <a:solidFill>
                    <a:sysClr val="windowText" lastClr="000000"/>
                  </a:solidFill>
                </a:rPr>
                <a:t>Go Live</a:t>
              </a:r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042A90F5-F76D-4707-8016-59F519D2D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6916" y="2454824"/>
              <a:ext cx="540000" cy="540000"/>
            </a:xfrm>
            <a:custGeom>
              <a:avLst/>
              <a:gdLst>
                <a:gd name="T0" fmla="*/ 84 w 289"/>
                <a:gd name="T1" fmla="*/ 289 h 289"/>
                <a:gd name="T2" fmla="*/ 80 w 289"/>
                <a:gd name="T3" fmla="*/ 287 h 289"/>
                <a:gd name="T4" fmla="*/ 2 w 289"/>
                <a:gd name="T5" fmla="*/ 209 h 289"/>
                <a:gd name="T6" fmla="*/ 2 w 289"/>
                <a:gd name="T7" fmla="*/ 201 h 289"/>
                <a:gd name="T8" fmla="*/ 10 w 289"/>
                <a:gd name="T9" fmla="*/ 201 h 289"/>
                <a:gd name="T10" fmla="*/ 83 w 289"/>
                <a:gd name="T11" fmla="*/ 274 h 289"/>
                <a:gd name="T12" fmla="*/ 277 w 289"/>
                <a:gd name="T13" fmla="*/ 4 h 289"/>
                <a:gd name="T14" fmla="*/ 286 w 289"/>
                <a:gd name="T15" fmla="*/ 2 h 289"/>
                <a:gd name="T16" fmla="*/ 287 w 289"/>
                <a:gd name="T17" fmla="*/ 11 h 289"/>
                <a:gd name="T18" fmla="*/ 89 w 289"/>
                <a:gd name="T19" fmla="*/ 287 h 289"/>
                <a:gd name="T20" fmla="*/ 85 w 289"/>
                <a:gd name="T21" fmla="*/ 289 h 289"/>
                <a:gd name="T22" fmla="*/ 84 w 289"/>
                <a:gd name="T23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9" h="289">
                  <a:moveTo>
                    <a:pt x="84" y="289"/>
                  </a:moveTo>
                  <a:cubicBezTo>
                    <a:pt x="83" y="289"/>
                    <a:pt x="81" y="289"/>
                    <a:pt x="80" y="287"/>
                  </a:cubicBezTo>
                  <a:cubicBezTo>
                    <a:pt x="2" y="209"/>
                    <a:pt x="2" y="209"/>
                    <a:pt x="2" y="209"/>
                  </a:cubicBezTo>
                  <a:cubicBezTo>
                    <a:pt x="0" y="207"/>
                    <a:pt x="0" y="203"/>
                    <a:pt x="2" y="201"/>
                  </a:cubicBezTo>
                  <a:cubicBezTo>
                    <a:pt x="4" y="199"/>
                    <a:pt x="8" y="199"/>
                    <a:pt x="10" y="201"/>
                  </a:cubicBezTo>
                  <a:cubicBezTo>
                    <a:pt x="83" y="274"/>
                    <a:pt x="83" y="274"/>
                    <a:pt x="83" y="274"/>
                  </a:cubicBezTo>
                  <a:cubicBezTo>
                    <a:pt x="277" y="4"/>
                    <a:pt x="277" y="4"/>
                    <a:pt x="277" y="4"/>
                  </a:cubicBezTo>
                  <a:cubicBezTo>
                    <a:pt x="279" y="1"/>
                    <a:pt x="283" y="0"/>
                    <a:pt x="286" y="2"/>
                  </a:cubicBezTo>
                  <a:cubicBezTo>
                    <a:pt x="288" y="4"/>
                    <a:pt x="289" y="8"/>
                    <a:pt x="287" y="11"/>
                  </a:cubicBezTo>
                  <a:cubicBezTo>
                    <a:pt x="89" y="287"/>
                    <a:pt x="89" y="287"/>
                    <a:pt x="89" y="287"/>
                  </a:cubicBezTo>
                  <a:cubicBezTo>
                    <a:pt x="88" y="288"/>
                    <a:pt x="86" y="289"/>
                    <a:pt x="85" y="289"/>
                  </a:cubicBezTo>
                  <a:cubicBezTo>
                    <a:pt x="85" y="289"/>
                    <a:pt x="84" y="289"/>
                    <a:pt x="84" y="289"/>
                  </a:cubicBezTo>
                  <a:close/>
                </a:path>
              </a:pathLst>
            </a:custGeom>
            <a:solidFill>
              <a:srgbClr val="74B230"/>
            </a:solidFill>
            <a:ln w="76200">
              <a:solidFill>
                <a:srgbClr val="74B23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  <p:grpSp>
          <p:nvGrpSpPr>
            <p:cNvPr id="31" name="Group 17">
              <a:extLst>
                <a:ext uri="{FF2B5EF4-FFF2-40B4-BE49-F238E27FC236}">
                  <a16:creationId xmlns:a16="http://schemas.microsoft.com/office/drawing/2014/main" id="{1D3B736F-6873-493A-BA0F-599D29CA44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29851" y="2454824"/>
              <a:ext cx="551881" cy="540000"/>
              <a:chOff x="2407" y="448"/>
              <a:chExt cx="418" cy="409"/>
            </a:xfrm>
            <a:solidFill>
              <a:schemeClr val="accent1"/>
            </a:solidFill>
          </p:grpSpPr>
          <p:sp>
            <p:nvSpPr>
              <p:cNvPr id="32" name="Freeform 18">
                <a:extLst>
                  <a:ext uri="{FF2B5EF4-FFF2-40B4-BE49-F238E27FC236}">
                    <a16:creationId xmlns:a16="http://schemas.microsoft.com/office/drawing/2014/main" id="{D35850E3-B87A-4254-A80D-DA544A192E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00" y="510"/>
                <a:ext cx="125" cy="125"/>
              </a:xfrm>
              <a:custGeom>
                <a:avLst/>
                <a:gdLst>
                  <a:gd name="T0" fmla="*/ 42 w 84"/>
                  <a:gd name="T1" fmla="*/ 84 h 84"/>
                  <a:gd name="T2" fmla="*/ 0 w 84"/>
                  <a:gd name="T3" fmla="*/ 42 h 84"/>
                  <a:gd name="T4" fmla="*/ 42 w 84"/>
                  <a:gd name="T5" fmla="*/ 0 h 84"/>
                  <a:gd name="T6" fmla="*/ 84 w 84"/>
                  <a:gd name="T7" fmla="*/ 42 h 84"/>
                  <a:gd name="T8" fmla="*/ 42 w 84"/>
                  <a:gd name="T9" fmla="*/ 84 h 84"/>
                  <a:gd name="T10" fmla="*/ 42 w 84"/>
                  <a:gd name="T11" fmla="*/ 12 h 84"/>
                  <a:gd name="T12" fmla="*/ 12 w 84"/>
                  <a:gd name="T13" fmla="*/ 42 h 84"/>
                  <a:gd name="T14" fmla="*/ 42 w 84"/>
                  <a:gd name="T15" fmla="*/ 72 h 84"/>
                  <a:gd name="T16" fmla="*/ 72 w 84"/>
                  <a:gd name="T17" fmla="*/ 42 h 84"/>
                  <a:gd name="T18" fmla="*/ 42 w 84"/>
                  <a:gd name="T19" fmla="*/ 1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84">
                    <a:moveTo>
                      <a:pt x="42" y="84"/>
                    </a:moveTo>
                    <a:cubicBezTo>
                      <a:pt x="18" y="84"/>
                      <a:pt x="0" y="65"/>
                      <a:pt x="0" y="42"/>
                    </a:cubicBezTo>
                    <a:cubicBezTo>
                      <a:pt x="0" y="19"/>
                      <a:pt x="18" y="0"/>
                      <a:pt x="42" y="0"/>
                    </a:cubicBezTo>
                    <a:cubicBezTo>
                      <a:pt x="65" y="0"/>
                      <a:pt x="84" y="19"/>
                      <a:pt x="84" y="42"/>
                    </a:cubicBezTo>
                    <a:cubicBezTo>
                      <a:pt x="84" y="65"/>
                      <a:pt x="65" y="84"/>
                      <a:pt x="42" y="84"/>
                    </a:cubicBezTo>
                    <a:close/>
                    <a:moveTo>
                      <a:pt x="42" y="12"/>
                    </a:moveTo>
                    <a:cubicBezTo>
                      <a:pt x="25" y="12"/>
                      <a:pt x="12" y="25"/>
                      <a:pt x="12" y="42"/>
                    </a:cubicBezTo>
                    <a:cubicBezTo>
                      <a:pt x="12" y="58"/>
                      <a:pt x="25" y="72"/>
                      <a:pt x="42" y="72"/>
                    </a:cubicBezTo>
                    <a:cubicBezTo>
                      <a:pt x="58" y="72"/>
                      <a:pt x="72" y="58"/>
                      <a:pt x="72" y="42"/>
                    </a:cubicBezTo>
                    <a:cubicBezTo>
                      <a:pt x="72" y="25"/>
                      <a:pt x="58" y="12"/>
                      <a:pt x="42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Freeform 19">
                <a:extLst>
                  <a:ext uri="{FF2B5EF4-FFF2-40B4-BE49-F238E27FC236}">
                    <a16:creationId xmlns:a16="http://schemas.microsoft.com/office/drawing/2014/main" id="{5E9AA9BC-D78C-4547-8B5D-E7E067E17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85" y="448"/>
                <a:ext cx="107" cy="107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12 h 72"/>
                  <a:gd name="T12" fmla="*/ 12 w 72"/>
                  <a:gd name="T13" fmla="*/ 36 h 72"/>
                  <a:gd name="T14" fmla="*/ 36 w 72"/>
                  <a:gd name="T15" fmla="*/ 60 h 72"/>
                  <a:gd name="T16" fmla="*/ 60 w 72"/>
                  <a:gd name="T17" fmla="*/ 36 h 72"/>
                  <a:gd name="T18" fmla="*/ 36 w 72"/>
                  <a:gd name="T19" fmla="*/ 1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5" y="0"/>
                      <a:pt x="72" y="16"/>
                      <a:pt x="72" y="36"/>
                    </a:cubicBezTo>
                    <a:cubicBezTo>
                      <a:pt x="72" y="56"/>
                      <a:pt x="55" y="72"/>
                      <a:pt x="36" y="72"/>
                    </a:cubicBezTo>
                    <a:close/>
                    <a:moveTo>
                      <a:pt x="36" y="12"/>
                    </a:moveTo>
                    <a:cubicBezTo>
                      <a:pt x="22" y="12"/>
                      <a:pt x="12" y="23"/>
                      <a:pt x="12" y="36"/>
                    </a:cubicBezTo>
                    <a:cubicBezTo>
                      <a:pt x="12" y="49"/>
                      <a:pt x="22" y="60"/>
                      <a:pt x="36" y="60"/>
                    </a:cubicBezTo>
                    <a:cubicBezTo>
                      <a:pt x="49" y="60"/>
                      <a:pt x="60" y="49"/>
                      <a:pt x="60" y="36"/>
                    </a:cubicBezTo>
                    <a:cubicBezTo>
                      <a:pt x="60" y="23"/>
                      <a:pt x="49" y="12"/>
                      <a:pt x="36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Freeform 20">
                <a:extLst>
                  <a:ext uri="{FF2B5EF4-FFF2-40B4-BE49-F238E27FC236}">
                    <a16:creationId xmlns:a16="http://schemas.microsoft.com/office/drawing/2014/main" id="{0D7F296D-8CF2-4464-8B90-33A10DFC37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61" y="484"/>
                <a:ext cx="106" cy="106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12 h 72"/>
                  <a:gd name="T12" fmla="*/ 12 w 72"/>
                  <a:gd name="T13" fmla="*/ 36 h 72"/>
                  <a:gd name="T14" fmla="*/ 36 w 72"/>
                  <a:gd name="T15" fmla="*/ 60 h 72"/>
                  <a:gd name="T16" fmla="*/ 60 w 72"/>
                  <a:gd name="T17" fmla="*/ 36 h 72"/>
                  <a:gd name="T18" fmla="*/ 36 w 72"/>
                  <a:gd name="T19" fmla="*/ 1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5" y="0"/>
                      <a:pt x="72" y="16"/>
                      <a:pt x="72" y="36"/>
                    </a:cubicBezTo>
                    <a:cubicBezTo>
                      <a:pt x="72" y="56"/>
                      <a:pt x="55" y="72"/>
                      <a:pt x="36" y="72"/>
                    </a:cubicBezTo>
                    <a:close/>
                    <a:moveTo>
                      <a:pt x="36" y="12"/>
                    </a:moveTo>
                    <a:cubicBezTo>
                      <a:pt x="22" y="12"/>
                      <a:pt x="12" y="23"/>
                      <a:pt x="12" y="36"/>
                    </a:cubicBezTo>
                    <a:cubicBezTo>
                      <a:pt x="12" y="49"/>
                      <a:pt x="22" y="60"/>
                      <a:pt x="36" y="60"/>
                    </a:cubicBezTo>
                    <a:cubicBezTo>
                      <a:pt x="49" y="60"/>
                      <a:pt x="60" y="49"/>
                      <a:pt x="60" y="36"/>
                    </a:cubicBezTo>
                    <a:cubicBezTo>
                      <a:pt x="60" y="23"/>
                      <a:pt x="49" y="12"/>
                      <a:pt x="36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Freeform 21">
                <a:extLst>
                  <a:ext uri="{FF2B5EF4-FFF2-40B4-BE49-F238E27FC236}">
                    <a16:creationId xmlns:a16="http://schemas.microsoft.com/office/drawing/2014/main" id="{80A54588-CDD9-4D54-BFE5-51DA410AED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07" y="599"/>
                <a:ext cx="89" cy="89"/>
              </a:xfrm>
              <a:custGeom>
                <a:avLst/>
                <a:gdLst>
                  <a:gd name="T0" fmla="*/ 30 w 60"/>
                  <a:gd name="T1" fmla="*/ 60 h 60"/>
                  <a:gd name="T2" fmla="*/ 0 w 60"/>
                  <a:gd name="T3" fmla="*/ 30 h 60"/>
                  <a:gd name="T4" fmla="*/ 30 w 60"/>
                  <a:gd name="T5" fmla="*/ 0 h 60"/>
                  <a:gd name="T6" fmla="*/ 60 w 60"/>
                  <a:gd name="T7" fmla="*/ 30 h 60"/>
                  <a:gd name="T8" fmla="*/ 30 w 60"/>
                  <a:gd name="T9" fmla="*/ 60 h 60"/>
                  <a:gd name="T10" fmla="*/ 30 w 60"/>
                  <a:gd name="T11" fmla="*/ 12 h 60"/>
                  <a:gd name="T12" fmla="*/ 12 w 60"/>
                  <a:gd name="T13" fmla="*/ 30 h 60"/>
                  <a:gd name="T14" fmla="*/ 30 w 60"/>
                  <a:gd name="T15" fmla="*/ 48 h 60"/>
                  <a:gd name="T16" fmla="*/ 48 w 60"/>
                  <a:gd name="T17" fmla="*/ 30 h 60"/>
                  <a:gd name="T18" fmla="*/ 30 w 60"/>
                  <a:gd name="T19" fmla="*/ 1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60"/>
                    </a:moveTo>
                    <a:cubicBezTo>
                      <a:pt x="13" y="60"/>
                      <a:pt x="0" y="46"/>
                      <a:pt x="0" y="30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46" y="0"/>
                      <a:pt x="60" y="13"/>
                      <a:pt x="60" y="30"/>
                    </a:cubicBezTo>
                    <a:cubicBezTo>
                      <a:pt x="60" y="46"/>
                      <a:pt x="46" y="60"/>
                      <a:pt x="30" y="60"/>
                    </a:cubicBezTo>
                    <a:close/>
                    <a:moveTo>
                      <a:pt x="30" y="12"/>
                    </a:moveTo>
                    <a:cubicBezTo>
                      <a:pt x="20" y="12"/>
                      <a:pt x="12" y="20"/>
                      <a:pt x="12" y="30"/>
                    </a:cubicBezTo>
                    <a:cubicBezTo>
                      <a:pt x="12" y="40"/>
                      <a:pt x="20" y="48"/>
                      <a:pt x="30" y="48"/>
                    </a:cubicBezTo>
                    <a:cubicBezTo>
                      <a:pt x="40" y="48"/>
                      <a:pt x="48" y="40"/>
                      <a:pt x="48" y="30"/>
                    </a:cubicBezTo>
                    <a:cubicBezTo>
                      <a:pt x="48" y="20"/>
                      <a:pt x="40" y="12"/>
                      <a:pt x="30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solidFill>
                    <a:schemeClr val="bg2"/>
                  </a:solidFill>
                </a:endParaRPr>
              </a:p>
            </p:txBody>
          </p:sp>
          <p:sp>
            <p:nvSpPr>
              <p:cNvPr id="36" name="Freeform 22">
                <a:extLst>
                  <a:ext uri="{FF2B5EF4-FFF2-40B4-BE49-F238E27FC236}">
                    <a16:creationId xmlns:a16="http://schemas.microsoft.com/office/drawing/2014/main" id="{092B94E1-14BB-46B1-8446-C9B873D990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34" y="706"/>
                <a:ext cx="89" cy="89"/>
              </a:xfrm>
              <a:custGeom>
                <a:avLst/>
                <a:gdLst>
                  <a:gd name="T0" fmla="*/ 30 w 60"/>
                  <a:gd name="T1" fmla="*/ 60 h 60"/>
                  <a:gd name="T2" fmla="*/ 0 w 60"/>
                  <a:gd name="T3" fmla="*/ 30 h 60"/>
                  <a:gd name="T4" fmla="*/ 30 w 60"/>
                  <a:gd name="T5" fmla="*/ 0 h 60"/>
                  <a:gd name="T6" fmla="*/ 60 w 60"/>
                  <a:gd name="T7" fmla="*/ 30 h 60"/>
                  <a:gd name="T8" fmla="*/ 30 w 60"/>
                  <a:gd name="T9" fmla="*/ 60 h 60"/>
                  <a:gd name="T10" fmla="*/ 30 w 60"/>
                  <a:gd name="T11" fmla="*/ 12 h 60"/>
                  <a:gd name="T12" fmla="*/ 12 w 60"/>
                  <a:gd name="T13" fmla="*/ 30 h 60"/>
                  <a:gd name="T14" fmla="*/ 30 w 60"/>
                  <a:gd name="T15" fmla="*/ 48 h 60"/>
                  <a:gd name="T16" fmla="*/ 48 w 60"/>
                  <a:gd name="T17" fmla="*/ 30 h 60"/>
                  <a:gd name="T18" fmla="*/ 30 w 60"/>
                  <a:gd name="T19" fmla="*/ 1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60"/>
                    </a:moveTo>
                    <a:cubicBezTo>
                      <a:pt x="13" y="60"/>
                      <a:pt x="0" y="46"/>
                      <a:pt x="0" y="30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46" y="0"/>
                      <a:pt x="60" y="13"/>
                      <a:pt x="60" y="30"/>
                    </a:cubicBezTo>
                    <a:cubicBezTo>
                      <a:pt x="60" y="46"/>
                      <a:pt x="46" y="60"/>
                      <a:pt x="30" y="60"/>
                    </a:cubicBezTo>
                    <a:close/>
                    <a:moveTo>
                      <a:pt x="30" y="12"/>
                    </a:moveTo>
                    <a:cubicBezTo>
                      <a:pt x="20" y="12"/>
                      <a:pt x="12" y="20"/>
                      <a:pt x="12" y="30"/>
                    </a:cubicBezTo>
                    <a:cubicBezTo>
                      <a:pt x="12" y="40"/>
                      <a:pt x="20" y="48"/>
                      <a:pt x="30" y="48"/>
                    </a:cubicBezTo>
                    <a:cubicBezTo>
                      <a:pt x="40" y="48"/>
                      <a:pt x="48" y="40"/>
                      <a:pt x="48" y="30"/>
                    </a:cubicBezTo>
                    <a:cubicBezTo>
                      <a:pt x="48" y="20"/>
                      <a:pt x="40" y="12"/>
                      <a:pt x="30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solidFill>
                    <a:schemeClr val="bg2"/>
                  </a:solidFill>
                </a:endParaRPr>
              </a:p>
            </p:txBody>
          </p:sp>
          <p:sp>
            <p:nvSpPr>
              <p:cNvPr id="37" name="Freeform 23">
                <a:extLst>
                  <a:ext uri="{FF2B5EF4-FFF2-40B4-BE49-F238E27FC236}">
                    <a16:creationId xmlns:a16="http://schemas.microsoft.com/office/drawing/2014/main" id="{7E183139-F2B4-4FAC-87DD-49120DB089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32" y="786"/>
                <a:ext cx="71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0" y="48"/>
                      <a:pt x="0" y="37"/>
                      <a:pt x="0" y="24"/>
                    </a:cubicBezTo>
                    <a:cubicBezTo>
                      <a:pt x="0" y="11"/>
                      <a:pt x="10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7"/>
                      <a:pt x="12" y="24"/>
                    </a:cubicBezTo>
                    <a:cubicBezTo>
                      <a:pt x="12" y="30"/>
                      <a:pt x="17" y="36"/>
                      <a:pt x="24" y="36"/>
                    </a:cubicBezTo>
                    <a:cubicBezTo>
                      <a:pt x="30" y="36"/>
                      <a:pt x="36" y="30"/>
                      <a:pt x="36" y="24"/>
                    </a:cubicBezTo>
                    <a:cubicBezTo>
                      <a:pt x="36" y="17"/>
                      <a:pt x="30" y="12"/>
                      <a:pt x="24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solidFill>
                    <a:schemeClr val="bg2"/>
                  </a:solidFill>
                </a:endParaRPr>
              </a:p>
            </p:txBody>
          </p:sp>
          <p:sp>
            <p:nvSpPr>
              <p:cNvPr id="38" name="Freeform 24">
                <a:extLst>
                  <a:ext uri="{FF2B5EF4-FFF2-40B4-BE49-F238E27FC236}">
                    <a16:creationId xmlns:a16="http://schemas.microsoft.com/office/drawing/2014/main" id="{099CB690-AD38-4692-9B76-9C48A396A5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5" y="797"/>
                <a:ext cx="54" cy="54"/>
              </a:xfrm>
              <a:custGeom>
                <a:avLst/>
                <a:gdLst>
                  <a:gd name="T0" fmla="*/ 18 w 36"/>
                  <a:gd name="T1" fmla="*/ 36 h 36"/>
                  <a:gd name="T2" fmla="*/ 0 w 36"/>
                  <a:gd name="T3" fmla="*/ 18 h 36"/>
                  <a:gd name="T4" fmla="*/ 18 w 36"/>
                  <a:gd name="T5" fmla="*/ 0 h 36"/>
                  <a:gd name="T6" fmla="*/ 36 w 36"/>
                  <a:gd name="T7" fmla="*/ 18 h 36"/>
                  <a:gd name="T8" fmla="*/ 18 w 36"/>
                  <a:gd name="T9" fmla="*/ 36 h 36"/>
                  <a:gd name="T10" fmla="*/ 18 w 36"/>
                  <a:gd name="T11" fmla="*/ 12 h 36"/>
                  <a:gd name="T12" fmla="*/ 12 w 36"/>
                  <a:gd name="T13" fmla="*/ 18 h 36"/>
                  <a:gd name="T14" fmla="*/ 18 w 36"/>
                  <a:gd name="T15" fmla="*/ 24 h 36"/>
                  <a:gd name="T16" fmla="*/ 24 w 36"/>
                  <a:gd name="T17" fmla="*/ 18 h 36"/>
                  <a:gd name="T18" fmla="*/ 18 w 36"/>
                  <a:gd name="T19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6">
                    <a:moveTo>
                      <a:pt x="18" y="36"/>
                    </a:moveTo>
                    <a:cubicBezTo>
                      <a:pt x="8" y="36"/>
                      <a:pt x="0" y="2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ubicBezTo>
                      <a:pt x="36" y="28"/>
                      <a:pt x="28" y="36"/>
                      <a:pt x="18" y="36"/>
                    </a:cubicBezTo>
                    <a:close/>
                    <a:moveTo>
                      <a:pt x="18" y="12"/>
                    </a:moveTo>
                    <a:cubicBezTo>
                      <a:pt x="15" y="12"/>
                      <a:pt x="12" y="14"/>
                      <a:pt x="12" y="18"/>
                    </a:cubicBezTo>
                    <a:cubicBezTo>
                      <a:pt x="12" y="21"/>
                      <a:pt x="15" y="24"/>
                      <a:pt x="18" y="24"/>
                    </a:cubicBezTo>
                    <a:cubicBezTo>
                      <a:pt x="21" y="24"/>
                      <a:pt x="24" y="21"/>
                      <a:pt x="24" y="18"/>
                    </a:cubicBezTo>
                    <a:cubicBezTo>
                      <a:pt x="24" y="14"/>
                      <a:pt x="21" y="12"/>
                      <a:pt x="18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solidFill>
                    <a:schemeClr val="bg2"/>
                  </a:solidFill>
                </a:endParaRPr>
              </a:p>
            </p:txBody>
          </p:sp>
          <p:sp>
            <p:nvSpPr>
              <p:cNvPr id="39" name="Oval 25">
                <a:extLst>
                  <a:ext uri="{FF2B5EF4-FFF2-40B4-BE49-F238E27FC236}">
                    <a16:creationId xmlns:a16="http://schemas.microsoft.com/office/drawing/2014/main" id="{73223A01-5E8A-4963-B2DE-E89126FDB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9" y="774"/>
                <a:ext cx="36" cy="35"/>
              </a:xfrm>
              <a:prstGeom prst="ellipse">
                <a:avLst/>
              </a:prstGeom>
              <a:grp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Oval 26">
                <a:extLst>
                  <a:ext uri="{FF2B5EF4-FFF2-40B4-BE49-F238E27FC236}">
                    <a16:creationId xmlns:a16="http://schemas.microsoft.com/office/drawing/2014/main" id="{0A7231C1-E006-4610-AAAB-1C1489383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732"/>
                <a:ext cx="36" cy="36"/>
              </a:xfrm>
              <a:prstGeom prst="ellipse">
                <a:avLst/>
              </a:prstGeom>
              <a:grp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solidFill>
                    <a:schemeClr val="bg2"/>
                  </a:solidFill>
                </a:endParaRPr>
              </a:p>
            </p:txBody>
          </p:sp>
          <p:sp>
            <p:nvSpPr>
              <p:cNvPr id="41" name="Oval 27">
                <a:extLst>
                  <a:ext uri="{FF2B5EF4-FFF2-40B4-BE49-F238E27FC236}">
                    <a16:creationId xmlns:a16="http://schemas.microsoft.com/office/drawing/2014/main" id="{4B88F07A-69BF-4576-BF27-9369CDC129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697"/>
                <a:ext cx="18" cy="18"/>
              </a:xfrm>
              <a:prstGeom prst="ellipse">
                <a:avLst/>
              </a:prstGeom>
              <a:grp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57" name="Group 25">
              <a:extLst>
                <a:ext uri="{FF2B5EF4-FFF2-40B4-BE49-F238E27FC236}">
                  <a16:creationId xmlns:a16="http://schemas.microsoft.com/office/drawing/2014/main" id="{A686A6CD-5F33-4B00-BEA6-1EB6A2A24C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832068" y="2454824"/>
              <a:ext cx="565149" cy="540000"/>
              <a:chOff x="3438" y="448"/>
              <a:chExt cx="427" cy="408"/>
            </a:xfrm>
            <a:solidFill>
              <a:schemeClr val="accent3"/>
            </a:solidFill>
          </p:grpSpPr>
          <p:sp>
            <p:nvSpPr>
              <p:cNvPr id="58" name="Freeform 26">
                <a:extLst>
                  <a:ext uri="{FF2B5EF4-FFF2-40B4-BE49-F238E27FC236}">
                    <a16:creationId xmlns:a16="http://schemas.microsoft.com/office/drawing/2014/main" id="{F4B2BAC1-706D-4FE3-B6DE-61E21BA2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2" y="537"/>
                <a:ext cx="319" cy="284"/>
              </a:xfrm>
              <a:custGeom>
                <a:avLst/>
                <a:gdLst>
                  <a:gd name="T0" fmla="*/ 210 w 216"/>
                  <a:gd name="T1" fmla="*/ 192 h 192"/>
                  <a:gd name="T2" fmla="*/ 6 w 216"/>
                  <a:gd name="T3" fmla="*/ 192 h 192"/>
                  <a:gd name="T4" fmla="*/ 0 w 216"/>
                  <a:gd name="T5" fmla="*/ 186 h 192"/>
                  <a:gd name="T6" fmla="*/ 6 w 216"/>
                  <a:gd name="T7" fmla="*/ 180 h 192"/>
                  <a:gd name="T8" fmla="*/ 24 w 216"/>
                  <a:gd name="T9" fmla="*/ 162 h 192"/>
                  <a:gd name="T10" fmla="*/ 24 w 216"/>
                  <a:gd name="T11" fmla="*/ 108 h 192"/>
                  <a:gd name="T12" fmla="*/ 72 w 216"/>
                  <a:gd name="T13" fmla="*/ 32 h 192"/>
                  <a:gd name="T14" fmla="*/ 108 w 216"/>
                  <a:gd name="T15" fmla="*/ 0 h 192"/>
                  <a:gd name="T16" fmla="*/ 144 w 216"/>
                  <a:gd name="T17" fmla="*/ 32 h 192"/>
                  <a:gd name="T18" fmla="*/ 192 w 216"/>
                  <a:gd name="T19" fmla="*/ 108 h 192"/>
                  <a:gd name="T20" fmla="*/ 192 w 216"/>
                  <a:gd name="T21" fmla="*/ 162 h 192"/>
                  <a:gd name="T22" fmla="*/ 210 w 216"/>
                  <a:gd name="T23" fmla="*/ 180 h 192"/>
                  <a:gd name="T24" fmla="*/ 216 w 216"/>
                  <a:gd name="T25" fmla="*/ 186 h 192"/>
                  <a:gd name="T26" fmla="*/ 210 w 216"/>
                  <a:gd name="T27" fmla="*/ 192 h 192"/>
                  <a:gd name="T28" fmla="*/ 30 w 216"/>
                  <a:gd name="T29" fmla="*/ 180 h 192"/>
                  <a:gd name="T30" fmla="*/ 186 w 216"/>
                  <a:gd name="T31" fmla="*/ 180 h 192"/>
                  <a:gd name="T32" fmla="*/ 180 w 216"/>
                  <a:gd name="T33" fmla="*/ 162 h 192"/>
                  <a:gd name="T34" fmla="*/ 180 w 216"/>
                  <a:gd name="T35" fmla="*/ 108 h 192"/>
                  <a:gd name="T36" fmla="*/ 136 w 216"/>
                  <a:gd name="T37" fmla="*/ 41 h 192"/>
                  <a:gd name="T38" fmla="*/ 132 w 216"/>
                  <a:gd name="T39" fmla="*/ 36 h 192"/>
                  <a:gd name="T40" fmla="*/ 108 w 216"/>
                  <a:gd name="T41" fmla="*/ 12 h 192"/>
                  <a:gd name="T42" fmla="*/ 84 w 216"/>
                  <a:gd name="T43" fmla="*/ 36 h 192"/>
                  <a:gd name="T44" fmla="*/ 80 w 216"/>
                  <a:gd name="T45" fmla="*/ 41 h 192"/>
                  <a:gd name="T46" fmla="*/ 36 w 216"/>
                  <a:gd name="T47" fmla="*/ 108 h 192"/>
                  <a:gd name="T48" fmla="*/ 36 w 216"/>
                  <a:gd name="T49" fmla="*/ 162 h 192"/>
                  <a:gd name="T50" fmla="*/ 30 w 216"/>
                  <a:gd name="T51" fmla="*/ 18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6" h="192">
                    <a:moveTo>
                      <a:pt x="210" y="192"/>
                    </a:moveTo>
                    <a:cubicBezTo>
                      <a:pt x="6" y="192"/>
                      <a:pt x="6" y="192"/>
                      <a:pt x="6" y="192"/>
                    </a:cubicBezTo>
                    <a:cubicBezTo>
                      <a:pt x="3" y="192"/>
                      <a:pt x="0" y="189"/>
                      <a:pt x="0" y="186"/>
                    </a:cubicBezTo>
                    <a:cubicBezTo>
                      <a:pt x="0" y="182"/>
                      <a:pt x="3" y="180"/>
                      <a:pt x="6" y="180"/>
                    </a:cubicBezTo>
                    <a:cubicBezTo>
                      <a:pt x="16" y="180"/>
                      <a:pt x="24" y="172"/>
                      <a:pt x="24" y="162"/>
                    </a:cubicBez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75"/>
                      <a:pt x="43" y="45"/>
                      <a:pt x="72" y="32"/>
                    </a:cubicBezTo>
                    <a:cubicBezTo>
                      <a:pt x="74" y="14"/>
                      <a:pt x="89" y="0"/>
                      <a:pt x="108" y="0"/>
                    </a:cubicBezTo>
                    <a:cubicBezTo>
                      <a:pt x="126" y="0"/>
                      <a:pt x="142" y="14"/>
                      <a:pt x="144" y="32"/>
                    </a:cubicBezTo>
                    <a:cubicBezTo>
                      <a:pt x="173" y="45"/>
                      <a:pt x="192" y="75"/>
                      <a:pt x="192" y="108"/>
                    </a:cubicBezTo>
                    <a:cubicBezTo>
                      <a:pt x="192" y="162"/>
                      <a:pt x="192" y="162"/>
                      <a:pt x="192" y="162"/>
                    </a:cubicBezTo>
                    <a:cubicBezTo>
                      <a:pt x="192" y="172"/>
                      <a:pt x="200" y="180"/>
                      <a:pt x="210" y="180"/>
                    </a:cubicBezTo>
                    <a:cubicBezTo>
                      <a:pt x="213" y="180"/>
                      <a:pt x="216" y="182"/>
                      <a:pt x="216" y="186"/>
                    </a:cubicBezTo>
                    <a:cubicBezTo>
                      <a:pt x="216" y="189"/>
                      <a:pt x="213" y="192"/>
                      <a:pt x="210" y="192"/>
                    </a:cubicBezTo>
                    <a:close/>
                    <a:moveTo>
                      <a:pt x="30" y="180"/>
                    </a:moveTo>
                    <a:cubicBezTo>
                      <a:pt x="186" y="180"/>
                      <a:pt x="186" y="180"/>
                      <a:pt x="186" y="180"/>
                    </a:cubicBezTo>
                    <a:cubicBezTo>
                      <a:pt x="182" y="175"/>
                      <a:pt x="180" y="168"/>
                      <a:pt x="180" y="162"/>
                    </a:cubicBezTo>
                    <a:cubicBezTo>
                      <a:pt x="180" y="108"/>
                      <a:pt x="180" y="108"/>
                      <a:pt x="180" y="108"/>
                    </a:cubicBezTo>
                    <a:cubicBezTo>
                      <a:pt x="180" y="78"/>
                      <a:pt x="162" y="52"/>
                      <a:pt x="136" y="41"/>
                    </a:cubicBezTo>
                    <a:cubicBezTo>
                      <a:pt x="133" y="40"/>
                      <a:pt x="132" y="38"/>
                      <a:pt x="132" y="36"/>
                    </a:cubicBezTo>
                    <a:cubicBezTo>
                      <a:pt x="132" y="22"/>
                      <a:pt x="121" y="12"/>
                      <a:pt x="108" y="12"/>
                    </a:cubicBezTo>
                    <a:cubicBezTo>
                      <a:pt x="95" y="12"/>
                      <a:pt x="84" y="22"/>
                      <a:pt x="84" y="36"/>
                    </a:cubicBezTo>
                    <a:cubicBezTo>
                      <a:pt x="84" y="38"/>
                      <a:pt x="82" y="40"/>
                      <a:pt x="80" y="41"/>
                    </a:cubicBezTo>
                    <a:cubicBezTo>
                      <a:pt x="53" y="52"/>
                      <a:pt x="36" y="78"/>
                      <a:pt x="36" y="108"/>
                    </a:cubicBezTo>
                    <a:cubicBezTo>
                      <a:pt x="36" y="162"/>
                      <a:pt x="36" y="162"/>
                      <a:pt x="36" y="162"/>
                    </a:cubicBezTo>
                    <a:cubicBezTo>
                      <a:pt x="36" y="168"/>
                      <a:pt x="34" y="175"/>
                      <a:pt x="30" y="18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9" name="Freeform 27">
                <a:extLst>
                  <a:ext uri="{FF2B5EF4-FFF2-40B4-BE49-F238E27FC236}">
                    <a16:creationId xmlns:a16="http://schemas.microsoft.com/office/drawing/2014/main" id="{3487FA7C-1D01-4D42-94F8-99D466446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8" y="803"/>
                <a:ext cx="88" cy="53"/>
              </a:xfrm>
              <a:custGeom>
                <a:avLst/>
                <a:gdLst>
                  <a:gd name="T0" fmla="*/ 30 w 60"/>
                  <a:gd name="T1" fmla="*/ 36 h 36"/>
                  <a:gd name="T2" fmla="*/ 0 w 60"/>
                  <a:gd name="T3" fmla="*/ 6 h 36"/>
                  <a:gd name="T4" fmla="*/ 6 w 60"/>
                  <a:gd name="T5" fmla="*/ 0 h 36"/>
                  <a:gd name="T6" fmla="*/ 12 w 60"/>
                  <a:gd name="T7" fmla="*/ 6 h 36"/>
                  <a:gd name="T8" fmla="*/ 30 w 60"/>
                  <a:gd name="T9" fmla="*/ 24 h 36"/>
                  <a:gd name="T10" fmla="*/ 48 w 60"/>
                  <a:gd name="T11" fmla="*/ 6 h 36"/>
                  <a:gd name="T12" fmla="*/ 54 w 60"/>
                  <a:gd name="T13" fmla="*/ 0 h 36"/>
                  <a:gd name="T14" fmla="*/ 60 w 60"/>
                  <a:gd name="T15" fmla="*/ 6 h 36"/>
                  <a:gd name="T16" fmla="*/ 30 w 60"/>
                  <a:gd name="T1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36">
                    <a:moveTo>
                      <a:pt x="30" y="36"/>
                    </a:moveTo>
                    <a:cubicBezTo>
                      <a:pt x="13" y="36"/>
                      <a:pt x="0" y="22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9" y="0"/>
                      <a:pt x="12" y="2"/>
                      <a:pt x="12" y="6"/>
                    </a:cubicBezTo>
                    <a:cubicBezTo>
                      <a:pt x="12" y="16"/>
                      <a:pt x="20" y="24"/>
                      <a:pt x="30" y="24"/>
                    </a:cubicBezTo>
                    <a:cubicBezTo>
                      <a:pt x="40" y="24"/>
                      <a:pt x="48" y="16"/>
                      <a:pt x="48" y="6"/>
                    </a:cubicBezTo>
                    <a:cubicBezTo>
                      <a:pt x="48" y="2"/>
                      <a:pt x="51" y="0"/>
                      <a:pt x="54" y="0"/>
                    </a:cubicBezTo>
                    <a:cubicBezTo>
                      <a:pt x="57" y="0"/>
                      <a:pt x="60" y="2"/>
                      <a:pt x="60" y="6"/>
                    </a:cubicBezTo>
                    <a:cubicBezTo>
                      <a:pt x="60" y="22"/>
                      <a:pt x="46" y="36"/>
                      <a:pt x="30" y="3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0" name="Freeform 28">
                <a:extLst>
                  <a:ext uri="{FF2B5EF4-FFF2-40B4-BE49-F238E27FC236}">
                    <a16:creationId xmlns:a16="http://schemas.microsoft.com/office/drawing/2014/main" id="{8AC36852-E392-409C-B74C-A34DF190B0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8" y="537"/>
                <a:ext cx="72" cy="71"/>
              </a:xfrm>
              <a:custGeom>
                <a:avLst/>
                <a:gdLst>
                  <a:gd name="T0" fmla="*/ 43 w 49"/>
                  <a:gd name="T1" fmla="*/ 48 h 48"/>
                  <a:gd name="T2" fmla="*/ 7 w 49"/>
                  <a:gd name="T3" fmla="*/ 48 h 48"/>
                  <a:gd name="T4" fmla="*/ 1 w 49"/>
                  <a:gd name="T5" fmla="*/ 44 h 48"/>
                  <a:gd name="T6" fmla="*/ 3 w 49"/>
                  <a:gd name="T7" fmla="*/ 37 h 48"/>
                  <a:gd name="T8" fmla="*/ 28 w 49"/>
                  <a:gd name="T9" fmla="*/ 12 h 48"/>
                  <a:gd name="T10" fmla="*/ 7 w 49"/>
                  <a:gd name="T11" fmla="*/ 12 h 48"/>
                  <a:gd name="T12" fmla="*/ 1 w 49"/>
                  <a:gd name="T13" fmla="*/ 6 h 48"/>
                  <a:gd name="T14" fmla="*/ 7 w 49"/>
                  <a:gd name="T15" fmla="*/ 0 h 48"/>
                  <a:gd name="T16" fmla="*/ 43 w 49"/>
                  <a:gd name="T17" fmla="*/ 0 h 48"/>
                  <a:gd name="T18" fmla="*/ 48 w 49"/>
                  <a:gd name="T19" fmla="*/ 3 h 48"/>
                  <a:gd name="T20" fmla="*/ 47 w 49"/>
                  <a:gd name="T21" fmla="*/ 10 h 48"/>
                  <a:gd name="T22" fmla="*/ 21 w 49"/>
                  <a:gd name="T23" fmla="*/ 36 h 48"/>
                  <a:gd name="T24" fmla="*/ 43 w 49"/>
                  <a:gd name="T25" fmla="*/ 36 h 48"/>
                  <a:gd name="T26" fmla="*/ 49 w 49"/>
                  <a:gd name="T27" fmla="*/ 42 h 48"/>
                  <a:gd name="T28" fmla="*/ 43 w 49"/>
                  <a:gd name="T2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8">
                    <a:moveTo>
                      <a:pt x="43" y="48"/>
                    </a:moveTo>
                    <a:cubicBezTo>
                      <a:pt x="7" y="48"/>
                      <a:pt x="7" y="48"/>
                      <a:pt x="7" y="48"/>
                    </a:cubicBezTo>
                    <a:cubicBezTo>
                      <a:pt x="4" y="48"/>
                      <a:pt x="2" y="46"/>
                      <a:pt x="1" y="44"/>
                    </a:cubicBezTo>
                    <a:cubicBezTo>
                      <a:pt x="0" y="42"/>
                      <a:pt x="1" y="39"/>
                      <a:pt x="3" y="37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4" y="12"/>
                      <a:pt x="1" y="9"/>
                      <a:pt x="1" y="6"/>
                    </a:cubicBezTo>
                    <a:cubicBezTo>
                      <a:pt x="1" y="2"/>
                      <a:pt x="4" y="0"/>
                      <a:pt x="7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5" y="0"/>
                      <a:pt x="47" y="1"/>
                      <a:pt x="48" y="3"/>
                    </a:cubicBezTo>
                    <a:cubicBezTo>
                      <a:pt x="49" y="6"/>
                      <a:pt x="49" y="8"/>
                      <a:pt x="47" y="10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6" y="36"/>
                      <a:pt x="49" y="38"/>
                      <a:pt x="49" y="42"/>
                    </a:cubicBezTo>
                    <a:cubicBezTo>
                      <a:pt x="49" y="45"/>
                      <a:pt x="46" y="48"/>
                      <a:pt x="43" y="4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1" name="Freeform 29">
                <a:extLst>
                  <a:ext uri="{FF2B5EF4-FFF2-40B4-BE49-F238E27FC236}">
                    <a16:creationId xmlns:a16="http://schemas.microsoft.com/office/drawing/2014/main" id="{DFB812B2-7B09-48CD-97F4-9286045ED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7" y="448"/>
                <a:ext cx="55" cy="53"/>
              </a:xfrm>
              <a:custGeom>
                <a:avLst/>
                <a:gdLst>
                  <a:gd name="T0" fmla="*/ 31 w 37"/>
                  <a:gd name="T1" fmla="*/ 36 h 36"/>
                  <a:gd name="T2" fmla="*/ 7 w 37"/>
                  <a:gd name="T3" fmla="*/ 36 h 36"/>
                  <a:gd name="T4" fmla="*/ 1 w 37"/>
                  <a:gd name="T5" fmla="*/ 32 h 36"/>
                  <a:gd name="T6" fmla="*/ 3 w 37"/>
                  <a:gd name="T7" fmla="*/ 25 h 36"/>
                  <a:gd name="T8" fmla="*/ 16 w 37"/>
                  <a:gd name="T9" fmla="*/ 12 h 36"/>
                  <a:gd name="T10" fmla="*/ 7 w 37"/>
                  <a:gd name="T11" fmla="*/ 12 h 36"/>
                  <a:gd name="T12" fmla="*/ 1 w 37"/>
                  <a:gd name="T13" fmla="*/ 6 h 36"/>
                  <a:gd name="T14" fmla="*/ 7 w 37"/>
                  <a:gd name="T15" fmla="*/ 0 h 36"/>
                  <a:gd name="T16" fmla="*/ 31 w 37"/>
                  <a:gd name="T17" fmla="*/ 0 h 36"/>
                  <a:gd name="T18" fmla="*/ 36 w 37"/>
                  <a:gd name="T19" fmla="*/ 3 h 36"/>
                  <a:gd name="T20" fmla="*/ 35 w 37"/>
                  <a:gd name="T21" fmla="*/ 10 h 36"/>
                  <a:gd name="T22" fmla="*/ 21 w 37"/>
                  <a:gd name="T23" fmla="*/ 24 h 36"/>
                  <a:gd name="T24" fmla="*/ 31 w 37"/>
                  <a:gd name="T25" fmla="*/ 24 h 36"/>
                  <a:gd name="T26" fmla="*/ 37 w 37"/>
                  <a:gd name="T27" fmla="*/ 30 h 36"/>
                  <a:gd name="T28" fmla="*/ 31 w 37"/>
                  <a:gd name="T2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6">
                    <a:moveTo>
                      <a:pt x="31" y="36"/>
                    </a:moveTo>
                    <a:cubicBezTo>
                      <a:pt x="7" y="36"/>
                      <a:pt x="7" y="36"/>
                      <a:pt x="7" y="36"/>
                    </a:cubicBezTo>
                    <a:cubicBezTo>
                      <a:pt x="4" y="36"/>
                      <a:pt x="2" y="34"/>
                      <a:pt x="1" y="32"/>
                    </a:cubicBezTo>
                    <a:cubicBezTo>
                      <a:pt x="0" y="30"/>
                      <a:pt x="1" y="27"/>
                      <a:pt x="3" y="25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4" y="12"/>
                      <a:pt x="1" y="9"/>
                      <a:pt x="1" y="6"/>
                    </a:cubicBezTo>
                    <a:cubicBezTo>
                      <a:pt x="1" y="2"/>
                      <a:pt x="4" y="0"/>
                      <a:pt x="7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3" y="0"/>
                      <a:pt x="35" y="1"/>
                      <a:pt x="36" y="3"/>
                    </a:cubicBezTo>
                    <a:cubicBezTo>
                      <a:pt x="37" y="6"/>
                      <a:pt x="37" y="8"/>
                      <a:pt x="35" y="10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4" y="24"/>
                      <a:pt x="37" y="26"/>
                      <a:pt x="37" y="30"/>
                    </a:cubicBezTo>
                    <a:cubicBezTo>
                      <a:pt x="37" y="33"/>
                      <a:pt x="34" y="36"/>
                      <a:pt x="31" y="3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2" name="Freeform 30">
                <a:extLst>
                  <a:ext uri="{FF2B5EF4-FFF2-40B4-BE49-F238E27FC236}">
                    <a16:creationId xmlns:a16="http://schemas.microsoft.com/office/drawing/2014/main" id="{7675624A-C5B9-4FA2-9F07-E4C1E8912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4" y="483"/>
                <a:ext cx="91" cy="89"/>
              </a:xfrm>
              <a:custGeom>
                <a:avLst/>
                <a:gdLst>
                  <a:gd name="T0" fmla="*/ 55 w 61"/>
                  <a:gd name="T1" fmla="*/ 60 h 60"/>
                  <a:gd name="T2" fmla="*/ 7 w 61"/>
                  <a:gd name="T3" fmla="*/ 60 h 60"/>
                  <a:gd name="T4" fmla="*/ 1 w 61"/>
                  <a:gd name="T5" fmla="*/ 56 h 60"/>
                  <a:gd name="T6" fmla="*/ 3 w 61"/>
                  <a:gd name="T7" fmla="*/ 49 h 60"/>
                  <a:gd name="T8" fmla="*/ 40 w 61"/>
                  <a:gd name="T9" fmla="*/ 12 h 60"/>
                  <a:gd name="T10" fmla="*/ 7 w 61"/>
                  <a:gd name="T11" fmla="*/ 12 h 60"/>
                  <a:gd name="T12" fmla="*/ 1 w 61"/>
                  <a:gd name="T13" fmla="*/ 6 h 60"/>
                  <a:gd name="T14" fmla="*/ 7 w 61"/>
                  <a:gd name="T15" fmla="*/ 0 h 60"/>
                  <a:gd name="T16" fmla="*/ 55 w 61"/>
                  <a:gd name="T17" fmla="*/ 0 h 60"/>
                  <a:gd name="T18" fmla="*/ 60 w 61"/>
                  <a:gd name="T19" fmla="*/ 3 h 60"/>
                  <a:gd name="T20" fmla="*/ 59 w 61"/>
                  <a:gd name="T21" fmla="*/ 10 h 60"/>
                  <a:gd name="T22" fmla="*/ 21 w 61"/>
                  <a:gd name="T23" fmla="*/ 48 h 60"/>
                  <a:gd name="T24" fmla="*/ 55 w 61"/>
                  <a:gd name="T25" fmla="*/ 48 h 60"/>
                  <a:gd name="T26" fmla="*/ 61 w 61"/>
                  <a:gd name="T27" fmla="*/ 54 h 60"/>
                  <a:gd name="T28" fmla="*/ 55 w 61"/>
                  <a:gd name="T2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1" h="60">
                    <a:moveTo>
                      <a:pt x="55" y="60"/>
                    </a:moveTo>
                    <a:cubicBezTo>
                      <a:pt x="7" y="60"/>
                      <a:pt x="7" y="60"/>
                      <a:pt x="7" y="60"/>
                    </a:cubicBezTo>
                    <a:cubicBezTo>
                      <a:pt x="4" y="60"/>
                      <a:pt x="2" y="58"/>
                      <a:pt x="1" y="56"/>
                    </a:cubicBezTo>
                    <a:cubicBezTo>
                      <a:pt x="0" y="54"/>
                      <a:pt x="1" y="51"/>
                      <a:pt x="3" y="49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4" y="12"/>
                      <a:pt x="1" y="9"/>
                      <a:pt x="1" y="6"/>
                    </a:cubicBezTo>
                    <a:cubicBezTo>
                      <a:pt x="1" y="2"/>
                      <a:pt x="4" y="0"/>
                      <a:pt x="7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7" y="0"/>
                      <a:pt x="59" y="1"/>
                      <a:pt x="60" y="3"/>
                    </a:cubicBezTo>
                    <a:cubicBezTo>
                      <a:pt x="61" y="6"/>
                      <a:pt x="61" y="8"/>
                      <a:pt x="59" y="10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8" y="48"/>
                      <a:pt x="61" y="50"/>
                      <a:pt x="61" y="54"/>
                    </a:cubicBezTo>
                    <a:cubicBezTo>
                      <a:pt x="61" y="57"/>
                      <a:pt x="58" y="60"/>
                      <a:pt x="55" y="6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A580EDD-51F3-42B9-8C18-0E19564BB87A}"/>
                </a:ext>
              </a:extLst>
            </p:cNvPr>
            <p:cNvGrpSpPr/>
            <p:nvPr/>
          </p:nvGrpSpPr>
          <p:grpSpPr>
            <a:xfrm>
              <a:off x="6520998" y="1197839"/>
              <a:ext cx="3187288" cy="3053970"/>
              <a:chOff x="6737692" y="2127353"/>
              <a:chExt cx="2217196" cy="2124455"/>
            </a:xfrm>
          </p:grpSpPr>
          <p:pic>
            <p:nvPicPr>
              <p:cNvPr id="52" name="Graphic 51">
                <a:extLst>
                  <a:ext uri="{FF2B5EF4-FFF2-40B4-BE49-F238E27FC236}">
                    <a16:creationId xmlns:a16="http://schemas.microsoft.com/office/drawing/2014/main" id="{DF7D9E85-2832-4CB4-969D-FFC5C9B090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38760" y="2127353"/>
                <a:ext cx="2132345" cy="1066171"/>
              </a:xfrm>
              <a:prstGeom prst="rect">
                <a:avLst/>
              </a:prstGeom>
            </p:spPr>
          </p:pic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50597E2-C484-4692-A9AC-79EAC62A8391}"/>
                  </a:ext>
                </a:extLst>
              </p:cNvPr>
              <p:cNvSpPr/>
              <p:nvPr/>
            </p:nvSpPr>
            <p:spPr>
              <a:xfrm>
                <a:off x="6737692" y="2908950"/>
                <a:ext cx="2217196" cy="1342858"/>
              </a:xfrm>
              <a:custGeom>
                <a:avLst/>
                <a:gdLst>
                  <a:gd name="connsiteX0" fmla="*/ 1943420 w 2217196"/>
                  <a:gd name="connsiteY0" fmla="*/ 1068 h 1342858"/>
                  <a:gd name="connsiteX1" fmla="*/ 1668946 w 2217196"/>
                  <a:gd name="connsiteY1" fmla="*/ 275542 h 1342858"/>
                  <a:gd name="connsiteX2" fmla="*/ 1753428 w 2217196"/>
                  <a:gd name="connsiteY2" fmla="*/ 275542 h 1342858"/>
                  <a:gd name="connsiteX3" fmla="*/ 1067978 w 2217196"/>
                  <a:gd name="connsiteY3" fmla="*/ 960990 h 1342858"/>
                  <a:gd name="connsiteX4" fmla="*/ 382529 w 2217196"/>
                  <a:gd name="connsiteY4" fmla="*/ 275542 h 1342858"/>
                  <a:gd name="connsiteX5" fmla="*/ 1068 w 2217196"/>
                  <a:gd name="connsiteY5" fmla="*/ 275542 h 1342858"/>
                  <a:gd name="connsiteX6" fmla="*/ 1067978 w 2217196"/>
                  <a:gd name="connsiteY6" fmla="*/ 1342450 h 1342858"/>
                  <a:gd name="connsiteX7" fmla="*/ 2134889 w 2217196"/>
                  <a:gd name="connsiteY7" fmla="*/ 275542 h 1342858"/>
                  <a:gd name="connsiteX8" fmla="*/ 2217895 w 2217196"/>
                  <a:gd name="connsiteY8" fmla="*/ 275542 h 1342858"/>
                  <a:gd name="connsiteX9" fmla="*/ 1943420 w 2217196"/>
                  <a:gd name="connsiteY9" fmla="*/ 1068 h 1342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7196" h="1342858">
                    <a:moveTo>
                      <a:pt x="1943420" y="1068"/>
                    </a:moveTo>
                    <a:lnTo>
                      <a:pt x="1668946" y="275542"/>
                    </a:lnTo>
                    <a:lnTo>
                      <a:pt x="1753428" y="275542"/>
                    </a:lnTo>
                    <a:cubicBezTo>
                      <a:pt x="1753428" y="654051"/>
                      <a:pt x="1446488" y="960990"/>
                      <a:pt x="1067978" y="960990"/>
                    </a:cubicBezTo>
                    <a:cubicBezTo>
                      <a:pt x="689469" y="960990"/>
                      <a:pt x="382529" y="654051"/>
                      <a:pt x="382529" y="275542"/>
                    </a:cubicBezTo>
                    <a:lnTo>
                      <a:pt x="1068" y="275542"/>
                    </a:lnTo>
                    <a:cubicBezTo>
                      <a:pt x="1068" y="864703"/>
                      <a:pt x="478817" y="1342450"/>
                      <a:pt x="1067978" y="1342450"/>
                    </a:cubicBezTo>
                    <a:cubicBezTo>
                      <a:pt x="1657140" y="1342450"/>
                      <a:pt x="2134889" y="864703"/>
                      <a:pt x="2134889" y="275542"/>
                    </a:cubicBezTo>
                    <a:lnTo>
                      <a:pt x="2217895" y="275542"/>
                    </a:lnTo>
                    <a:lnTo>
                      <a:pt x="1943420" y="106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36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6BA50ED-D3DD-463C-A567-066330C1134E}"/>
                </a:ext>
              </a:extLst>
            </p:cNvPr>
            <p:cNvGrpSpPr/>
            <p:nvPr/>
          </p:nvGrpSpPr>
          <p:grpSpPr>
            <a:xfrm>
              <a:off x="4012147" y="1197839"/>
              <a:ext cx="3187288" cy="3053970"/>
              <a:chOff x="4982239" y="2127353"/>
              <a:chExt cx="2217196" cy="2124455"/>
            </a:xfrm>
          </p:grpSpPr>
          <p:pic>
            <p:nvPicPr>
              <p:cNvPr id="53" name="Graphic 52">
                <a:extLst>
                  <a:ext uri="{FF2B5EF4-FFF2-40B4-BE49-F238E27FC236}">
                    <a16:creationId xmlns:a16="http://schemas.microsoft.com/office/drawing/2014/main" id="{C832A957-F8D1-40DB-BEAD-D5A0F091AC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983307" y="2127353"/>
                <a:ext cx="2132345" cy="1066171"/>
              </a:xfrm>
              <a:prstGeom prst="rect">
                <a:avLst/>
              </a:prstGeom>
            </p:spPr>
          </p:pic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A377A58-7C9D-422D-BFC0-53B7C5698D2C}"/>
                  </a:ext>
                </a:extLst>
              </p:cNvPr>
              <p:cNvSpPr/>
              <p:nvPr/>
            </p:nvSpPr>
            <p:spPr>
              <a:xfrm>
                <a:off x="4982239" y="2908950"/>
                <a:ext cx="2217196" cy="1342858"/>
              </a:xfrm>
              <a:custGeom>
                <a:avLst/>
                <a:gdLst>
                  <a:gd name="connsiteX0" fmla="*/ 1943420 w 2217196"/>
                  <a:gd name="connsiteY0" fmla="*/ 1068 h 1342858"/>
                  <a:gd name="connsiteX1" fmla="*/ 1668946 w 2217196"/>
                  <a:gd name="connsiteY1" fmla="*/ 275542 h 1342858"/>
                  <a:gd name="connsiteX2" fmla="*/ 1753428 w 2217196"/>
                  <a:gd name="connsiteY2" fmla="*/ 275542 h 1342858"/>
                  <a:gd name="connsiteX3" fmla="*/ 1067978 w 2217196"/>
                  <a:gd name="connsiteY3" fmla="*/ 960990 h 1342858"/>
                  <a:gd name="connsiteX4" fmla="*/ 382529 w 2217196"/>
                  <a:gd name="connsiteY4" fmla="*/ 275542 h 1342858"/>
                  <a:gd name="connsiteX5" fmla="*/ 1068 w 2217196"/>
                  <a:gd name="connsiteY5" fmla="*/ 275542 h 1342858"/>
                  <a:gd name="connsiteX6" fmla="*/ 1067978 w 2217196"/>
                  <a:gd name="connsiteY6" fmla="*/ 1342450 h 1342858"/>
                  <a:gd name="connsiteX7" fmla="*/ 2134889 w 2217196"/>
                  <a:gd name="connsiteY7" fmla="*/ 275542 h 1342858"/>
                  <a:gd name="connsiteX8" fmla="*/ 2217895 w 2217196"/>
                  <a:gd name="connsiteY8" fmla="*/ 275542 h 1342858"/>
                  <a:gd name="connsiteX9" fmla="*/ 1943420 w 2217196"/>
                  <a:gd name="connsiteY9" fmla="*/ 1068 h 1342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7196" h="1342858">
                    <a:moveTo>
                      <a:pt x="1943420" y="1068"/>
                    </a:moveTo>
                    <a:lnTo>
                      <a:pt x="1668946" y="275542"/>
                    </a:lnTo>
                    <a:lnTo>
                      <a:pt x="1753428" y="275542"/>
                    </a:lnTo>
                    <a:cubicBezTo>
                      <a:pt x="1753428" y="654051"/>
                      <a:pt x="1446488" y="960990"/>
                      <a:pt x="1067978" y="960990"/>
                    </a:cubicBezTo>
                    <a:cubicBezTo>
                      <a:pt x="689469" y="960990"/>
                      <a:pt x="382529" y="654051"/>
                      <a:pt x="382529" y="275542"/>
                    </a:cubicBezTo>
                    <a:lnTo>
                      <a:pt x="1068" y="275542"/>
                    </a:lnTo>
                    <a:cubicBezTo>
                      <a:pt x="1068" y="864703"/>
                      <a:pt x="478817" y="1342450"/>
                      <a:pt x="1067978" y="1342450"/>
                    </a:cubicBezTo>
                    <a:cubicBezTo>
                      <a:pt x="1657140" y="1342450"/>
                      <a:pt x="2134889" y="864703"/>
                      <a:pt x="2134889" y="275542"/>
                    </a:cubicBezTo>
                    <a:lnTo>
                      <a:pt x="2217895" y="275542"/>
                    </a:lnTo>
                    <a:lnTo>
                      <a:pt x="1943420" y="1068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6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8DE4B90-9D75-4A82-A30B-1F6223342204}"/>
                </a:ext>
              </a:extLst>
            </p:cNvPr>
            <p:cNvGrpSpPr/>
            <p:nvPr/>
          </p:nvGrpSpPr>
          <p:grpSpPr>
            <a:xfrm>
              <a:off x="1493272" y="1197839"/>
              <a:ext cx="3187288" cy="3053970"/>
              <a:chOff x="3226785" y="2127353"/>
              <a:chExt cx="2217196" cy="2124455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5205A6D4-287C-4309-81E6-71837EFC01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227853" y="2127353"/>
                <a:ext cx="2132345" cy="1066171"/>
              </a:xfrm>
              <a:prstGeom prst="rect">
                <a:avLst/>
              </a:prstGeom>
            </p:spPr>
          </p:pic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E0DC0BA-E4C5-4B1A-871C-72CB107F850C}"/>
                  </a:ext>
                </a:extLst>
              </p:cNvPr>
              <p:cNvSpPr/>
              <p:nvPr/>
            </p:nvSpPr>
            <p:spPr>
              <a:xfrm>
                <a:off x="3226785" y="2908950"/>
                <a:ext cx="2217196" cy="1342858"/>
              </a:xfrm>
              <a:custGeom>
                <a:avLst/>
                <a:gdLst>
                  <a:gd name="connsiteX0" fmla="*/ 1943420 w 2217196"/>
                  <a:gd name="connsiteY0" fmla="*/ 1068 h 1342858"/>
                  <a:gd name="connsiteX1" fmla="*/ 1668946 w 2217196"/>
                  <a:gd name="connsiteY1" fmla="*/ 275542 h 1342858"/>
                  <a:gd name="connsiteX2" fmla="*/ 1753428 w 2217196"/>
                  <a:gd name="connsiteY2" fmla="*/ 275542 h 1342858"/>
                  <a:gd name="connsiteX3" fmla="*/ 1067978 w 2217196"/>
                  <a:gd name="connsiteY3" fmla="*/ 960990 h 1342858"/>
                  <a:gd name="connsiteX4" fmla="*/ 382529 w 2217196"/>
                  <a:gd name="connsiteY4" fmla="*/ 275542 h 1342858"/>
                  <a:gd name="connsiteX5" fmla="*/ 1068 w 2217196"/>
                  <a:gd name="connsiteY5" fmla="*/ 275542 h 1342858"/>
                  <a:gd name="connsiteX6" fmla="*/ 1067978 w 2217196"/>
                  <a:gd name="connsiteY6" fmla="*/ 1342450 h 1342858"/>
                  <a:gd name="connsiteX7" fmla="*/ 2134889 w 2217196"/>
                  <a:gd name="connsiteY7" fmla="*/ 275542 h 1342858"/>
                  <a:gd name="connsiteX8" fmla="*/ 2217895 w 2217196"/>
                  <a:gd name="connsiteY8" fmla="*/ 275542 h 1342858"/>
                  <a:gd name="connsiteX9" fmla="*/ 1943420 w 2217196"/>
                  <a:gd name="connsiteY9" fmla="*/ 1068 h 1342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7196" h="1342858">
                    <a:moveTo>
                      <a:pt x="1943420" y="1068"/>
                    </a:moveTo>
                    <a:lnTo>
                      <a:pt x="1668946" y="275542"/>
                    </a:lnTo>
                    <a:lnTo>
                      <a:pt x="1753428" y="275542"/>
                    </a:lnTo>
                    <a:cubicBezTo>
                      <a:pt x="1753428" y="654051"/>
                      <a:pt x="1446488" y="960990"/>
                      <a:pt x="1067978" y="960990"/>
                    </a:cubicBezTo>
                    <a:cubicBezTo>
                      <a:pt x="689469" y="960990"/>
                      <a:pt x="382529" y="654051"/>
                      <a:pt x="382529" y="275542"/>
                    </a:cubicBezTo>
                    <a:lnTo>
                      <a:pt x="1068" y="275542"/>
                    </a:lnTo>
                    <a:cubicBezTo>
                      <a:pt x="1068" y="864703"/>
                      <a:pt x="478817" y="1342450"/>
                      <a:pt x="1067978" y="1342450"/>
                    </a:cubicBezTo>
                    <a:cubicBezTo>
                      <a:pt x="1657140" y="1342450"/>
                      <a:pt x="2134889" y="864703"/>
                      <a:pt x="2134889" y="275542"/>
                    </a:cubicBezTo>
                    <a:lnTo>
                      <a:pt x="2217895" y="275542"/>
                    </a:lnTo>
                    <a:lnTo>
                      <a:pt x="1943420" y="10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36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C2ECA90-E48E-4F75-9C04-FD35B47B6E9F}"/>
                </a:ext>
              </a:extLst>
            </p:cNvPr>
            <p:cNvSpPr/>
            <p:nvPr/>
          </p:nvSpPr>
          <p:spPr>
            <a:xfrm>
              <a:off x="4438134" y="4274790"/>
              <a:ext cx="2335314" cy="342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>
                  <a:solidFill>
                    <a:sysClr val="windowText" lastClr="000000"/>
                  </a:solidFill>
                </a:rPr>
                <a:t>Entwicklung/</a:t>
              </a:r>
              <a:r>
                <a:rPr lang="de-DE" b="1" dirty="0" err="1">
                  <a:solidFill>
                    <a:sysClr val="windowText" lastClr="000000"/>
                  </a:solidFill>
                </a:rPr>
                <a:t>Testing</a:t>
              </a:r>
              <a:endParaRPr lang="de-DE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061F957-481A-4530-B482-BB326A116BFF}"/>
                </a:ext>
              </a:extLst>
            </p:cNvPr>
            <p:cNvSpPr/>
            <p:nvPr/>
          </p:nvSpPr>
          <p:spPr>
            <a:xfrm>
              <a:off x="1965031" y="4274790"/>
              <a:ext cx="2243771" cy="342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>
                  <a:solidFill>
                    <a:sysClr val="windowText" lastClr="000000"/>
                  </a:solidFill>
                </a:rPr>
                <a:t>Idee &amp; Konzeption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139EDD-3C97-43F5-A2CF-531DAFFF20D0}"/>
              </a:ext>
            </a:extLst>
          </p:cNvPr>
          <p:cNvGrpSpPr/>
          <p:nvPr/>
        </p:nvGrpSpPr>
        <p:grpSpPr>
          <a:xfrm>
            <a:off x="5074060" y="5363770"/>
            <a:ext cx="2043881" cy="743323"/>
            <a:chOff x="4407200" y="4825227"/>
            <a:chExt cx="2043881" cy="743323"/>
          </a:xfrm>
        </p:grpSpPr>
        <p:sp>
          <p:nvSpPr>
            <p:cNvPr id="63" name="Freeform 65">
              <a:extLst>
                <a:ext uri="{FF2B5EF4-FFF2-40B4-BE49-F238E27FC236}">
                  <a16:creationId xmlns:a16="http://schemas.microsoft.com/office/drawing/2014/main" id="{C141627A-7A86-48E0-913E-6E5030C92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185" y="4825227"/>
              <a:ext cx="288000" cy="288000"/>
            </a:xfrm>
            <a:custGeom>
              <a:avLst/>
              <a:gdLst>
                <a:gd name="T0" fmla="*/ 84 w 289"/>
                <a:gd name="T1" fmla="*/ 289 h 289"/>
                <a:gd name="T2" fmla="*/ 80 w 289"/>
                <a:gd name="T3" fmla="*/ 287 h 289"/>
                <a:gd name="T4" fmla="*/ 2 w 289"/>
                <a:gd name="T5" fmla="*/ 209 h 289"/>
                <a:gd name="T6" fmla="*/ 2 w 289"/>
                <a:gd name="T7" fmla="*/ 201 h 289"/>
                <a:gd name="T8" fmla="*/ 10 w 289"/>
                <a:gd name="T9" fmla="*/ 201 h 289"/>
                <a:gd name="T10" fmla="*/ 83 w 289"/>
                <a:gd name="T11" fmla="*/ 274 h 289"/>
                <a:gd name="T12" fmla="*/ 277 w 289"/>
                <a:gd name="T13" fmla="*/ 4 h 289"/>
                <a:gd name="T14" fmla="*/ 286 w 289"/>
                <a:gd name="T15" fmla="*/ 2 h 289"/>
                <a:gd name="T16" fmla="*/ 287 w 289"/>
                <a:gd name="T17" fmla="*/ 11 h 289"/>
                <a:gd name="T18" fmla="*/ 89 w 289"/>
                <a:gd name="T19" fmla="*/ 287 h 289"/>
                <a:gd name="T20" fmla="*/ 85 w 289"/>
                <a:gd name="T21" fmla="*/ 289 h 289"/>
                <a:gd name="T22" fmla="*/ 84 w 289"/>
                <a:gd name="T23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9" h="289">
                  <a:moveTo>
                    <a:pt x="84" y="289"/>
                  </a:moveTo>
                  <a:cubicBezTo>
                    <a:pt x="83" y="289"/>
                    <a:pt x="81" y="289"/>
                    <a:pt x="80" y="287"/>
                  </a:cubicBezTo>
                  <a:cubicBezTo>
                    <a:pt x="2" y="209"/>
                    <a:pt x="2" y="209"/>
                    <a:pt x="2" y="209"/>
                  </a:cubicBezTo>
                  <a:cubicBezTo>
                    <a:pt x="0" y="207"/>
                    <a:pt x="0" y="203"/>
                    <a:pt x="2" y="201"/>
                  </a:cubicBezTo>
                  <a:cubicBezTo>
                    <a:pt x="4" y="199"/>
                    <a:pt x="8" y="199"/>
                    <a:pt x="10" y="201"/>
                  </a:cubicBezTo>
                  <a:cubicBezTo>
                    <a:pt x="83" y="274"/>
                    <a:pt x="83" y="274"/>
                    <a:pt x="83" y="274"/>
                  </a:cubicBezTo>
                  <a:cubicBezTo>
                    <a:pt x="277" y="4"/>
                    <a:pt x="277" y="4"/>
                    <a:pt x="277" y="4"/>
                  </a:cubicBezTo>
                  <a:cubicBezTo>
                    <a:pt x="279" y="1"/>
                    <a:pt x="283" y="0"/>
                    <a:pt x="286" y="2"/>
                  </a:cubicBezTo>
                  <a:cubicBezTo>
                    <a:pt x="288" y="4"/>
                    <a:pt x="289" y="8"/>
                    <a:pt x="287" y="11"/>
                  </a:cubicBezTo>
                  <a:cubicBezTo>
                    <a:pt x="89" y="287"/>
                    <a:pt x="89" y="287"/>
                    <a:pt x="89" y="287"/>
                  </a:cubicBezTo>
                  <a:cubicBezTo>
                    <a:pt x="88" y="288"/>
                    <a:pt x="86" y="289"/>
                    <a:pt x="85" y="289"/>
                  </a:cubicBezTo>
                  <a:cubicBezTo>
                    <a:pt x="85" y="289"/>
                    <a:pt x="84" y="289"/>
                    <a:pt x="84" y="289"/>
                  </a:cubicBezTo>
                  <a:close/>
                </a:path>
              </a:pathLst>
            </a:custGeom>
            <a:solidFill>
              <a:srgbClr val="74B230"/>
            </a:solidFill>
            <a:ln w="38100">
              <a:solidFill>
                <a:srgbClr val="74B23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  <p:grpSp>
          <p:nvGrpSpPr>
            <p:cNvPr id="64" name="Group 17">
              <a:extLst>
                <a:ext uri="{FF2B5EF4-FFF2-40B4-BE49-F238E27FC236}">
                  <a16:creationId xmlns:a16="http://schemas.microsoft.com/office/drawing/2014/main" id="{DF65A2D3-7B4E-48CF-AB7C-A43E94809C7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57017" y="5253152"/>
              <a:ext cx="294336" cy="288000"/>
              <a:chOff x="2407" y="448"/>
              <a:chExt cx="418" cy="409"/>
            </a:xfrm>
            <a:solidFill>
              <a:schemeClr val="accent1"/>
            </a:solidFill>
          </p:grpSpPr>
          <p:sp>
            <p:nvSpPr>
              <p:cNvPr id="65" name="Freeform 18">
                <a:extLst>
                  <a:ext uri="{FF2B5EF4-FFF2-40B4-BE49-F238E27FC236}">
                    <a16:creationId xmlns:a16="http://schemas.microsoft.com/office/drawing/2014/main" id="{C5896901-23A4-4D4F-AF49-DE32A79A80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00" y="510"/>
                <a:ext cx="125" cy="125"/>
              </a:xfrm>
              <a:custGeom>
                <a:avLst/>
                <a:gdLst>
                  <a:gd name="T0" fmla="*/ 42 w 84"/>
                  <a:gd name="T1" fmla="*/ 84 h 84"/>
                  <a:gd name="T2" fmla="*/ 0 w 84"/>
                  <a:gd name="T3" fmla="*/ 42 h 84"/>
                  <a:gd name="T4" fmla="*/ 42 w 84"/>
                  <a:gd name="T5" fmla="*/ 0 h 84"/>
                  <a:gd name="T6" fmla="*/ 84 w 84"/>
                  <a:gd name="T7" fmla="*/ 42 h 84"/>
                  <a:gd name="T8" fmla="*/ 42 w 84"/>
                  <a:gd name="T9" fmla="*/ 84 h 84"/>
                  <a:gd name="T10" fmla="*/ 42 w 84"/>
                  <a:gd name="T11" fmla="*/ 12 h 84"/>
                  <a:gd name="T12" fmla="*/ 12 w 84"/>
                  <a:gd name="T13" fmla="*/ 42 h 84"/>
                  <a:gd name="T14" fmla="*/ 42 w 84"/>
                  <a:gd name="T15" fmla="*/ 72 h 84"/>
                  <a:gd name="T16" fmla="*/ 72 w 84"/>
                  <a:gd name="T17" fmla="*/ 42 h 84"/>
                  <a:gd name="T18" fmla="*/ 42 w 84"/>
                  <a:gd name="T19" fmla="*/ 1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84">
                    <a:moveTo>
                      <a:pt x="42" y="84"/>
                    </a:moveTo>
                    <a:cubicBezTo>
                      <a:pt x="18" y="84"/>
                      <a:pt x="0" y="65"/>
                      <a:pt x="0" y="42"/>
                    </a:cubicBezTo>
                    <a:cubicBezTo>
                      <a:pt x="0" y="19"/>
                      <a:pt x="18" y="0"/>
                      <a:pt x="42" y="0"/>
                    </a:cubicBezTo>
                    <a:cubicBezTo>
                      <a:pt x="65" y="0"/>
                      <a:pt x="84" y="19"/>
                      <a:pt x="84" y="42"/>
                    </a:cubicBezTo>
                    <a:cubicBezTo>
                      <a:pt x="84" y="65"/>
                      <a:pt x="65" y="84"/>
                      <a:pt x="42" y="84"/>
                    </a:cubicBezTo>
                    <a:close/>
                    <a:moveTo>
                      <a:pt x="42" y="12"/>
                    </a:moveTo>
                    <a:cubicBezTo>
                      <a:pt x="25" y="12"/>
                      <a:pt x="12" y="25"/>
                      <a:pt x="12" y="42"/>
                    </a:cubicBezTo>
                    <a:cubicBezTo>
                      <a:pt x="12" y="58"/>
                      <a:pt x="25" y="72"/>
                      <a:pt x="42" y="72"/>
                    </a:cubicBezTo>
                    <a:cubicBezTo>
                      <a:pt x="58" y="72"/>
                      <a:pt x="72" y="58"/>
                      <a:pt x="72" y="42"/>
                    </a:cubicBezTo>
                    <a:cubicBezTo>
                      <a:pt x="72" y="25"/>
                      <a:pt x="58" y="12"/>
                      <a:pt x="42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solidFill>
                    <a:schemeClr val="bg2"/>
                  </a:solidFill>
                </a:endParaRPr>
              </a:p>
            </p:txBody>
          </p:sp>
          <p:sp>
            <p:nvSpPr>
              <p:cNvPr id="66" name="Freeform 19">
                <a:extLst>
                  <a:ext uri="{FF2B5EF4-FFF2-40B4-BE49-F238E27FC236}">
                    <a16:creationId xmlns:a16="http://schemas.microsoft.com/office/drawing/2014/main" id="{13265EBD-E926-4D88-B480-0613296F6B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85" y="448"/>
                <a:ext cx="107" cy="107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12 h 72"/>
                  <a:gd name="T12" fmla="*/ 12 w 72"/>
                  <a:gd name="T13" fmla="*/ 36 h 72"/>
                  <a:gd name="T14" fmla="*/ 36 w 72"/>
                  <a:gd name="T15" fmla="*/ 60 h 72"/>
                  <a:gd name="T16" fmla="*/ 60 w 72"/>
                  <a:gd name="T17" fmla="*/ 36 h 72"/>
                  <a:gd name="T18" fmla="*/ 36 w 72"/>
                  <a:gd name="T19" fmla="*/ 1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5" y="0"/>
                      <a:pt x="72" y="16"/>
                      <a:pt x="72" y="36"/>
                    </a:cubicBezTo>
                    <a:cubicBezTo>
                      <a:pt x="72" y="56"/>
                      <a:pt x="55" y="72"/>
                      <a:pt x="36" y="72"/>
                    </a:cubicBezTo>
                    <a:close/>
                    <a:moveTo>
                      <a:pt x="36" y="12"/>
                    </a:moveTo>
                    <a:cubicBezTo>
                      <a:pt x="22" y="12"/>
                      <a:pt x="12" y="23"/>
                      <a:pt x="12" y="36"/>
                    </a:cubicBezTo>
                    <a:cubicBezTo>
                      <a:pt x="12" y="49"/>
                      <a:pt x="22" y="60"/>
                      <a:pt x="36" y="60"/>
                    </a:cubicBezTo>
                    <a:cubicBezTo>
                      <a:pt x="49" y="60"/>
                      <a:pt x="60" y="49"/>
                      <a:pt x="60" y="36"/>
                    </a:cubicBezTo>
                    <a:cubicBezTo>
                      <a:pt x="60" y="23"/>
                      <a:pt x="49" y="12"/>
                      <a:pt x="36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solidFill>
                    <a:schemeClr val="bg2"/>
                  </a:solidFill>
                </a:endParaRPr>
              </a:p>
            </p:txBody>
          </p:sp>
          <p:sp>
            <p:nvSpPr>
              <p:cNvPr id="67" name="Freeform 20">
                <a:extLst>
                  <a:ext uri="{FF2B5EF4-FFF2-40B4-BE49-F238E27FC236}">
                    <a16:creationId xmlns:a16="http://schemas.microsoft.com/office/drawing/2014/main" id="{A8ED46EC-EC4F-40E9-9B55-722C6A9519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61" y="484"/>
                <a:ext cx="106" cy="106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12 h 72"/>
                  <a:gd name="T12" fmla="*/ 12 w 72"/>
                  <a:gd name="T13" fmla="*/ 36 h 72"/>
                  <a:gd name="T14" fmla="*/ 36 w 72"/>
                  <a:gd name="T15" fmla="*/ 60 h 72"/>
                  <a:gd name="T16" fmla="*/ 60 w 72"/>
                  <a:gd name="T17" fmla="*/ 36 h 72"/>
                  <a:gd name="T18" fmla="*/ 36 w 72"/>
                  <a:gd name="T19" fmla="*/ 1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5" y="0"/>
                      <a:pt x="72" y="16"/>
                      <a:pt x="72" y="36"/>
                    </a:cubicBezTo>
                    <a:cubicBezTo>
                      <a:pt x="72" y="56"/>
                      <a:pt x="55" y="72"/>
                      <a:pt x="36" y="72"/>
                    </a:cubicBezTo>
                    <a:close/>
                    <a:moveTo>
                      <a:pt x="36" y="12"/>
                    </a:moveTo>
                    <a:cubicBezTo>
                      <a:pt x="22" y="12"/>
                      <a:pt x="12" y="23"/>
                      <a:pt x="12" y="36"/>
                    </a:cubicBezTo>
                    <a:cubicBezTo>
                      <a:pt x="12" y="49"/>
                      <a:pt x="22" y="60"/>
                      <a:pt x="36" y="60"/>
                    </a:cubicBezTo>
                    <a:cubicBezTo>
                      <a:pt x="49" y="60"/>
                      <a:pt x="60" y="49"/>
                      <a:pt x="60" y="36"/>
                    </a:cubicBezTo>
                    <a:cubicBezTo>
                      <a:pt x="60" y="23"/>
                      <a:pt x="49" y="12"/>
                      <a:pt x="36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solidFill>
                    <a:schemeClr val="bg2"/>
                  </a:solidFill>
                </a:endParaRPr>
              </a:p>
            </p:txBody>
          </p:sp>
          <p:sp>
            <p:nvSpPr>
              <p:cNvPr id="68" name="Freeform 21">
                <a:extLst>
                  <a:ext uri="{FF2B5EF4-FFF2-40B4-BE49-F238E27FC236}">
                    <a16:creationId xmlns:a16="http://schemas.microsoft.com/office/drawing/2014/main" id="{5EA4F466-8D57-49F6-98D8-044EEFDE07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07" y="599"/>
                <a:ext cx="89" cy="89"/>
              </a:xfrm>
              <a:custGeom>
                <a:avLst/>
                <a:gdLst>
                  <a:gd name="T0" fmla="*/ 30 w 60"/>
                  <a:gd name="T1" fmla="*/ 60 h 60"/>
                  <a:gd name="T2" fmla="*/ 0 w 60"/>
                  <a:gd name="T3" fmla="*/ 30 h 60"/>
                  <a:gd name="T4" fmla="*/ 30 w 60"/>
                  <a:gd name="T5" fmla="*/ 0 h 60"/>
                  <a:gd name="T6" fmla="*/ 60 w 60"/>
                  <a:gd name="T7" fmla="*/ 30 h 60"/>
                  <a:gd name="T8" fmla="*/ 30 w 60"/>
                  <a:gd name="T9" fmla="*/ 60 h 60"/>
                  <a:gd name="T10" fmla="*/ 30 w 60"/>
                  <a:gd name="T11" fmla="*/ 12 h 60"/>
                  <a:gd name="T12" fmla="*/ 12 w 60"/>
                  <a:gd name="T13" fmla="*/ 30 h 60"/>
                  <a:gd name="T14" fmla="*/ 30 w 60"/>
                  <a:gd name="T15" fmla="*/ 48 h 60"/>
                  <a:gd name="T16" fmla="*/ 48 w 60"/>
                  <a:gd name="T17" fmla="*/ 30 h 60"/>
                  <a:gd name="T18" fmla="*/ 30 w 60"/>
                  <a:gd name="T19" fmla="*/ 1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60"/>
                    </a:moveTo>
                    <a:cubicBezTo>
                      <a:pt x="13" y="60"/>
                      <a:pt x="0" y="46"/>
                      <a:pt x="0" y="30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46" y="0"/>
                      <a:pt x="60" y="13"/>
                      <a:pt x="60" y="30"/>
                    </a:cubicBezTo>
                    <a:cubicBezTo>
                      <a:pt x="60" y="46"/>
                      <a:pt x="46" y="60"/>
                      <a:pt x="30" y="60"/>
                    </a:cubicBezTo>
                    <a:close/>
                    <a:moveTo>
                      <a:pt x="30" y="12"/>
                    </a:moveTo>
                    <a:cubicBezTo>
                      <a:pt x="20" y="12"/>
                      <a:pt x="12" y="20"/>
                      <a:pt x="12" y="30"/>
                    </a:cubicBezTo>
                    <a:cubicBezTo>
                      <a:pt x="12" y="40"/>
                      <a:pt x="20" y="48"/>
                      <a:pt x="30" y="48"/>
                    </a:cubicBezTo>
                    <a:cubicBezTo>
                      <a:pt x="40" y="48"/>
                      <a:pt x="48" y="40"/>
                      <a:pt x="48" y="30"/>
                    </a:cubicBezTo>
                    <a:cubicBezTo>
                      <a:pt x="48" y="20"/>
                      <a:pt x="40" y="12"/>
                      <a:pt x="30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solidFill>
                    <a:schemeClr val="bg2"/>
                  </a:solidFill>
                </a:endParaRPr>
              </a:p>
            </p:txBody>
          </p:sp>
          <p:sp>
            <p:nvSpPr>
              <p:cNvPr id="69" name="Freeform 22">
                <a:extLst>
                  <a:ext uri="{FF2B5EF4-FFF2-40B4-BE49-F238E27FC236}">
                    <a16:creationId xmlns:a16="http://schemas.microsoft.com/office/drawing/2014/main" id="{04D95078-B700-4B46-854B-5473C4DDD7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34" y="706"/>
                <a:ext cx="89" cy="89"/>
              </a:xfrm>
              <a:custGeom>
                <a:avLst/>
                <a:gdLst>
                  <a:gd name="T0" fmla="*/ 30 w 60"/>
                  <a:gd name="T1" fmla="*/ 60 h 60"/>
                  <a:gd name="T2" fmla="*/ 0 w 60"/>
                  <a:gd name="T3" fmla="*/ 30 h 60"/>
                  <a:gd name="T4" fmla="*/ 30 w 60"/>
                  <a:gd name="T5" fmla="*/ 0 h 60"/>
                  <a:gd name="T6" fmla="*/ 60 w 60"/>
                  <a:gd name="T7" fmla="*/ 30 h 60"/>
                  <a:gd name="T8" fmla="*/ 30 w 60"/>
                  <a:gd name="T9" fmla="*/ 60 h 60"/>
                  <a:gd name="T10" fmla="*/ 30 w 60"/>
                  <a:gd name="T11" fmla="*/ 12 h 60"/>
                  <a:gd name="T12" fmla="*/ 12 w 60"/>
                  <a:gd name="T13" fmla="*/ 30 h 60"/>
                  <a:gd name="T14" fmla="*/ 30 w 60"/>
                  <a:gd name="T15" fmla="*/ 48 h 60"/>
                  <a:gd name="T16" fmla="*/ 48 w 60"/>
                  <a:gd name="T17" fmla="*/ 30 h 60"/>
                  <a:gd name="T18" fmla="*/ 30 w 60"/>
                  <a:gd name="T19" fmla="*/ 1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60"/>
                    </a:moveTo>
                    <a:cubicBezTo>
                      <a:pt x="13" y="60"/>
                      <a:pt x="0" y="46"/>
                      <a:pt x="0" y="30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46" y="0"/>
                      <a:pt x="60" y="13"/>
                      <a:pt x="60" y="30"/>
                    </a:cubicBezTo>
                    <a:cubicBezTo>
                      <a:pt x="60" y="46"/>
                      <a:pt x="46" y="60"/>
                      <a:pt x="30" y="60"/>
                    </a:cubicBezTo>
                    <a:close/>
                    <a:moveTo>
                      <a:pt x="30" y="12"/>
                    </a:moveTo>
                    <a:cubicBezTo>
                      <a:pt x="20" y="12"/>
                      <a:pt x="12" y="20"/>
                      <a:pt x="12" y="30"/>
                    </a:cubicBezTo>
                    <a:cubicBezTo>
                      <a:pt x="12" y="40"/>
                      <a:pt x="20" y="48"/>
                      <a:pt x="30" y="48"/>
                    </a:cubicBezTo>
                    <a:cubicBezTo>
                      <a:pt x="40" y="48"/>
                      <a:pt x="48" y="40"/>
                      <a:pt x="48" y="30"/>
                    </a:cubicBezTo>
                    <a:cubicBezTo>
                      <a:pt x="48" y="20"/>
                      <a:pt x="40" y="12"/>
                      <a:pt x="30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solidFill>
                    <a:schemeClr val="bg2"/>
                  </a:solidFill>
                </a:endParaRPr>
              </a:p>
            </p:txBody>
          </p:sp>
          <p:sp>
            <p:nvSpPr>
              <p:cNvPr id="70" name="Freeform 23">
                <a:extLst>
                  <a:ext uri="{FF2B5EF4-FFF2-40B4-BE49-F238E27FC236}">
                    <a16:creationId xmlns:a16="http://schemas.microsoft.com/office/drawing/2014/main" id="{55F935F4-86B3-4EEB-A9F6-341CAD6497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32" y="786"/>
                <a:ext cx="71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0" y="48"/>
                      <a:pt x="0" y="37"/>
                      <a:pt x="0" y="24"/>
                    </a:cubicBezTo>
                    <a:cubicBezTo>
                      <a:pt x="0" y="11"/>
                      <a:pt x="10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7"/>
                      <a:pt x="12" y="24"/>
                    </a:cubicBezTo>
                    <a:cubicBezTo>
                      <a:pt x="12" y="30"/>
                      <a:pt x="17" y="36"/>
                      <a:pt x="24" y="36"/>
                    </a:cubicBezTo>
                    <a:cubicBezTo>
                      <a:pt x="30" y="36"/>
                      <a:pt x="36" y="30"/>
                      <a:pt x="36" y="24"/>
                    </a:cubicBezTo>
                    <a:cubicBezTo>
                      <a:pt x="36" y="17"/>
                      <a:pt x="30" y="12"/>
                      <a:pt x="24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solidFill>
                    <a:schemeClr val="bg2"/>
                  </a:solidFill>
                </a:endParaRPr>
              </a:p>
            </p:txBody>
          </p:sp>
          <p:sp>
            <p:nvSpPr>
              <p:cNvPr id="71" name="Freeform 24">
                <a:extLst>
                  <a:ext uri="{FF2B5EF4-FFF2-40B4-BE49-F238E27FC236}">
                    <a16:creationId xmlns:a16="http://schemas.microsoft.com/office/drawing/2014/main" id="{5AB7994B-25D7-4D6B-9077-7A99AD68F9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5" y="797"/>
                <a:ext cx="54" cy="54"/>
              </a:xfrm>
              <a:custGeom>
                <a:avLst/>
                <a:gdLst>
                  <a:gd name="T0" fmla="*/ 18 w 36"/>
                  <a:gd name="T1" fmla="*/ 36 h 36"/>
                  <a:gd name="T2" fmla="*/ 0 w 36"/>
                  <a:gd name="T3" fmla="*/ 18 h 36"/>
                  <a:gd name="T4" fmla="*/ 18 w 36"/>
                  <a:gd name="T5" fmla="*/ 0 h 36"/>
                  <a:gd name="T6" fmla="*/ 36 w 36"/>
                  <a:gd name="T7" fmla="*/ 18 h 36"/>
                  <a:gd name="T8" fmla="*/ 18 w 36"/>
                  <a:gd name="T9" fmla="*/ 36 h 36"/>
                  <a:gd name="T10" fmla="*/ 18 w 36"/>
                  <a:gd name="T11" fmla="*/ 12 h 36"/>
                  <a:gd name="T12" fmla="*/ 12 w 36"/>
                  <a:gd name="T13" fmla="*/ 18 h 36"/>
                  <a:gd name="T14" fmla="*/ 18 w 36"/>
                  <a:gd name="T15" fmla="*/ 24 h 36"/>
                  <a:gd name="T16" fmla="*/ 24 w 36"/>
                  <a:gd name="T17" fmla="*/ 18 h 36"/>
                  <a:gd name="T18" fmla="*/ 18 w 36"/>
                  <a:gd name="T19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6">
                    <a:moveTo>
                      <a:pt x="18" y="36"/>
                    </a:moveTo>
                    <a:cubicBezTo>
                      <a:pt x="8" y="36"/>
                      <a:pt x="0" y="2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ubicBezTo>
                      <a:pt x="36" y="28"/>
                      <a:pt x="28" y="36"/>
                      <a:pt x="18" y="36"/>
                    </a:cubicBezTo>
                    <a:close/>
                    <a:moveTo>
                      <a:pt x="18" y="12"/>
                    </a:moveTo>
                    <a:cubicBezTo>
                      <a:pt x="15" y="12"/>
                      <a:pt x="12" y="14"/>
                      <a:pt x="12" y="18"/>
                    </a:cubicBezTo>
                    <a:cubicBezTo>
                      <a:pt x="12" y="21"/>
                      <a:pt x="15" y="24"/>
                      <a:pt x="18" y="24"/>
                    </a:cubicBezTo>
                    <a:cubicBezTo>
                      <a:pt x="21" y="24"/>
                      <a:pt x="24" y="21"/>
                      <a:pt x="24" y="18"/>
                    </a:cubicBezTo>
                    <a:cubicBezTo>
                      <a:pt x="24" y="14"/>
                      <a:pt x="21" y="12"/>
                      <a:pt x="18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solidFill>
                    <a:schemeClr val="bg2"/>
                  </a:solidFill>
                </a:endParaRPr>
              </a:p>
            </p:txBody>
          </p:sp>
          <p:sp>
            <p:nvSpPr>
              <p:cNvPr id="72" name="Oval 25">
                <a:extLst>
                  <a:ext uri="{FF2B5EF4-FFF2-40B4-BE49-F238E27FC236}">
                    <a16:creationId xmlns:a16="http://schemas.microsoft.com/office/drawing/2014/main" id="{5C7BF8C8-0859-4814-AB15-8C7BD2C6E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9" y="774"/>
                <a:ext cx="36" cy="35"/>
              </a:xfrm>
              <a:prstGeom prst="ellipse">
                <a:avLst/>
              </a:prstGeom>
              <a:grp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solidFill>
                    <a:schemeClr val="bg2"/>
                  </a:solidFill>
                </a:endParaRPr>
              </a:p>
            </p:txBody>
          </p:sp>
          <p:sp>
            <p:nvSpPr>
              <p:cNvPr id="73" name="Oval 26">
                <a:extLst>
                  <a:ext uri="{FF2B5EF4-FFF2-40B4-BE49-F238E27FC236}">
                    <a16:creationId xmlns:a16="http://schemas.microsoft.com/office/drawing/2014/main" id="{4FB138C3-4F4D-4529-9786-5081D511D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732"/>
                <a:ext cx="36" cy="36"/>
              </a:xfrm>
              <a:prstGeom prst="ellipse">
                <a:avLst/>
              </a:prstGeom>
              <a:grp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solidFill>
                    <a:schemeClr val="bg2"/>
                  </a:solidFill>
                </a:endParaRPr>
              </a:p>
            </p:txBody>
          </p:sp>
          <p:sp>
            <p:nvSpPr>
              <p:cNvPr id="74" name="Oval 27">
                <a:extLst>
                  <a:ext uri="{FF2B5EF4-FFF2-40B4-BE49-F238E27FC236}">
                    <a16:creationId xmlns:a16="http://schemas.microsoft.com/office/drawing/2014/main" id="{A7D4E76F-1659-484F-A561-F4A20DE6B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697"/>
                <a:ext cx="18" cy="18"/>
              </a:xfrm>
              <a:prstGeom prst="ellipse">
                <a:avLst/>
              </a:prstGeom>
              <a:grp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solidFill>
                    <a:schemeClr val="bg2"/>
                  </a:solidFill>
                </a:endParaRPr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B87EE41-9B31-4B85-9CC9-1CC7D1333565}"/>
                </a:ext>
              </a:extLst>
            </p:cNvPr>
            <p:cNvCxnSpPr>
              <a:cxnSpLocks/>
              <a:stCxn id="22" idx="1"/>
              <a:endCxn id="22" idx="3"/>
            </p:cNvCxnSpPr>
            <p:nvPr/>
          </p:nvCxnSpPr>
          <p:spPr>
            <a:xfrm>
              <a:off x="4407200" y="5192947"/>
              <a:ext cx="2043881" cy="0"/>
            </a:xfrm>
            <a:prstGeom prst="line">
              <a:avLst/>
            </a:prstGeom>
            <a:ln w="28575" cap="rnd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0CC6C1-9E5F-4853-A848-D0A2BCC8D015}"/>
                </a:ext>
              </a:extLst>
            </p:cNvPr>
            <p:cNvSpPr txBox="1"/>
            <p:nvPr/>
          </p:nvSpPr>
          <p:spPr>
            <a:xfrm>
              <a:off x="4677614" y="4829886"/>
              <a:ext cx="1041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Frontend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D57039E-FDED-47EB-99BD-9DEF56AB64F7}"/>
                </a:ext>
              </a:extLst>
            </p:cNvPr>
            <p:cNvSpPr txBox="1"/>
            <p:nvPr/>
          </p:nvSpPr>
          <p:spPr>
            <a:xfrm>
              <a:off x="4677614" y="5199218"/>
              <a:ext cx="960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Backend</a:t>
              </a:r>
            </a:p>
          </p:txBody>
        </p:sp>
      </p:grpSp>
      <p:sp>
        <p:nvSpPr>
          <p:cNvPr id="80" name="Footer Placeholder 11">
            <a:extLst>
              <a:ext uri="{FF2B5EF4-FFF2-40B4-BE49-F238E27FC236}">
                <a16:creationId xmlns:a16="http://schemas.microsoft.com/office/drawing/2014/main" id="{49F6937E-03E0-784C-982F-E4598ADE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3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0A10D55-92B5-469B-B0AA-75EA91D9A2B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6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0A10D55-92B5-469B-B0AA-75EA91D9A2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93544CB-F0B9-4434-B5CC-12F00291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84" y="301752"/>
            <a:ext cx="8980372" cy="660774"/>
          </a:xfrm>
        </p:spPr>
        <p:txBody>
          <a:bodyPr/>
          <a:lstStyle/>
          <a:p>
            <a:r>
              <a:rPr lang="de-DE"/>
              <a:t>agenda</a:t>
            </a:r>
            <a:endParaRPr lang="de-D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09EEA2-55D0-426F-B0FC-F77471B0BBD9}"/>
              </a:ext>
            </a:extLst>
          </p:cNvPr>
          <p:cNvSpPr txBox="1">
            <a:spLocks/>
          </p:cNvSpPr>
          <p:nvPr/>
        </p:nvSpPr>
        <p:spPr>
          <a:xfrm>
            <a:off x="368300" y="1285785"/>
            <a:ext cx="11351296" cy="428643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Achievements</a:t>
            </a: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Entscheidungen</a:t>
            </a: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Next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Live Präsentation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84CCE96-990E-40E5-9925-F6252FC6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BC656D-B540-4760-A4B1-018550722D2F}"/>
              </a:ext>
            </a:extLst>
          </p:cNvPr>
          <p:cNvSpPr/>
          <p:nvPr/>
        </p:nvSpPr>
        <p:spPr bwMode="auto">
          <a:xfrm>
            <a:off x="1559496" y="2875958"/>
            <a:ext cx="6031497" cy="50405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6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C1DA3C7-CA2C-4687-BB82-5FEFED5B6A6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C1DA3C7-CA2C-4687-BB82-5FEFED5B6A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B719541-D12A-4BB1-87A2-A1B14663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84" y="301752"/>
            <a:ext cx="11441233" cy="660774"/>
          </a:xfrm>
        </p:spPr>
        <p:txBody>
          <a:bodyPr/>
          <a:lstStyle/>
          <a:p>
            <a:r>
              <a:rPr lang="de-DE" dirty="0"/>
              <a:t>Entscheidungen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45C68B84-EEAF-4DE4-AD89-2C6636ED6BE9}"/>
              </a:ext>
            </a:extLst>
          </p:cNvPr>
          <p:cNvSpPr txBox="1">
            <a:spLocks/>
          </p:cNvSpPr>
          <p:nvPr/>
        </p:nvSpPr>
        <p:spPr>
          <a:xfrm>
            <a:off x="375384" y="969028"/>
            <a:ext cx="8980372" cy="3303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0" i="1" dirty="0"/>
              <a:t>Server Hosting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5CB876-E8A7-47CB-831F-14783294ADB7}"/>
              </a:ext>
            </a:extLst>
          </p:cNvPr>
          <p:cNvGrpSpPr/>
          <p:nvPr/>
        </p:nvGrpSpPr>
        <p:grpSpPr>
          <a:xfrm>
            <a:off x="215077" y="2244504"/>
            <a:ext cx="11642227" cy="2885023"/>
            <a:chOff x="215077" y="2156279"/>
            <a:chExt cx="11642227" cy="2885023"/>
          </a:xfrm>
        </p:grpSpPr>
        <p:pic>
          <p:nvPicPr>
            <p:cNvPr id="101386" name="Picture 10" descr="Bildergebnis für bplaced logo">
              <a:extLst>
                <a:ext uri="{FF2B5EF4-FFF2-40B4-BE49-F238E27FC236}">
                  <a16:creationId xmlns:a16="http://schemas.microsoft.com/office/drawing/2014/main" id="{091D69E8-776D-4CBE-B210-4E06F2C259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784" b="89865" l="817" r="98950">
                          <a14:foregroundMark x1="13302" y1="47297" x2="13302" y2="47297"/>
                          <a14:foregroundMark x1="98950" y1="58784" x2="98950" y2="58784"/>
                          <a14:foregroundMark x1="80747" y1="68243" x2="80747" y2="68243"/>
                          <a14:foregroundMark x1="61494" y1="72973" x2="61494" y2="72973"/>
                          <a14:foregroundMark x1="49592" y1="58784" x2="49592" y2="58784"/>
                          <a14:foregroundMark x1="34189" y1="45946" x2="34189" y2="45946"/>
                          <a14:foregroundMark x1="817" y1="28378" x2="1050" y2="49324"/>
                          <a14:foregroundMark x1="7468" y1="25000" x2="9918" y2="2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6617" y="2414294"/>
              <a:ext cx="2880000" cy="497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395" name="Picture 19" descr="Bildergebnis für heroku logo">
              <a:extLst>
                <a:ext uri="{FF2B5EF4-FFF2-40B4-BE49-F238E27FC236}">
                  <a16:creationId xmlns:a16="http://schemas.microsoft.com/office/drawing/2014/main" id="{DF8D1A6D-2921-43B5-8925-A1D080B830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40098" y1="51595" x2="40098" y2="51595"/>
                          <a14:foregroundMark x1="46967" y1="49175" x2="46967" y2="49175"/>
                          <a14:foregroundMark x1="53122" y1="51265" x2="53122" y2="51265"/>
                          <a14:foregroundMark x1="57404" y1="51045" x2="57404" y2="51045"/>
                          <a14:foregroundMark x1="64585" y1="47415" x2="64585" y2="47415"/>
                          <a14:foregroundMark x1="71365" y1="52365" x2="71365" y2="52365"/>
                          <a14:foregroundMark x1="33541" y1="55666" x2="33541" y2="55666"/>
                          <a14:foregroundMark x1="32828" y1="41474" x2="32828" y2="41474"/>
                          <a14:foregroundMark x1="28234" y1="56986" x2="28234" y2="56986"/>
                          <a14:backgroundMark x1="49063" y1="48955" x2="49063" y2="489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10" t="32111" r="24286" b="35026"/>
            <a:stretch/>
          </p:blipFill>
          <p:spPr bwMode="auto">
            <a:xfrm>
              <a:off x="735384" y="2156279"/>
              <a:ext cx="2880000" cy="755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397" name="Picture 21" descr="Bildergebnis für github pages logo">
              <a:extLst>
                <a:ext uri="{FF2B5EF4-FFF2-40B4-BE49-F238E27FC236}">
                  <a16:creationId xmlns:a16="http://schemas.microsoft.com/office/drawing/2014/main" id="{303F8CB2-FF5E-49CC-82AC-BEECDD2857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43" t="38502" r="27618" b="41378"/>
            <a:stretch/>
          </p:blipFill>
          <p:spPr bwMode="auto">
            <a:xfrm>
              <a:off x="4656000" y="2328139"/>
              <a:ext cx="2880000" cy="583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E05424-7B77-48AE-8E06-A22BB0A2575B}"/>
                </a:ext>
              </a:extLst>
            </p:cNvPr>
            <p:cNvSpPr/>
            <p:nvPr/>
          </p:nvSpPr>
          <p:spPr>
            <a:xfrm>
              <a:off x="1115077" y="3241302"/>
              <a:ext cx="2862000" cy="8999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dirty="0">
                  <a:solidFill>
                    <a:schemeClr val="tx1"/>
                  </a:solidFill>
                </a:rPr>
                <a:t>Datenbanken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dirty="0">
                  <a:solidFill>
                    <a:schemeClr val="tx1"/>
                  </a:solidFill>
                </a:rPr>
                <a:t>PHP und Java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90B95D-6D5C-473C-97EB-11312E615A96}"/>
                </a:ext>
              </a:extLst>
            </p:cNvPr>
            <p:cNvSpPr/>
            <p:nvPr/>
          </p:nvSpPr>
          <p:spPr>
            <a:xfrm>
              <a:off x="5040317" y="3241303"/>
              <a:ext cx="2860308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dirty="0">
                  <a:solidFill>
                    <a:schemeClr val="tx1"/>
                  </a:solidFill>
                </a:rPr>
                <a:t>Kostenfrei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dirty="0">
                  <a:solidFill>
                    <a:schemeClr val="tx1"/>
                  </a:solidFill>
                </a:rPr>
                <a:t>Integration mit GitHub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dirty="0">
                  <a:solidFill>
                    <a:schemeClr val="tx1"/>
                  </a:solidFill>
                </a:rPr>
                <a:t>Einfach zu nutzen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6E5FF4-8358-44CA-9AED-B00DBB38564D}"/>
                </a:ext>
              </a:extLst>
            </p:cNvPr>
            <p:cNvSpPr/>
            <p:nvPr/>
          </p:nvSpPr>
          <p:spPr>
            <a:xfrm>
              <a:off x="8995304" y="3241302"/>
              <a:ext cx="2862000" cy="8999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dirty="0">
                  <a:solidFill>
                    <a:schemeClr val="tx1"/>
                  </a:solidFill>
                </a:rPr>
                <a:t>Kostenfrei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dirty="0">
                  <a:solidFill>
                    <a:schemeClr val="tx1"/>
                  </a:solidFill>
                </a:rPr>
                <a:t>Datenbanken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dirty="0">
                  <a:solidFill>
                    <a:schemeClr val="tx1"/>
                  </a:solidFill>
                </a:rPr>
                <a:t>PHP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A81046A-CB37-4DA1-B59A-8EB56C64C033}"/>
                </a:ext>
              </a:extLst>
            </p:cNvPr>
            <p:cNvCxnSpPr>
              <a:cxnSpLocks/>
            </p:cNvCxnSpPr>
            <p:nvPr/>
          </p:nvCxnSpPr>
          <p:spPr>
            <a:xfrm>
              <a:off x="4135692" y="2156279"/>
              <a:ext cx="0" cy="2885023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BA759D-8B56-4917-BC76-22BE31251895}"/>
                </a:ext>
              </a:extLst>
            </p:cNvPr>
            <p:cNvSpPr/>
            <p:nvPr/>
          </p:nvSpPr>
          <p:spPr>
            <a:xfrm>
              <a:off x="8995304" y="4406636"/>
              <a:ext cx="2862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dirty="0"/>
                <a:t>kein Java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21E77E-3026-43AA-9F4C-EDC4DDF0D189}"/>
                </a:ext>
              </a:extLst>
            </p:cNvPr>
            <p:cNvSpPr/>
            <p:nvPr/>
          </p:nvSpPr>
          <p:spPr>
            <a:xfrm>
              <a:off x="5040317" y="4268137"/>
              <a:ext cx="28603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dirty="0"/>
                <a:t>keine Datenbanken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dirty="0"/>
                <a:t>statisch -&gt; kein PHP/Java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306B3E-CE81-49D2-BE13-1ED61135A08B}"/>
                </a:ext>
              </a:extLst>
            </p:cNvPr>
            <p:cNvSpPr/>
            <p:nvPr/>
          </p:nvSpPr>
          <p:spPr>
            <a:xfrm>
              <a:off x="1115077" y="4406636"/>
              <a:ext cx="2862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dirty="0"/>
                <a:t>i.d.R. Kostenpflichtig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3E19-6625-4AF3-ADFE-AB84E608B8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384" y="3241302"/>
              <a:ext cx="360000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8CE00BF-81AA-4E23-84E6-1F34C4F92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617" y="3241302"/>
              <a:ext cx="360000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56CCF6-9C95-419B-9F12-C0D0EB4541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6000" y="3241302"/>
              <a:ext cx="360000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DC559D-855C-4842-9C29-4950D847E0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384" y="4141302"/>
              <a:ext cx="360000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D97736A-300E-4B3E-BCED-08B57B4663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617" y="4141302"/>
              <a:ext cx="360000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99E8A09-069F-427D-AB77-1FA089FEDA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6000" y="4141302"/>
              <a:ext cx="360000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71DD9E1-4D6F-49FC-9C8E-CD82D7615DFD}"/>
                </a:ext>
              </a:extLst>
            </p:cNvPr>
            <p:cNvCxnSpPr>
              <a:cxnSpLocks/>
            </p:cNvCxnSpPr>
            <p:nvPr/>
          </p:nvCxnSpPr>
          <p:spPr>
            <a:xfrm>
              <a:off x="8056308" y="2156279"/>
              <a:ext cx="0" cy="2885023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Plus Sign 7">
              <a:extLst>
                <a:ext uri="{FF2B5EF4-FFF2-40B4-BE49-F238E27FC236}">
                  <a16:creationId xmlns:a16="http://schemas.microsoft.com/office/drawing/2014/main" id="{3638400C-2BF0-47F7-82D1-EEF82BEB2E79}"/>
                </a:ext>
              </a:extLst>
            </p:cNvPr>
            <p:cNvSpPr/>
            <p:nvPr/>
          </p:nvSpPr>
          <p:spPr>
            <a:xfrm>
              <a:off x="215077" y="3241302"/>
              <a:ext cx="900000" cy="900000"/>
            </a:xfrm>
            <a:prstGeom prst="mathPlus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A2EB5439-5B9C-4693-8814-6C0471188938}"/>
                </a:ext>
              </a:extLst>
            </p:cNvPr>
            <p:cNvSpPr/>
            <p:nvPr/>
          </p:nvSpPr>
          <p:spPr>
            <a:xfrm>
              <a:off x="215077" y="4141302"/>
              <a:ext cx="900000" cy="900000"/>
            </a:xfrm>
            <a:prstGeom prst="mathMinus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4" name="Plus Sign 23">
              <a:extLst>
                <a:ext uri="{FF2B5EF4-FFF2-40B4-BE49-F238E27FC236}">
                  <a16:creationId xmlns:a16="http://schemas.microsoft.com/office/drawing/2014/main" id="{AF6DB6B7-DE47-4913-86D5-72F3D9B75BE1}"/>
                </a:ext>
              </a:extLst>
            </p:cNvPr>
            <p:cNvSpPr/>
            <p:nvPr/>
          </p:nvSpPr>
          <p:spPr>
            <a:xfrm>
              <a:off x="4140317" y="3241302"/>
              <a:ext cx="900000" cy="900000"/>
            </a:xfrm>
            <a:prstGeom prst="mathPlus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CB0705D-672D-42C1-AAB2-5DE74C796981}"/>
                </a:ext>
              </a:extLst>
            </p:cNvPr>
            <p:cNvSpPr/>
            <p:nvPr/>
          </p:nvSpPr>
          <p:spPr>
            <a:xfrm>
              <a:off x="4140317" y="4141302"/>
              <a:ext cx="900000" cy="900000"/>
            </a:xfrm>
            <a:prstGeom prst="mathMinus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" name="Plus Sign 26">
              <a:extLst>
                <a:ext uri="{FF2B5EF4-FFF2-40B4-BE49-F238E27FC236}">
                  <a16:creationId xmlns:a16="http://schemas.microsoft.com/office/drawing/2014/main" id="{1DFF9E90-DF6F-4682-82C3-8C6D665509E3}"/>
                </a:ext>
              </a:extLst>
            </p:cNvPr>
            <p:cNvSpPr/>
            <p:nvPr/>
          </p:nvSpPr>
          <p:spPr>
            <a:xfrm>
              <a:off x="8095304" y="3241302"/>
              <a:ext cx="900000" cy="900000"/>
            </a:xfrm>
            <a:prstGeom prst="mathPlus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7625117C-9404-4BC0-B278-2E51573E364F}"/>
                </a:ext>
              </a:extLst>
            </p:cNvPr>
            <p:cNvSpPr/>
            <p:nvPr/>
          </p:nvSpPr>
          <p:spPr>
            <a:xfrm>
              <a:off x="8095304" y="4141302"/>
              <a:ext cx="900000" cy="900000"/>
            </a:xfrm>
            <a:prstGeom prst="mathMinus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8" name="Footer Placeholder 11">
            <a:extLst>
              <a:ext uri="{FF2B5EF4-FFF2-40B4-BE49-F238E27FC236}">
                <a16:creationId xmlns:a16="http://schemas.microsoft.com/office/drawing/2014/main" id="{E84CD317-745A-4E7C-A367-A5DC7028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48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C1DA3C7-CA2C-4687-BB82-5FEFED5B6A6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126970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7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C1DA3C7-CA2C-4687-BB82-5FEFED5B6A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B719541-D12A-4BB1-87A2-A1B14663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84" y="301752"/>
            <a:ext cx="11441233" cy="660774"/>
          </a:xfrm>
        </p:spPr>
        <p:txBody>
          <a:bodyPr/>
          <a:lstStyle/>
          <a:p>
            <a:r>
              <a:rPr lang="de-DE" dirty="0"/>
              <a:t>Entscheidungen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45C68B84-EEAF-4DE4-AD89-2C6636ED6BE9}"/>
              </a:ext>
            </a:extLst>
          </p:cNvPr>
          <p:cNvSpPr txBox="1">
            <a:spLocks/>
          </p:cNvSpPr>
          <p:nvPr/>
        </p:nvSpPr>
        <p:spPr>
          <a:xfrm>
            <a:off x="375384" y="969028"/>
            <a:ext cx="8980372" cy="3303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0" i="1" dirty="0"/>
              <a:t>Frontend</a:t>
            </a:r>
          </a:p>
        </p:txBody>
      </p:sp>
      <p:pic>
        <p:nvPicPr>
          <p:cNvPr id="108550" name="Picture 6" descr="Bildergebnis für bootstrap logo">
            <a:extLst>
              <a:ext uri="{FF2B5EF4-FFF2-40B4-BE49-F238E27FC236}">
                <a16:creationId xmlns:a16="http://schemas.microsoft.com/office/drawing/2014/main" id="{0C118F71-65B1-4463-B960-2A52A568F8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466" b="89806" l="9951" r="89927">
                        <a14:foregroundMark x1="49029" y1="15291" x2="43447" y2="22330"/>
                        <a14:foregroundMark x1="43447" y1="22330" x2="39199" y2="33010"/>
                        <a14:foregroundMark x1="39199" y1="33010" x2="45146" y2="56311"/>
                        <a14:foregroundMark x1="45146" y1="56311" x2="50243" y2="64806"/>
                        <a14:foregroundMark x1="50243" y1="64806" x2="55583" y2="55583"/>
                        <a14:foregroundMark x1="55583" y1="55583" x2="48301" y2="25728"/>
                        <a14:foregroundMark x1="48301" y1="25728" x2="54369" y2="28155"/>
                        <a14:foregroundMark x1="54369" y1="28155" x2="60558" y2="51214"/>
                        <a14:foregroundMark x1="58374" y1="32524" x2="46481" y2="21602"/>
                        <a14:foregroundMark x1="46481" y1="21602" x2="42961" y2="32039"/>
                        <a14:foregroundMark x1="42961" y1="32039" x2="44053" y2="36650"/>
                        <a14:foregroundMark x1="49515" y1="16019" x2="50485" y2="9466"/>
                        <a14:foregroundMark x1="73058" y1="87621" x2="73058" y2="87621"/>
                        <a14:foregroundMark x1="73244" y1="84466" x2="73180" y2="83252"/>
                        <a14:foregroundMark x1="73422" y1="87864" x2="73244" y2="84466"/>
                        <a14:foregroundMark x1="65291" y1="88107" x2="65291" y2="88107"/>
                        <a14:foregroundMark x1="64199" y1="89563" x2="62621" y2="89078"/>
                        <a14:foregroundMark x1="59951" y1="88350" x2="59830" y2="86408"/>
                        <a14:foregroundMark x1="52670" y1="85680" x2="52791" y2="84223"/>
                        <a14:foregroundMark x1="49879" y1="84223" x2="49879" y2="82767"/>
                        <a14:foregroundMark x1="47937" y1="88107" x2="47451" y2="86650"/>
                        <a14:foregroundMark x1="41869" y1="81553" x2="42233" y2="83981"/>
                        <a14:foregroundMark x1="40049" y1="87379" x2="40049" y2="87379"/>
                        <a14:foregroundMark x1="34587" y1="88592" x2="34587" y2="88592"/>
                        <a14:foregroundMark x1="28641" y1="82767" x2="28641" y2="82767"/>
                        <a14:foregroundMark x1="47209" y1="34951" x2="47209" y2="34951"/>
                        <a14:backgroundMark x1="27549" y1="79854" x2="27549" y2="79854"/>
                        <a14:backgroundMark x1="72209" y1="84466" x2="72209" y2="844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434" t="6202" r="24542" b="5341"/>
          <a:stretch/>
        </p:blipFill>
        <p:spPr bwMode="auto">
          <a:xfrm>
            <a:off x="8597469" y="1478017"/>
            <a:ext cx="103829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59C92F7-39B3-4850-ADCB-711B8341DA47}"/>
              </a:ext>
            </a:extLst>
          </p:cNvPr>
          <p:cNvGrpSpPr/>
          <p:nvPr/>
        </p:nvGrpSpPr>
        <p:grpSpPr>
          <a:xfrm>
            <a:off x="1856426" y="1478017"/>
            <a:ext cx="2486492" cy="900000"/>
            <a:chOff x="1683921" y="1478017"/>
            <a:chExt cx="2486492" cy="900000"/>
          </a:xfrm>
        </p:grpSpPr>
        <p:pic>
          <p:nvPicPr>
            <p:cNvPr id="108552" name="Picture 8" descr="Bildergebnis für html 5 logo">
              <a:extLst>
                <a:ext uri="{FF2B5EF4-FFF2-40B4-BE49-F238E27FC236}">
                  <a16:creationId xmlns:a16="http://schemas.microsoft.com/office/drawing/2014/main" id="{53FA6028-5B38-4D07-8956-AC9DE21C22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921" y="1478017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554" name="Picture 10" descr="Bildergebnis für css logo">
              <a:extLst>
                <a:ext uri="{FF2B5EF4-FFF2-40B4-BE49-F238E27FC236}">
                  <a16:creationId xmlns:a16="http://schemas.microsoft.com/office/drawing/2014/main" id="{EF08124D-4B5F-464A-8385-CA537FE06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3921" y="1478017"/>
              <a:ext cx="637917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558" name="Picture 14" descr="Bildergebnis für javascript logo">
              <a:extLst>
                <a:ext uri="{FF2B5EF4-FFF2-40B4-BE49-F238E27FC236}">
                  <a16:creationId xmlns:a16="http://schemas.microsoft.com/office/drawing/2014/main" id="{696B98D7-24AB-4695-B96B-1F45880D0F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641" b="95385" l="9744" r="89744">
                          <a14:foregroundMark x1="44615" y1="41026" x2="53846" y2="39487"/>
                          <a14:foregroundMark x1="64103" y1="40513" x2="63590" y2="66667"/>
                          <a14:foregroundMark x1="63590" y1="66667" x2="38974" y2="73333"/>
                          <a14:foregroundMark x1="38974" y1="73333" x2="42564" y2="46667"/>
                          <a14:foregroundMark x1="42564" y1="46667" x2="62051" y2="56923"/>
                          <a14:foregroundMark x1="63077" y1="72308" x2="47692" y2="73846"/>
                          <a14:foregroundMark x1="41026" y1="63077" x2="36410" y2="41538"/>
                          <a14:foregroundMark x1="48205" y1="91795" x2="55385" y2="90769"/>
                          <a14:foregroundMark x1="54359" y1="94872" x2="49744" y2="95385"/>
                          <a14:foregroundMark x1="58462" y1="9744" x2="58462" y2="9744"/>
                          <a14:foregroundMark x1="58974" y1="5641" x2="55765" y2="7246"/>
                          <a14:foregroundMark x1="60513" y1="14872" x2="59589" y2="15026"/>
                          <a14:foregroundMark x1="45128" y1="6667" x2="44615" y2="14872"/>
                          <a14:foregroundMark x1="66154" y1="70256" x2="40000" y2="72308"/>
                          <a14:foregroundMark x1="40000" y1="72308" x2="35385" y2="66667"/>
                          <a14:foregroundMark x1="38462" y1="72821" x2="54872" y2="71795"/>
                          <a14:foregroundMark x1="58974" y1="37436" x2="62564" y2="40000"/>
                          <a14:backgroundMark x1="61026" y1="17949" x2="58974" y2="16923"/>
                          <a14:backgroundMark x1="61538" y1="18974" x2="57949" y2="174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86" b="2936"/>
            <a:stretch/>
          </p:blipFill>
          <p:spPr bwMode="auto">
            <a:xfrm>
              <a:off x="3221838" y="1478017"/>
              <a:ext cx="948575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97FAE99-92C6-48DD-AC08-FFB84ED48AA9}"/>
              </a:ext>
            </a:extLst>
          </p:cNvPr>
          <p:cNvSpPr txBox="1"/>
          <p:nvPr/>
        </p:nvSpPr>
        <p:spPr>
          <a:xfrm>
            <a:off x="462813" y="2651700"/>
            <a:ext cx="5225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600" dirty="0"/>
              <a:t>Standard für die Frontend Webprogrammierung.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79FE0D-7DE4-4EED-90A9-2C5D18BCB324}"/>
              </a:ext>
            </a:extLst>
          </p:cNvPr>
          <p:cNvSpPr txBox="1"/>
          <p:nvPr/>
        </p:nvSpPr>
        <p:spPr>
          <a:xfrm>
            <a:off x="6504044" y="2528589"/>
            <a:ext cx="5225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600" dirty="0"/>
              <a:t>Bootstrap ist das populärste HTML, CSS und JS Framework um reagierende, mobile Projekte im Web umzusetzen.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FA2154-32CC-4CB7-A7AD-64B6BEF28DA5}"/>
              </a:ext>
            </a:extLst>
          </p:cNvPr>
          <p:cNvCxnSpPr/>
          <p:nvPr/>
        </p:nvCxnSpPr>
        <p:spPr>
          <a:xfrm flipH="1">
            <a:off x="462813" y="3162651"/>
            <a:ext cx="5225143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E32AD9-14E1-4F70-831E-2603AD02126D}"/>
              </a:ext>
            </a:extLst>
          </p:cNvPr>
          <p:cNvCxnSpPr/>
          <p:nvPr/>
        </p:nvCxnSpPr>
        <p:spPr>
          <a:xfrm flipH="1">
            <a:off x="6504044" y="3162651"/>
            <a:ext cx="5225143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BDA9AD-42D3-421C-9498-7C07CEB09BBF}"/>
              </a:ext>
            </a:extLst>
          </p:cNvPr>
          <p:cNvCxnSpPr/>
          <p:nvPr/>
        </p:nvCxnSpPr>
        <p:spPr>
          <a:xfrm flipH="1">
            <a:off x="6504044" y="4144263"/>
            <a:ext cx="5225143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2CCB36-78DF-4107-B547-7CA7BB763763}"/>
              </a:ext>
            </a:extLst>
          </p:cNvPr>
          <p:cNvCxnSpPr>
            <a:cxnSpLocks/>
          </p:cNvCxnSpPr>
          <p:nvPr/>
        </p:nvCxnSpPr>
        <p:spPr>
          <a:xfrm>
            <a:off x="9116616" y="4242838"/>
            <a:ext cx="0" cy="1733419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31FCF45-1624-44E8-A58D-616561AB5E0C}"/>
              </a:ext>
            </a:extLst>
          </p:cNvPr>
          <p:cNvSpPr/>
          <p:nvPr/>
        </p:nvSpPr>
        <p:spPr>
          <a:xfrm>
            <a:off x="6504044" y="4242838"/>
            <a:ext cx="2530758" cy="1733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b="1" dirty="0">
                <a:solidFill>
                  <a:schemeClr val="tx1"/>
                </a:solidFill>
              </a:rPr>
              <a:t>Vorteile: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</a:rPr>
              <a:t>Reaktiv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</a:rPr>
              <a:t>UI Komponenten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</a:rPr>
              <a:t>konsistent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</a:rPr>
              <a:t>flexibel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</a:rPr>
              <a:t>open source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</a:rPr>
              <a:t>sehr verbreitet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3C38AC-65B5-4201-AFB8-32F2512802C7}"/>
              </a:ext>
            </a:extLst>
          </p:cNvPr>
          <p:cNvSpPr/>
          <p:nvPr/>
        </p:nvSpPr>
        <p:spPr>
          <a:xfrm>
            <a:off x="9198429" y="4242838"/>
            <a:ext cx="2530758" cy="1733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b="1" dirty="0">
                <a:solidFill>
                  <a:schemeClr val="tx1"/>
                </a:solidFill>
              </a:rPr>
              <a:t>Nachteile: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</a:rPr>
              <a:t>viele Seiten nutzen Defaults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</a:rPr>
              <a:t>Defaults sind überladen</a:t>
            </a:r>
            <a:endParaRPr lang="de-DE" sz="1400" i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6A8AC9-9ADB-435F-B205-BAE962FE91F5}"/>
              </a:ext>
            </a:extLst>
          </p:cNvPr>
          <p:cNvCxnSpPr/>
          <p:nvPr/>
        </p:nvCxnSpPr>
        <p:spPr>
          <a:xfrm flipH="1">
            <a:off x="462813" y="2479302"/>
            <a:ext cx="5225143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E31AE0-5A44-4EA3-AF02-97FDACD0863F}"/>
              </a:ext>
            </a:extLst>
          </p:cNvPr>
          <p:cNvCxnSpPr/>
          <p:nvPr/>
        </p:nvCxnSpPr>
        <p:spPr>
          <a:xfrm flipH="1">
            <a:off x="6504044" y="2479302"/>
            <a:ext cx="5225143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ABEDD034-CFB6-46D8-8404-59DEF6C16C95}"/>
              </a:ext>
            </a:extLst>
          </p:cNvPr>
          <p:cNvGrpSpPr/>
          <p:nvPr/>
        </p:nvGrpSpPr>
        <p:grpSpPr>
          <a:xfrm>
            <a:off x="7800192" y="3476186"/>
            <a:ext cx="2632847" cy="360000"/>
            <a:chOff x="7517640" y="3714804"/>
            <a:chExt cx="2632847" cy="360000"/>
          </a:xfrm>
        </p:grpSpPr>
        <p:pic>
          <p:nvPicPr>
            <p:cNvPr id="22" name="Picture 13" descr="Bildergebnis für spotify logo">
              <a:extLst>
                <a:ext uri="{FF2B5EF4-FFF2-40B4-BE49-F238E27FC236}">
                  <a16:creationId xmlns:a16="http://schemas.microsoft.com/office/drawing/2014/main" id="{21257692-BC36-489A-99C2-B2868FFB23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29520" b="65678" l="23599" r="74631">
                          <a14:foregroundMark x1="32979" y1="35028" x2="28555" y2="33616"/>
                          <a14:foregroundMark x1="31268" y1="62571" x2="27670" y2="58757"/>
                          <a14:foregroundMark x1="23599" y1="53390" x2="23599" y2="53390"/>
                          <a14:foregroundMark x1="30560" y1="29802" x2="30560" y2="29802"/>
                          <a14:foregroundMark x1="30678" y1="65819" x2="30678" y2="65819"/>
                          <a14:foregroundMark x1="46667" y1="52260" x2="46667" y2="52260"/>
                          <a14:foregroundMark x1="48732" y1="51130" x2="48732" y2="51130"/>
                          <a14:foregroundMark x1="54985" y1="50706" x2="54985" y2="50706"/>
                          <a14:foregroundMark x1="62478" y1="45763" x2="62478" y2="45763"/>
                          <a14:foregroundMark x1="66018" y1="46328" x2="66018" y2="46328"/>
                          <a14:foregroundMark x1="65959" y1="40113" x2="65959" y2="40113"/>
                          <a14:foregroundMark x1="68673" y1="46045" x2="68673" y2="46045"/>
                          <a14:foregroundMark x1="74631" y1="47881" x2="74631" y2="478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89" t="26894" r="21791" b="31039"/>
            <a:stretch/>
          </p:blipFill>
          <p:spPr bwMode="auto">
            <a:xfrm>
              <a:off x="7517640" y="3714804"/>
              <a:ext cx="1155913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563" name="Picture 19" descr="Bildergebnis für twitter logo">
              <a:extLst>
                <a:ext uri="{FF2B5EF4-FFF2-40B4-BE49-F238E27FC236}">
                  <a16:creationId xmlns:a16="http://schemas.microsoft.com/office/drawing/2014/main" id="{D2D55406-5FBC-4117-977D-5EFCF7CC6D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5506" y="3714804"/>
              <a:ext cx="442623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565" name="Picture 21" descr="Bildergebnis für linkedin logo">
              <a:extLst>
                <a:ext uri="{FF2B5EF4-FFF2-40B4-BE49-F238E27FC236}">
                  <a16:creationId xmlns:a16="http://schemas.microsoft.com/office/drawing/2014/main" id="{5B9D9B40-D975-425A-8266-40F44ECE15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4308" y="3714804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3" descr="Bildergebnis für snapchat logo">
              <a:extLst>
                <a:ext uri="{FF2B5EF4-FFF2-40B4-BE49-F238E27FC236}">
                  <a16:creationId xmlns:a16="http://schemas.microsoft.com/office/drawing/2014/main" id="{C7FEB5AA-DE43-41AD-8753-B92B53CD6E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0487" y="3714804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A275E84-4698-4A2A-91B3-194FB3746A6D}"/>
              </a:ext>
            </a:extLst>
          </p:cNvPr>
          <p:cNvSpPr/>
          <p:nvPr/>
        </p:nvSpPr>
        <p:spPr>
          <a:xfrm rot="5400000">
            <a:off x="4046684" y="3652072"/>
            <a:ext cx="4098631" cy="26384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ooter Placeholder 11">
            <a:extLst>
              <a:ext uri="{FF2B5EF4-FFF2-40B4-BE49-F238E27FC236}">
                <a16:creationId xmlns:a16="http://schemas.microsoft.com/office/drawing/2014/main" id="{F5CB1479-B243-E040-A325-D7E6EBF4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23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C1DA3C7-CA2C-4687-BB82-5FEFED5B6A6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523264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7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C1DA3C7-CA2C-4687-BB82-5FEFED5B6A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B719541-D12A-4BB1-87A2-A1B14663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84" y="301752"/>
            <a:ext cx="11441233" cy="660774"/>
          </a:xfrm>
        </p:spPr>
        <p:txBody>
          <a:bodyPr/>
          <a:lstStyle/>
          <a:p>
            <a:r>
              <a:rPr lang="de-DE" dirty="0"/>
              <a:t>Entscheidungen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45C68B84-EEAF-4DE4-AD89-2C6636ED6BE9}"/>
              </a:ext>
            </a:extLst>
          </p:cNvPr>
          <p:cNvSpPr txBox="1">
            <a:spLocks/>
          </p:cNvSpPr>
          <p:nvPr/>
        </p:nvSpPr>
        <p:spPr>
          <a:xfrm>
            <a:off x="375384" y="969028"/>
            <a:ext cx="8980372" cy="3303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0" i="1" dirty="0"/>
              <a:t>Backend – berücksichtigte sprachen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FD2639-4D24-461F-9553-B59FEC259D1C}"/>
              </a:ext>
            </a:extLst>
          </p:cNvPr>
          <p:cNvGrpSpPr/>
          <p:nvPr/>
        </p:nvGrpSpPr>
        <p:grpSpPr>
          <a:xfrm>
            <a:off x="3293503" y="1558463"/>
            <a:ext cx="5604995" cy="4468170"/>
            <a:chOff x="2877846" y="1652851"/>
            <a:chExt cx="5604995" cy="446817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BB48B9-B5F1-4458-8608-C0FD0D231925}"/>
                </a:ext>
              </a:extLst>
            </p:cNvPr>
            <p:cNvGrpSpPr/>
            <p:nvPr/>
          </p:nvGrpSpPr>
          <p:grpSpPr>
            <a:xfrm>
              <a:off x="2877846" y="4179679"/>
              <a:ext cx="1941342" cy="1941342"/>
              <a:chOff x="3079992" y="3947630"/>
              <a:chExt cx="1941342" cy="194134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166BDC4-1734-4153-AA2F-9F7D46590070}"/>
                  </a:ext>
                </a:extLst>
              </p:cNvPr>
              <p:cNvSpPr/>
              <p:nvPr/>
            </p:nvSpPr>
            <p:spPr>
              <a:xfrm>
                <a:off x="3079992" y="3947630"/>
                <a:ext cx="1941342" cy="194134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imSun" panose="02010600030101010101" pitchFamily="2" charset="-122"/>
                  <a:ea typeface="+mn-ea"/>
                  <a:cs typeface="+mn-cs"/>
                </a:endParaRPr>
              </a:p>
            </p:txBody>
          </p:sp>
          <p:pic>
            <p:nvPicPr>
              <p:cNvPr id="109570" name="Picture 2" descr="Bildergebnis für c# logo">
                <a:extLst>
                  <a:ext uri="{FF2B5EF4-FFF2-40B4-BE49-F238E27FC236}">
                    <a16:creationId xmlns:a16="http://schemas.microsoft.com/office/drawing/2014/main" id="{98BFB3A1-30EC-4D05-A64E-427C458A08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0663" y="4198301"/>
                <a:ext cx="13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FA0DE68-B5C9-4934-A9E5-A069047242F9}"/>
                </a:ext>
              </a:extLst>
            </p:cNvPr>
            <p:cNvGrpSpPr/>
            <p:nvPr/>
          </p:nvGrpSpPr>
          <p:grpSpPr>
            <a:xfrm>
              <a:off x="6541499" y="1652851"/>
              <a:ext cx="1941342" cy="1941342"/>
              <a:chOff x="5989992" y="1854773"/>
              <a:chExt cx="1941342" cy="194134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D839577-43E6-4691-8932-92949EC53322}"/>
                  </a:ext>
                </a:extLst>
              </p:cNvPr>
              <p:cNvSpPr/>
              <p:nvPr/>
            </p:nvSpPr>
            <p:spPr>
              <a:xfrm>
                <a:off x="5989992" y="1854773"/>
                <a:ext cx="1941342" cy="194134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imSun" panose="02010600030101010101" pitchFamily="2" charset="-122"/>
                  <a:ea typeface="+mn-ea"/>
                  <a:cs typeface="+mn-cs"/>
                </a:endParaRPr>
              </a:p>
            </p:txBody>
          </p:sp>
          <p:pic>
            <p:nvPicPr>
              <p:cNvPr id="21" name="Picture 4" descr="Bildergebnis für java logo">
                <a:extLst>
                  <a:ext uri="{FF2B5EF4-FFF2-40B4-BE49-F238E27FC236}">
                    <a16:creationId xmlns:a16="http://schemas.microsoft.com/office/drawing/2014/main" id="{96BC967D-E664-4E1D-84EA-5950566379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0330" y="2105444"/>
                <a:ext cx="760667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997151-3F3E-43FC-BABE-7702B63E1665}"/>
                </a:ext>
              </a:extLst>
            </p:cNvPr>
            <p:cNvGrpSpPr/>
            <p:nvPr/>
          </p:nvGrpSpPr>
          <p:grpSpPr>
            <a:xfrm>
              <a:off x="2877846" y="1652851"/>
              <a:ext cx="1941342" cy="1941342"/>
              <a:chOff x="3079992" y="1854773"/>
              <a:chExt cx="1941342" cy="1941342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0432A3C-A61F-45BF-BD30-D724C30F1240}"/>
                  </a:ext>
                </a:extLst>
              </p:cNvPr>
              <p:cNvSpPr/>
              <p:nvPr/>
            </p:nvSpPr>
            <p:spPr>
              <a:xfrm>
                <a:off x="3079992" y="1854773"/>
                <a:ext cx="1941342" cy="194134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imSun" panose="02010600030101010101" pitchFamily="2" charset="-122"/>
                  <a:ea typeface="+mn-ea"/>
                  <a:cs typeface="+mn-cs"/>
                </a:endParaRPr>
              </a:p>
            </p:txBody>
          </p:sp>
          <p:pic>
            <p:nvPicPr>
              <p:cNvPr id="23" name="Picture 4" descr="Bildergebnis für javascript logo">
                <a:extLst>
                  <a:ext uri="{FF2B5EF4-FFF2-40B4-BE49-F238E27FC236}">
                    <a16:creationId xmlns:a16="http://schemas.microsoft.com/office/drawing/2014/main" id="{C10863EC-9B69-4E57-9663-C3436AF27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3540" y="2218321"/>
                <a:ext cx="1214247" cy="1214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17317C3-3669-4DFB-A87B-68E685FBEEB3}"/>
                </a:ext>
              </a:extLst>
            </p:cNvPr>
            <p:cNvGrpSpPr/>
            <p:nvPr/>
          </p:nvGrpSpPr>
          <p:grpSpPr>
            <a:xfrm>
              <a:off x="6541499" y="4179679"/>
              <a:ext cx="1941342" cy="1941342"/>
              <a:chOff x="5989992" y="3947630"/>
              <a:chExt cx="1941342" cy="194134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887B926-9347-47CB-ACEB-FFECFABC77A2}"/>
                  </a:ext>
                </a:extLst>
              </p:cNvPr>
              <p:cNvSpPr/>
              <p:nvPr/>
            </p:nvSpPr>
            <p:spPr>
              <a:xfrm>
                <a:off x="5989992" y="3947630"/>
                <a:ext cx="1941342" cy="194134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imSun" panose="02010600030101010101" pitchFamily="2" charset="-122"/>
                  <a:ea typeface="+mn-ea"/>
                  <a:cs typeface="+mn-cs"/>
                </a:endParaRPr>
              </a:p>
            </p:txBody>
          </p:sp>
          <p:pic>
            <p:nvPicPr>
              <p:cNvPr id="25" name="Picture 2" descr="Bildergebnis für php">
                <a:extLst>
                  <a:ext uri="{FF2B5EF4-FFF2-40B4-BE49-F238E27FC236}">
                    <a16:creationId xmlns:a16="http://schemas.microsoft.com/office/drawing/2014/main" id="{8339C7C3-79B7-469D-BE38-A221DB2EA1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0663" y="4432325"/>
                <a:ext cx="1800000" cy="971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8" name="Footer Placeholder 11">
            <a:extLst>
              <a:ext uri="{FF2B5EF4-FFF2-40B4-BE49-F238E27FC236}">
                <a16:creationId xmlns:a16="http://schemas.microsoft.com/office/drawing/2014/main" id="{112608F0-B966-9F4B-A76D-112C564D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80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C1DA3C7-CA2C-4687-BB82-5FEFED5B6A6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33382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C1DA3C7-CA2C-4687-BB82-5FEFED5B6A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B719541-D12A-4BB1-87A2-A1B14663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84" y="301752"/>
            <a:ext cx="11441233" cy="660774"/>
          </a:xfrm>
        </p:spPr>
        <p:txBody>
          <a:bodyPr/>
          <a:lstStyle/>
          <a:p>
            <a:r>
              <a:rPr lang="de-DE" sz="3200" dirty="0"/>
              <a:t>Entscheidungen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45C68B84-EEAF-4DE4-AD89-2C6636ED6BE9}"/>
              </a:ext>
            </a:extLst>
          </p:cNvPr>
          <p:cNvSpPr txBox="1">
            <a:spLocks/>
          </p:cNvSpPr>
          <p:nvPr/>
        </p:nvSpPr>
        <p:spPr>
          <a:xfrm>
            <a:off x="375384" y="969028"/>
            <a:ext cx="8980372" cy="3303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0" i="1" dirty="0"/>
              <a:t>Backend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B59322-F3CD-40E9-9D49-65DD210C29C8}"/>
              </a:ext>
            </a:extLst>
          </p:cNvPr>
          <p:cNvSpPr/>
          <p:nvPr/>
        </p:nvSpPr>
        <p:spPr>
          <a:xfrm>
            <a:off x="375384" y="1397989"/>
            <a:ext cx="5400000" cy="4726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7522" name="Picture 2" descr="Bildergebnis für php">
            <a:extLst>
              <a:ext uri="{FF2B5EF4-FFF2-40B4-BE49-F238E27FC236}">
                <a16:creationId xmlns:a16="http://schemas.microsoft.com/office/drawing/2014/main" id="{6F53AC5F-E3E0-4C1A-88F6-CEB107678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627" y="1478017"/>
            <a:ext cx="1666747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9E82F8-D074-4EF0-9878-4CF9849B79BC}"/>
              </a:ext>
            </a:extLst>
          </p:cNvPr>
          <p:cNvSpPr txBox="1"/>
          <p:nvPr/>
        </p:nvSpPr>
        <p:spPr>
          <a:xfrm>
            <a:off x="462813" y="2651700"/>
            <a:ext cx="11353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600" dirty="0"/>
              <a:t>Schnell, flexibel und pragmatisch, PHP unterstützt alles, von Ihrem Blog bis zu den beliebtesten Websites der Welt.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114DC1-4558-4FFD-B92E-29FCDE1DA4B0}"/>
              </a:ext>
            </a:extLst>
          </p:cNvPr>
          <p:cNvSpPr/>
          <p:nvPr/>
        </p:nvSpPr>
        <p:spPr>
          <a:xfrm>
            <a:off x="375384" y="4242838"/>
            <a:ext cx="5688000" cy="1733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b="1" dirty="0">
                <a:solidFill>
                  <a:schemeClr val="tx1"/>
                </a:solidFill>
              </a:rPr>
              <a:t>Vorteile: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</a:rPr>
              <a:t>Große Community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</a:rPr>
              <a:t>Open Source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</a:rPr>
              <a:t>Einfache Implementierung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</a:rPr>
              <a:t>Gute Frameworks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ABDFD5-E0D2-4B38-A9B5-8F09C784530E}"/>
              </a:ext>
            </a:extLst>
          </p:cNvPr>
          <p:cNvSpPr/>
          <p:nvPr/>
        </p:nvSpPr>
        <p:spPr>
          <a:xfrm>
            <a:off x="6128617" y="4242838"/>
            <a:ext cx="5688000" cy="1733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b="1" dirty="0">
                <a:solidFill>
                  <a:schemeClr val="tx1"/>
                </a:solidFill>
              </a:rPr>
              <a:t>Nachteile:</a:t>
            </a:r>
            <a:endParaRPr lang="de-DE" sz="1600" dirty="0">
              <a:solidFill>
                <a:schemeClr val="tx1"/>
              </a:solidFill>
            </a:endParaRP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</a:rPr>
              <a:t>So einfach zu lernen, dass gute Beispiele schwer zu finden sind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</a:rPr>
              <a:t>inkonsistente API</a:t>
            </a:r>
          </a:p>
        </p:txBody>
      </p:sp>
      <p:pic>
        <p:nvPicPr>
          <p:cNvPr id="107527" name="Picture 7" descr="Bildergebnis für facebook logo">
            <a:extLst>
              <a:ext uri="{FF2B5EF4-FFF2-40B4-BE49-F238E27FC236}">
                <a16:creationId xmlns:a16="http://schemas.microsoft.com/office/drawing/2014/main" id="{85C6BA25-40B6-4DC0-B83E-679DA27E6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498" y="329345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29" name="Picture 9" descr="Bildergebnis für 9gag logo">
            <a:extLst>
              <a:ext uri="{FF2B5EF4-FFF2-40B4-BE49-F238E27FC236}">
                <a16:creationId xmlns:a16="http://schemas.microsoft.com/office/drawing/2014/main" id="{CBFE110B-0501-49FF-BCF6-43BCF92ED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96" y="329345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 descr="Bildergebnis für whatsapp logo">
            <a:extLst>
              <a:ext uri="{FF2B5EF4-FFF2-40B4-BE49-F238E27FC236}">
                <a16:creationId xmlns:a16="http://schemas.microsoft.com/office/drawing/2014/main" id="{EA4C41B2-8A6A-4BDE-89F0-AFE7AE620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" t="3982" r="5688" b="5882"/>
          <a:stretch/>
        </p:blipFill>
        <p:spPr bwMode="auto">
          <a:xfrm>
            <a:off x="5978094" y="3293457"/>
            <a:ext cx="70482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33" name="Picture 13" descr="Bildergebnis für mit logo">
            <a:extLst>
              <a:ext uri="{FF2B5EF4-FFF2-40B4-BE49-F238E27FC236}">
                <a16:creationId xmlns:a16="http://schemas.microsoft.com/office/drawing/2014/main" id="{BDB00D1B-ADC1-4BE7-8B72-72DE8F220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213" y="3293457"/>
            <a:ext cx="139229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42329FD-A18C-408A-A7BB-B2E5609C5074}"/>
              </a:ext>
            </a:extLst>
          </p:cNvPr>
          <p:cNvCxnSpPr>
            <a:cxnSpLocks/>
          </p:cNvCxnSpPr>
          <p:nvPr/>
        </p:nvCxnSpPr>
        <p:spPr>
          <a:xfrm>
            <a:off x="6096001" y="4242838"/>
            <a:ext cx="0" cy="1733419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B42BE29-85BB-459D-B7D3-9986B8E5E1F8}"/>
              </a:ext>
            </a:extLst>
          </p:cNvPr>
          <p:cNvCxnSpPr>
            <a:cxnSpLocks/>
          </p:cNvCxnSpPr>
          <p:nvPr/>
        </p:nvCxnSpPr>
        <p:spPr>
          <a:xfrm flipH="1">
            <a:off x="375384" y="2479302"/>
            <a:ext cx="11441233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89B29BF-AE1B-4D0F-B525-C912B744E412}"/>
              </a:ext>
            </a:extLst>
          </p:cNvPr>
          <p:cNvCxnSpPr>
            <a:cxnSpLocks/>
          </p:cNvCxnSpPr>
          <p:nvPr/>
        </p:nvCxnSpPr>
        <p:spPr>
          <a:xfrm flipH="1">
            <a:off x="375384" y="3162651"/>
            <a:ext cx="11441233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3993CB-F571-40C5-AFD5-7F2A2967D28D}"/>
              </a:ext>
            </a:extLst>
          </p:cNvPr>
          <p:cNvCxnSpPr>
            <a:cxnSpLocks/>
          </p:cNvCxnSpPr>
          <p:nvPr/>
        </p:nvCxnSpPr>
        <p:spPr>
          <a:xfrm flipH="1">
            <a:off x="375384" y="4144263"/>
            <a:ext cx="11441233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1">
            <a:extLst>
              <a:ext uri="{FF2B5EF4-FFF2-40B4-BE49-F238E27FC236}">
                <a16:creationId xmlns:a16="http://schemas.microsoft.com/office/drawing/2014/main" id="{052A1931-CE8F-1F4A-BADC-893C9E24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5097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28123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0D9xYQBbBMe9bRNybeA8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VpnEXomRBvoLOQq9XA4q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vMwCiP7rWHT1ZiKH17bb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3GCPzCO3hXlZpK7i2e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V8fFOrwnUu9nOPbNeNf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Ah2xXSfqFI4lHW8.WnxF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_6BZbSF7OnugDuOAbSiF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sUqWQD3D2W_BXD.jjyB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B1uqouP8UTseVGWEhYKS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Rm5NeJZQCDp.S3u2WukJ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XdeqDey2yBs.EGRsL84w"/>
</p:tagLst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1066</TotalTime>
  <Words>418</Words>
  <Application>Microsoft Macintosh PowerPoint</Application>
  <PresentationFormat>Widescreen</PresentationFormat>
  <Paragraphs>115</Paragraphs>
  <Slides>16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SimSun</vt:lpstr>
      <vt:lpstr>Arial</vt:lpstr>
      <vt:lpstr>Calibri</vt:lpstr>
      <vt:lpstr>Gill Sans MT</vt:lpstr>
      <vt:lpstr>Wingdings</vt:lpstr>
      <vt:lpstr>Paket</vt:lpstr>
      <vt:lpstr>think-cell Slide</vt:lpstr>
      <vt:lpstr>dual study fit</vt:lpstr>
      <vt:lpstr>agenda</vt:lpstr>
      <vt:lpstr>agenda</vt:lpstr>
      <vt:lpstr>Achievements</vt:lpstr>
      <vt:lpstr>agenda</vt:lpstr>
      <vt:lpstr>Entscheidungen</vt:lpstr>
      <vt:lpstr>Entscheidungen</vt:lpstr>
      <vt:lpstr>Entscheidungen</vt:lpstr>
      <vt:lpstr>Entscheidungen</vt:lpstr>
      <vt:lpstr>agenda</vt:lpstr>
      <vt:lpstr>Next Steps</vt:lpstr>
      <vt:lpstr>agenda</vt:lpstr>
      <vt:lpstr>Live Präsentation</vt:lpstr>
      <vt:lpstr>Vielen Dank!</vt:lpstr>
      <vt:lpstr>Appendix</vt:lpstr>
      <vt:lpstr>Customer Journey -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Study Fit</dc:title>
  <dc:creator>Msoffice20829</dc:creator>
  <cp:lastModifiedBy>Jonas Radtke</cp:lastModifiedBy>
  <cp:revision>110</cp:revision>
  <dcterms:created xsi:type="dcterms:W3CDTF">2019-11-10T16:11:13Z</dcterms:created>
  <dcterms:modified xsi:type="dcterms:W3CDTF">2019-11-29T12:53:27Z</dcterms:modified>
</cp:coreProperties>
</file>