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Learning Chess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Peter Flockhart and Henry Johnson</a:t>
            </a:r>
          </a:p>
          <a:p>
            <a:pPr/>
            <a:r>
              <a:t>CS 542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Neural Network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Constructed using Keras Sequential model on top of TensorFlow.</a:t>
            </a:r>
          </a:p>
          <a:p>
            <a:pPr/>
            <a:r>
              <a:t>Supervised learning</a:t>
            </a:r>
          </a:p>
          <a:p>
            <a:pPr/>
            <a:r>
              <a:t>Two models</a:t>
            </a:r>
          </a:p>
          <a:p>
            <a:pPr lvl="1"/>
            <a:r>
              <a:t>Model 1: Piece Count</a:t>
            </a:r>
          </a:p>
          <a:p>
            <a:pPr lvl="1"/>
            <a:r>
              <a:t>Model 2: Piece Position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Structure</a:t>
            </a:r>
          </a:p>
        </p:txBody>
      </p:sp>
      <p:sp>
        <p:nvSpPr>
          <p:cNvPr id="147" name="Shape 147"/>
          <p:cNvSpPr/>
          <p:nvPr/>
        </p:nvSpPr>
        <p:spPr>
          <a:xfrm>
            <a:off x="589661" y="3054350"/>
            <a:ext cx="451027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Model 1: Piece Count</a:t>
            </a:r>
          </a:p>
        </p:txBody>
      </p:sp>
      <p:sp>
        <p:nvSpPr>
          <p:cNvPr id="148" name="Shape 148"/>
          <p:cNvSpPr/>
          <p:nvPr/>
        </p:nvSpPr>
        <p:spPr>
          <a:xfrm>
            <a:off x="7676337" y="3054350"/>
            <a:ext cx="48911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Model 2: Piece Position</a:t>
            </a:r>
          </a:p>
        </p:txBody>
      </p:sp>
      <p:pic>
        <p:nvPicPr>
          <p:cNvPr id="149" name="piece_count_mode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6698" y="3743025"/>
            <a:ext cx="2836204" cy="58183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Piece_Positi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39820" y="3604658"/>
            <a:ext cx="8364160" cy="627312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2627152" y="2057398"/>
            <a:ext cx="7750496" cy="381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Note:</a:t>
            </a:r>
            <a:r>
              <a:t> Unless otherwise stated, the activation function of each layer is tanh.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Input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1: Piece Count</a:t>
            </a:r>
          </a:p>
          <a:p>
            <a:pPr lvl="1"/>
            <a:r>
              <a:t>12 nodes; </a:t>
            </a:r>
          </a:p>
          <a:p>
            <a:pPr/>
            <a:r>
              <a:t>Model 2: Piece Position</a:t>
            </a:r>
          </a:p>
          <a:p>
            <a:pPr lvl="1"/>
            <a:r>
              <a:t>71 nodes; 64 position locations, castling, turn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Board/Input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EPD: rnbqkbnr/pppppppp/0/0/0/0/PPPPPPPP/RNBQKBNR w</a:t>
            </a:r>
          </a:p>
          <a:p>
            <a:pPr/>
          </a:p>
          <a:p>
            <a:pPr/>
          </a:p>
        </p:txBody>
      </p:sp>
      <p:pic>
        <p:nvPicPr>
          <p:cNvPr id="158" name="Screen Shot 2017-08-08 at 4.55.2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5300" y="4827736"/>
            <a:ext cx="4394200" cy="4470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Output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of tanh activation function required scaling of output between -1 and 1</a:t>
            </a:r>
          </a:p>
          <a:p>
            <a:pPr/>
            <a:r>
              <a:t>Output: Evaluation of chess board</a:t>
            </a:r>
          </a:p>
          <a:p>
            <a:pPr/>
            <a:r>
              <a:t>Best Move: Move with max/min score on chess board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Evaluation</a:t>
            </a:r>
          </a:p>
        </p:txBody>
      </p:sp>
      <p:sp>
        <p:nvSpPr>
          <p:cNvPr id="164" name="Shape 1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Metrics for success (testing against traditional chess engine):</a:t>
            </a:r>
          </a:p>
          <a:p>
            <a:pPr lvl="1"/>
            <a:r>
              <a:t>Time: How quickly can the model make predictions?</a:t>
            </a:r>
          </a:p>
          <a:p>
            <a:pPr lvl="1"/>
            <a:r>
              <a:t>Accuracy: What percent of the time is the best move picked?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Metric: Time (Both Models)</a:t>
            </a:r>
          </a:p>
        </p:txBody>
      </p:sp>
      <p:sp>
        <p:nvSpPr>
          <p:cNvPr id="167" name="Shape 1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 position in 3 millionths of a second.</a:t>
            </a:r>
          </a:p>
          <a:p>
            <a:pPr/>
            <a:r>
              <a:t>Much faster than a traditional chess engine.</a:t>
            </a:r>
          </a:p>
          <a:p>
            <a:pPr/>
            <a:r>
              <a:t>High accuracy per unit time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Metric: Accuracy, Piece Count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 Move Prediction is ~three and a half times as good as random guessing (average 7%).</a:t>
            </a:r>
          </a:p>
          <a:p>
            <a:pPr/>
            <a:r>
              <a:t>Best Move in Top Three Prediction has average of 18%, just over twice as much as Best Move.</a:t>
            </a:r>
          </a:p>
          <a:p>
            <a:pPr/>
            <a:r>
              <a:t>Drop off with layer reduction.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Metric: Accuracy, Piece Position</a:t>
            </a:r>
          </a:p>
        </p:txBody>
      </p:sp>
      <p:sp>
        <p:nvSpPr>
          <p:cNvPr id="173" name="Shape 1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 Move Prediction is two times as good as random guessing (average 4.5%).</a:t>
            </a:r>
          </a:p>
          <a:p>
            <a:pPr/>
            <a:r>
              <a:t>Best Move in Top Three Prediction has average of 10.66%, twice as much as Best Move.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Metric: Accuracy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Note:</a:t>
            </a:r>
            <a:r>
              <a:t> Error of model is only relevant among many samples, not just one because you need to know strength of a position relative to other positions.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(FORMAL)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772"/>
            </a:pPr>
            <a:r>
              <a:t>Chess is one of the world’s oldest games, with records of the game predating the 7th century CE.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The study of chess is rooted in game theory and probability. It has a game complexity tree of 10^(120), the Shannon number.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Finding the best move requires split-second critical thinking and analyzation, efficiency, and a knowledge of what comes ahead and what has past. You must build off of what you have done or seen before to be successful.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Machine learning allows us to solve complex problems in a much simpler through the development of quick, deep learning and neural networks. We leave the hard work up to the machine; all we have to do is build it.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Evaluation: Piece Count Graphs</a:t>
            </a:r>
          </a:p>
        </p:txBody>
      </p:sp>
      <p:pic>
        <p:nvPicPr>
          <p:cNvPr id="179" name="mea for piece count N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1153" y="3273740"/>
            <a:ext cx="7092888" cy="53196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mse for piece count N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99776" y="3273740"/>
            <a:ext cx="7092888" cy="53196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Evaluation: Piece Position Graphs</a:t>
            </a:r>
          </a:p>
        </p:txBody>
      </p:sp>
      <p:pic>
        <p:nvPicPr>
          <p:cNvPr id="183" name="mae for piece position N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1153" y="3273740"/>
            <a:ext cx="7092888" cy="53196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mse for piece position N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99776" y="3273740"/>
            <a:ext cx="7092888" cy="53196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While accuracy/time is good, and the Best Move is chosen an acceptable amount, the Best Move in Top 3 metric is below an acceptable rate, an ideal of &gt;20%.</a:t>
            </a:r>
          </a:p>
          <a:p>
            <a:pPr/>
            <a:r>
              <a:t>Better position evaluation time when generating data (&gt;1 sec.) could yield better testing data</a:t>
            </a:r>
          </a:p>
          <a:p>
            <a:pPr/>
            <a:r>
              <a:t>Bigger data set run for longer time could produce better metrics for Best Move and Top 3.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chess?</a:t>
            </a:r>
          </a:p>
          <a:p>
            <a:pPr/>
            <a:r>
              <a:t>(BEGIN INFORMAL)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chess?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Chess is one of the world’s oldest games, with records of the game predating the 7th century CE.</a:t>
            </a:r>
          </a:p>
          <a:p>
            <a:pPr/>
            <a:r>
              <a:t>The title of chess grandmaster is held in high regard in certain circles (of only chess players). They’re the best of the best. Can they be beat?</a:t>
            </a:r>
          </a:p>
          <a:p>
            <a:pPr/>
            <a:r>
              <a:t>The study of chess is rooted in psychology, game theory, and probability. Those latter two will sound very familiar to anyone that has studied…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Computer Science!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C(hes)S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3600"/>
              </a:spcBef>
              <a:defRPr sz="3168"/>
            </a:pPr>
            <a:r>
              <a:t>With a game complexity tree of 10^(120), the Shannon number, the task of evaluating the best move to make is daunting.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That’s where CS comes in!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Our “science of abstraction” allows us to critically think about ways to make complex problems much simpler, developing exciting new algorithms and programs to do just that.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Except we don’t want to actually do the hard work which is why this problem requires the use of…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Learning!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Machine Learning</a:t>
            </a:r>
          </a:p>
          <a:p>
            <a:pPr defTabSz="490727">
              <a:defRPr sz="6719"/>
            </a:pPr>
            <a:r>
              <a:t>(END INFORMAL)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leave the hard work - the training, learning, analyzation, etc. - up to the machine.</a:t>
            </a:r>
          </a:p>
          <a:p>
            <a:pPr/>
            <a:r>
              <a:t>This has the potential to yield great results and give the user an upper hand when playing chess.</a:t>
            </a:r>
          </a:p>
          <a:p>
            <a:pPr/>
            <a:r>
              <a:t>So, how do you beat a Grandmaster?</a:t>
            </a:r>
          </a:p>
          <a:p>
            <a:pPr/>
            <a:r>
              <a:t>By….machi-ting: Using a super fast, super intelligent, super logical machine to tell you what to do.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Sets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Chess games from the 1800s to now are widely available online for free.</a:t>
            </a:r>
          </a:p>
          <a:p>
            <a:pPr/>
            <a:r>
              <a:t>So much data, such little time.</a:t>
            </a:r>
          </a:p>
          <a:p>
            <a:pPr/>
            <a:r>
              <a:t>Time constraints held our training data, after formatting and cleaning, to 200,000 samples, much less than the ideal one- to ten-million.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