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 Chess</a:t>
            </a:r>
          </a:p>
        </p:txBody>
      </p:sp>
      <p:sp>
        <p:nvSpPr>
          <p:cNvPr id="120" name="Shape 12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Peter Flockhart and Henry Johnson</a:t>
            </a:r>
          </a:p>
          <a:p>
            <a:pPr/>
            <a:r>
              <a:t>CS 542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 Network</a:t>
            </a:r>
          </a:p>
        </p:txBody>
      </p:sp>
      <p:sp>
        <p:nvSpPr>
          <p:cNvPr id="144" name="Shape 14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Constructed using Keras Sequential model on top of TensorFlow.</a:t>
            </a:r>
          </a:p>
          <a:p>
            <a:pPr/>
            <a:r>
              <a:t>Supervised learning</a:t>
            </a:r>
          </a:p>
          <a:p>
            <a:pPr/>
            <a:r>
              <a:t>Two models</a:t>
            </a:r>
          </a:p>
          <a:p>
            <a:pPr lvl="1"/>
            <a:r>
              <a:t>Model 1: Piece Count </a:t>
            </a:r>
          </a:p>
          <a:p>
            <a:pPr lvl="1"/>
            <a:r>
              <a:t>Model 2: Piece Position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89661" y="3054349"/>
            <a:ext cx="45102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 1: Piece Count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676336" y="3054349"/>
            <a:ext cx="48911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 2: Piece Position</a:t>
            </a:r>
          </a:p>
        </p:txBody>
      </p:sp>
      <p:pic>
        <p:nvPicPr>
          <p:cNvPr id="149" name="piece_count_model.png" descr="piece_count_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697" y="3743025"/>
            <a:ext cx="2836206" cy="5818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ece_Position.png" descr="Piece_Posi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9819" y="3604657"/>
            <a:ext cx="8364162" cy="627312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 txBox="1"/>
          <p:nvPr/>
        </p:nvSpPr>
        <p:spPr>
          <a:xfrm>
            <a:off x="2627152" y="2057398"/>
            <a:ext cx="7750495" cy="381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+mj-lt"/>
                <a:ea typeface="+mj-ea"/>
                <a:cs typeface="+mj-cs"/>
                <a:sym typeface="Helvetica"/>
              </a:defRPr>
            </a:pPr>
            <a:r>
              <a:t>Note: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Unless otherwise stated, the activation function of each layer is tanh.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</a:t>
            </a:r>
          </a:p>
        </p:txBody>
      </p:sp>
      <p:sp>
        <p:nvSpPr>
          <p:cNvPr id="154" name="Shape 15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t>Model 1: Piece Count</a:t>
            </a:r>
          </a:p>
          <a:p>
            <a:pPr lvl="1" marL="622300" indent="-311150" defTabSz="408940">
              <a:spcBef>
                <a:spcPts val="2900"/>
              </a:spcBef>
              <a:defRPr sz="2520"/>
            </a:pPr>
            <a:r>
              <a:t>12 nodes; each node represents the number of each type of piece on the board.</a:t>
            </a:r>
          </a:p>
          <a:p>
            <a:pPr lvl="2" marL="933450" indent="-311150" defTabSz="408940">
              <a:spcBef>
                <a:spcPts val="2900"/>
              </a:spcBef>
              <a:defRPr sz="2520"/>
            </a:pPr>
            <a:r>
              <a:t>e.g. 1 black bing, 2 white rooks, etc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Model 2: Piece Position</a:t>
            </a:r>
          </a:p>
          <a:p>
            <a:pPr lvl="1" marL="622300" indent="-311150" defTabSz="408940">
              <a:spcBef>
                <a:spcPts val="2900"/>
              </a:spcBef>
              <a:defRPr sz="2520"/>
            </a:pPr>
            <a:r>
              <a:t>71 nodes;</a:t>
            </a:r>
          </a:p>
          <a:p>
            <a:pPr lvl="2" marL="933450" indent="-311150" defTabSz="408940">
              <a:spcBef>
                <a:spcPts val="2900"/>
              </a:spcBef>
              <a:defRPr sz="2520"/>
            </a:pPr>
            <a:r>
              <a:t>first 64 nodes represent each square of the board with a value corresponding to the piece at that location</a:t>
            </a:r>
          </a:p>
          <a:p>
            <a:pPr lvl="2" marL="933450" indent="-311150" defTabSz="408940">
              <a:spcBef>
                <a:spcPts val="2900"/>
              </a:spcBef>
              <a:defRPr sz="2520"/>
            </a:pPr>
            <a:r>
              <a:t>last 5 nodes represent castling rights, check/checkmate, and the turn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Board/Input</a:t>
            </a:r>
          </a:p>
        </p:txBody>
      </p:sp>
      <p:sp>
        <p:nvSpPr>
          <p:cNvPr id="157" name="Shape 15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EPD: rnbqkbnr/pppppppp/0/0/0/0/PPPPPPPP/RNBQKBNR w</a:t>
            </a:r>
          </a:p>
          <a:p>
            <a:pPr/>
          </a:p>
        </p:txBody>
      </p:sp>
      <p:pic>
        <p:nvPicPr>
          <p:cNvPr id="158" name="Screen Shot 2017-08-08 at 4.55.28 PM.png" descr="Screen Shot 2017-08-08 at 4.55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9300" y="4776935"/>
            <a:ext cx="4394200" cy="4470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Output</a:t>
            </a:r>
          </a:p>
        </p:txBody>
      </p:sp>
      <p:sp>
        <p:nvSpPr>
          <p:cNvPr id="161" name="Shape 16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of tanh activation function required scaling of output between -1 and 1</a:t>
            </a:r>
          </a:p>
          <a:p>
            <a:pPr/>
            <a:r>
              <a:t>Output: Evaluation of chess board</a:t>
            </a:r>
          </a:p>
          <a:p>
            <a:pPr/>
            <a:r>
              <a:t>Best Move: Move with max/min score on chess board</a:t>
            </a:r>
          </a:p>
          <a:p>
            <a:pPr lvl="1"/>
            <a:r>
              <a:t>closer to 1 is good for white, -1 is good for black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</a:p>
        </p:txBody>
      </p:sp>
      <p:sp>
        <p:nvSpPr>
          <p:cNvPr id="164" name="Shape 16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Metrics for success (testing against traditional chess engine):</a:t>
            </a:r>
          </a:p>
          <a:p>
            <a:pPr lvl="1"/>
            <a:r>
              <a:t>Time: How quickly can the model make predictions?</a:t>
            </a:r>
          </a:p>
          <a:p>
            <a:pPr lvl="1"/>
            <a:r>
              <a:t>Accuracy: What percent of the time is the best move picked?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00"/>
            </a:lvl1pPr>
          </a:lstStyle>
          <a:p>
            <a:pPr/>
            <a:r>
              <a:t>Metric: Time (Both Models)</a:t>
            </a:r>
          </a:p>
        </p:txBody>
      </p:sp>
      <p:sp>
        <p:nvSpPr>
          <p:cNvPr id="167" name="Shape 16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position in 3 millionths of a second.</a:t>
            </a:r>
          </a:p>
          <a:p>
            <a:pPr/>
            <a:r>
              <a:t>Much faster than a traditional chess engine.</a:t>
            </a:r>
          </a:p>
          <a:p>
            <a:pPr/>
            <a:r>
              <a:t>High accuracy per unit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Metric: Accuracy, Piece Count</a:t>
            </a:r>
          </a:p>
        </p:txBody>
      </p:sp>
      <p:sp>
        <p:nvSpPr>
          <p:cNvPr id="170" name="Shape 170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Move Prediction is ~three and a half times as good as random guessing (average 7%).</a:t>
            </a:r>
          </a:p>
          <a:p>
            <a:pPr/>
            <a:r>
              <a:t>Best Move in Top Three Prediction has average of 18%, just over twice as much as Best Move.</a:t>
            </a:r>
          </a:p>
          <a:p>
            <a:pPr/>
            <a:r>
              <a:t>Drop off with layer reduction.</a:t>
            </a:r>
          </a:p>
          <a:p>
            <a:pPr lvl="2"/>
            <a:r>
              <a:t>most effective model had 5 hidden layers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Metric: Accuracy, Piece Position</a:t>
            </a:r>
          </a:p>
        </p:txBody>
      </p:sp>
      <p:sp>
        <p:nvSpPr>
          <p:cNvPr id="173" name="Shape 17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Move Prediction is two times as good as random guessing (average 4.5%).</a:t>
            </a:r>
          </a:p>
          <a:p>
            <a:pPr/>
            <a:r>
              <a:t>Best Move in Top Three Prediction has average of 10.66%, twice as much as Best Move.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Metric: Accuracy</a:t>
            </a:r>
          </a:p>
        </p:txBody>
      </p:sp>
      <p:sp>
        <p:nvSpPr>
          <p:cNvPr id="176" name="Shape 17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Note: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Error of model is only relevant among many samples, not just one because you need to know strength of a position relative to other positions.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(FORMAL)</a:t>
            </a:r>
          </a:p>
        </p:txBody>
      </p:sp>
      <p:sp>
        <p:nvSpPr>
          <p:cNvPr id="123" name="Shape 12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3" indent="-342263" defTabSz="449833">
              <a:spcBef>
                <a:spcPts val="3200"/>
              </a:spcBef>
              <a:defRPr sz="2700"/>
            </a:pPr>
            <a:r>
              <a:t>Chess is one of the world’s oldest games, with records of the game predating the 7th century CE.</a:t>
            </a:r>
          </a:p>
          <a:p>
            <a:pPr marL="342263" indent="-342263" defTabSz="449833">
              <a:spcBef>
                <a:spcPts val="3200"/>
              </a:spcBef>
              <a:defRPr sz="2700"/>
            </a:pPr>
            <a:r>
              <a:t>The study of chess is rooted in game theory and probability. It has a game complexity tree of 10^(120), the Shannon number. </a:t>
            </a:r>
          </a:p>
          <a:p>
            <a:pPr marL="342263" indent="-342263" defTabSz="449833">
              <a:spcBef>
                <a:spcPts val="3200"/>
              </a:spcBef>
              <a:defRPr sz="2700"/>
            </a:pPr>
            <a:r>
              <a:t>Finding the best move requires split-second critical thinking and analyzation, efficiency, and a knowledge of what comes ahead and what has past. You must build off of what you have done or seen before to be successful.</a:t>
            </a:r>
          </a:p>
          <a:p>
            <a:pPr marL="342263" indent="-342263" defTabSz="449833">
              <a:spcBef>
                <a:spcPts val="3200"/>
              </a:spcBef>
              <a:defRPr sz="2700"/>
            </a:pPr>
            <a:r>
              <a:t>Machine learning allows us to solve complex problems in a much simpler way through the development of quick, deep learning and neural networks. We leave the hard work up to the machine; all we have to do is build 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Evaluation: Piece Count Graphs</a:t>
            </a:r>
          </a:p>
        </p:txBody>
      </p:sp>
      <p:pic>
        <p:nvPicPr>
          <p:cNvPr id="179" name="mea for piece count NN.png" descr="mea for piece count 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1153" y="3273740"/>
            <a:ext cx="7092888" cy="5319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mse for piece count NN.png" descr="mse for piece count N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9776" y="3273740"/>
            <a:ext cx="7092889" cy="5319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Evaluation: Piece Position Graphs</a:t>
            </a:r>
          </a:p>
        </p:txBody>
      </p:sp>
      <p:pic>
        <p:nvPicPr>
          <p:cNvPr id="183" name="mae for piece position NN.png" descr="mae for piece position 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1153" y="3273740"/>
            <a:ext cx="7092888" cy="5319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mse for piece position NN.png" descr="mse for piece position N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9776" y="3273740"/>
            <a:ext cx="7092889" cy="5319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87" name="Shape 18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While accuracy/time is good, and the Best Move is chosen an acceptable amount, the Best Move in Top 3 metric is below an acceptable rate, an ideal of &gt;20%.</a:t>
            </a:r>
          </a:p>
          <a:p>
            <a:pPr/>
            <a:r>
              <a:t>Better position evaluation time when generating data (&gt;1 sec.) could yield better testing data</a:t>
            </a:r>
          </a:p>
          <a:p>
            <a:pPr/>
            <a:r>
              <a:t>Bigger data set run for longer time could produce better metrics for Best Move and Top 3.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chess?</a:t>
            </a:r>
          </a:p>
          <a:p>
            <a:pPr/>
            <a:r>
              <a:t>(BEGIN INFORMAL)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chess?</a:t>
            </a:r>
          </a:p>
        </p:txBody>
      </p:sp>
      <p:sp>
        <p:nvSpPr>
          <p:cNvPr id="128" name="Shape 12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Chess is one of the world’s oldest games, with records of the game predating the 7th century CE.</a:t>
            </a:r>
          </a:p>
          <a:p>
            <a:pPr/>
            <a:r>
              <a:t>The title of chess grandmaster is held in high regard in certain circles (of only chess players). They’re the best of the best. Can they be beat?</a:t>
            </a:r>
          </a:p>
          <a:p>
            <a:pPr/>
            <a:r>
              <a:t>The study of chess is rooted in psychology, game theory, and probability. Those latter two will sound very familiar to anyone that has studied…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 Science!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C(hes)S</a:t>
            </a:r>
          </a:p>
        </p:txBody>
      </p:sp>
      <p:sp>
        <p:nvSpPr>
          <p:cNvPr id="133" name="Shape 13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8" indent="-391158" defTabSz="514094">
              <a:spcBef>
                <a:spcPts val="3600"/>
              </a:spcBef>
              <a:defRPr sz="3100"/>
            </a:pPr>
            <a:r>
              <a:t>With a game complexity tree of 10^(120), the Shannon number, the task of evaluating the best move to make is daunting.</a:t>
            </a:r>
          </a:p>
          <a:p>
            <a:pPr marL="391158" indent="-391158" defTabSz="514094">
              <a:spcBef>
                <a:spcPts val="3600"/>
              </a:spcBef>
              <a:defRPr sz="3100"/>
            </a:pPr>
            <a:r>
              <a:t>That’s where CS comes in!</a:t>
            </a:r>
          </a:p>
          <a:p>
            <a:pPr marL="391158" indent="-391158" defTabSz="514094">
              <a:spcBef>
                <a:spcPts val="3600"/>
              </a:spcBef>
              <a:defRPr sz="3100"/>
            </a:pPr>
            <a:r>
              <a:t>Our “science of abstraction” allows us to critically think about ways to make complex problems much simpler, developing exciting new algorithms and programs to do just that.</a:t>
            </a:r>
          </a:p>
          <a:p>
            <a:pPr marL="391158" indent="-391158" defTabSz="514094">
              <a:spcBef>
                <a:spcPts val="3600"/>
              </a:spcBef>
              <a:defRPr sz="3100"/>
            </a:pPr>
            <a:r>
              <a:t>Except we don’t want to actually do the hard work which is why this problem requires the use of…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00"/>
            </a:pPr>
            <a:r>
              <a:t>Machine Learning</a:t>
            </a:r>
          </a:p>
          <a:p>
            <a:pPr defTabSz="490727">
              <a:defRPr sz="6700"/>
            </a:pPr>
            <a:r>
              <a:t>(END INFORMAL)</a:t>
            </a:r>
          </a:p>
        </p:txBody>
      </p:sp>
      <p:sp>
        <p:nvSpPr>
          <p:cNvPr id="138" name="Shape 13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leave the hard work - the training, learning, analyzation, etc. - up to the machine.</a:t>
            </a:r>
          </a:p>
          <a:p>
            <a:pPr/>
            <a:r>
              <a:t>This has the potential to yield great results and give the user an upper hand when playing chess.</a:t>
            </a:r>
          </a:p>
          <a:p>
            <a:pPr/>
            <a:r>
              <a:t>So, how do you beat a Grandmaster?</a:t>
            </a:r>
          </a:p>
          <a:p>
            <a:pPr/>
            <a:r>
              <a:t>By….machi-ting: Using a super fast, super intelligent, super logical machine to tell you what to do.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Sets</a:t>
            </a:r>
          </a:p>
        </p:txBody>
      </p:sp>
      <p:sp>
        <p:nvSpPr>
          <p:cNvPr id="141" name="Shape 14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Chess games from the 1800s to now are widely available online for free.</a:t>
            </a:r>
          </a:p>
          <a:p>
            <a:pPr/>
            <a:r>
              <a:t>So much data, such little time.</a:t>
            </a:r>
          </a:p>
          <a:p>
            <a:pPr/>
            <a:r>
              <a:t>Time constraints held our training data, after formatting and cleaning, to 200,000 samples, much less than the ideal one- to ten-million.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