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2" indent="-296332" algn="ctr">
              <a:spcBef>
                <a:spcPts val="0"/>
              </a:spcBef>
              <a:defRPr sz="2400"/>
            </a:lvl2pPr>
            <a:lvl3pPr marL="1185332" indent="-296332" algn="ctr">
              <a:spcBef>
                <a:spcPts val="0"/>
              </a:spcBef>
              <a:defRPr sz="2400"/>
            </a:lvl3pPr>
            <a:lvl4pPr marL="1629833" indent="-296332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Chess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Flockhart and Henry Johnson</a:t>
            </a:r>
          </a:p>
          <a:p>
            <a:pPr/>
            <a:r>
              <a:t>CS 542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00"/>
            </a:lvl1pPr>
          </a:lstStyle>
          <a:p>
            <a:pPr/>
            <a:r>
              <a:t>Metric: Time (Both Models)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position in 3 millionths of a second.</a:t>
            </a:r>
          </a:p>
          <a:p>
            <a:pPr/>
            <a:r>
              <a:t>Much faster than a traditional chess engine.</a:t>
            </a:r>
          </a:p>
          <a:p>
            <a:pPr/>
            <a:r>
              <a:t>High accuracy per unit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Metric: Accuracy, Piece Count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Move Prediction is ~three and a half times as good as random guessing (average 7%).</a:t>
            </a:r>
          </a:p>
          <a:p>
            <a:pPr/>
            <a:r>
              <a:t>Best Move in Top Three Prediction has average of 18%, just over twice as much as Best Move.</a:t>
            </a:r>
          </a:p>
          <a:p>
            <a:pPr/>
            <a:r>
              <a:t>Drop off with layer reduction.</a:t>
            </a:r>
          </a:p>
          <a:p>
            <a:pPr lvl="2"/>
            <a:r>
              <a:t>Most effective model had 5 hidden layers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Metric: Accuracy, Piece Position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Move Prediction is two times as good as random guessing (average 4.5%).</a:t>
            </a:r>
          </a:p>
          <a:p>
            <a:pPr/>
            <a:r>
              <a:t>Best Move in Top Three Prediction has average of 10.66%, twice as much as Best Move.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Metric: Accuracy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Note: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Error of model is only relevant among many samples, not just one because you need to know strength of a position relative to other positions.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Note: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Out of 50 possible chess moves per turn, picking one at random to play is 1/50, or 2%. Our model gives us the </a:t>
            </a:r>
            <a:r>
              <a:rPr b="0" i="1">
                <a:latin typeface="Helvetica Light"/>
                <a:ea typeface="Helvetica Light"/>
                <a:cs typeface="Helvetica Light"/>
                <a:sym typeface="Helvetica Light"/>
              </a:rPr>
              <a:t>best move 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(highest/lowest score depending on player/turn) 3.5 times that of random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Evaluation: Model 1, Piece Count Graphs</a:t>
            </a:r>
          </a:p>
        </p:txBody>
      </p:sp>
      <p:pic>
        <p:nvPicPr>
          <p:cNvPr id="166" name="image4.png" descr="mea for piece count 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153" y="3273740"/>
            <a:ext cx="7092888" cy="5319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5.png" descr="mse for piece count 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9776" y="3273740"/>
            <a:ext cx="7092889" cy="5319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Evaluation: Model 2, Piece Position Graphs</a:t>
            </a:r>
          </a:p>
        </p:txBody>
      </p:sp>
      <p:pic>
        <p:nvPicPr>
          <p:cNvPr id="170" name="image6.png" descr="mae for piece position 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153" y="3273740"/>
            <a:ext cx="7092888" cy="5319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7.png" descr="mse for piece position 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9776" y="3273740"/>
            <a:ext cx="7092889" cy="5319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Conclusion and Further Work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2196"/>
            </a:pPr>
            <a:r>
              <a:t>As Model 1 provides the best output, the focus of further project developments will be done on Model 1.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t>While accuracy per time is good, and the Best Move rate at ~7% for model one is acceptable, the Top 3 at &lt;20% is not ideal, and further work could be done to remedy this problem, as outlined below.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t>Improvement of Data: Increase evaluation time to &gt;1 second for better testing data.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t>Improvement of Accuracy Metric: Use of a bigger data set on the model and possible longer model runtime, along with reinforcement learning, to produce better accuracy.</a:t>
            </a:r>
          </a:p>
          <a:p>
            <a:pPr lvl="1" marL="542290" indent="-271145" defTabSz="356362">
              <a:spcBef>
                <a:spcPts val="2500"/>
              </a:spcBef>
              <a:defRPr sz="2196"/>
            </a:pPr>
            <a:r>
              <a:t>Reinforcement learning: Feed results of test into the model to increase accuracy and develop a “smarter” machine; finer-tuned results and understanding of chess theory/rules.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t>Testing outputs during live chess game to see if an advantage is had, resulting in better win/loss ratio.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Contributions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52500" y="26416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Peter Flockhart:</a:t>
            </a:r>
          </a:p>
          <a:p>
            <a:pPr lvl="1"/>
            <a:r>
              <a:t>Model coding and testing, finding data and generating</a:t>
            </a:r>
          </a:p>
          <a:p>
            <a:pPr/>
            <a:r>
              <a:t>Henry Johnson:</a:t>
            </a:r>
          </a:p>
          <a:p>
            <a:pPr lvl="1"/>
            <a:r>
              <a:t>Model testing, report and presentation, finding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2120" indent="-122120" defTabSz="397763">
              <a:spcBef>
                <a:spcPts val="0"/>
              </a:spcBef>
              <a:buSzPct val="100000"/>
              <a:tabLst>
                <a:tab pos="304800" algn="l"/>
                <a:tab pos="304800" algn="l"/>
                <a:tab pos="609600" algn="l"/>
                <a:tab pos="927100" algn="l"/>
                <a:tab pos="1231900" algn="l"/>
                <a:tab pos="1536700" algn="l"/>
                <a:tab pos="1854200" algn="l"/>
                <a:tab pos="2159000" algn="l"/>
                <a:tab pos="2463800" algn="l"/>
                <a:tab pos="2781300" algn="l"/>
                <a:tab pos="3086100" algn="l"/>
                <a:tab pos="3390900" algn="l"/>
                <a:tab pos="3708400" algn="l"/>
              </a:tabLst>
              <a:defRPr sz="2610"/>
            </a:pPr>
            <a:r>
              <a:t>Chess is one of the world’s oldest games, with records of the game predating the 7th century CE.</a:t>
            </a:r>
          </a:p>
          <a:p>
            <a:pPr marL="122120" indent="-122120" defTabSz="397763">
              <a:spcBef>
                <a:spcPts val="0"/>
              </a:spcBef>
              <a:buSzPct val="100000"/>
              <a:tabLst>
                <a:tab pos="304800" algn="l"/>
                <a:tab pos="304800" algn="l"/>
                <a:tab pos="609600" algn="l"/>
                <a:tab pos="927100" algn="l"/>
                <a:tab pos="1231900" algn="l"/>
                <a:tab pos="1536700" algn="l"/>
                <a:tab pos="1854200" algn="l"/>
                <a:tab pos="2159000" algn="l"/>
                <a:tab pos="2463800" algn="l"/>
                <a:tab pos="2781300" algn="l"/>
                <a:tab pos="3086100" algn="l"/>
                <a:tab pos="3390900" algn="l"/>
                <a:tab pos="3708400" algn="l"/>
              </a:tabLst>
              <a:defRPr sz="2610"/>
            </a:pPr>
          </a:p>
          <a:p>
            <a:pPr marL="122120" indent="-122120" defTabSz="397763">
              <a:spcBef>
                <a:spcPts val="0"/>
              </a:spcBef>
              <a:buSzPct val="100000"/>
              <a:tabLst>
                <a:tab pos="304800" algn="l"/>
                <a:tab pos="304800" algn="l"/>
                <a:tab pos="609600" algn="l"/>
                <a:tab pos="927100" algn="l"/>
                <a:tab pos="1231900" algn="l"/>
                <a:tab pos="1536700" algn="l"/>
                <a:tab pos="1854200" algn="l"/>
                <a:tab pos="2159000" algn="l"/>
                <a:tab pos="2463800" algn="l"/>
                <a:tab pos="2781300" algn="l"/>
                <a:tab pos="3086100" algn="l"/>
                <a:tab pos="3390900" algn="l"/>
                <a:tab pos="3708400" algn="l"/>
              </a:tabLst>
              <a:defRPr sz="2610"/>
            </a:pPr>
            <a:r>
              <a:t>The study of chess is rooted in psychology, game theory, and probability. It has a game complexity tree of 10^(120), the Shannon number. </a:t>
            </a:r>
          </a:p>
          <a:p>
            <a:pPr marL="122120" indent="-122120" defTabSz="397763">
              <a:spcBef>
                <a:spcPts val="0"/>
              </a:spcBef>
              <a:buSzPct val="100000"/>
              <a:tabLst>
                <a:tab pos="304800" algn="l"/>
                <a:tab pos="304800" algn="l"/>
                <a:tab pos="609600" algn="l"/>
                <a:tab pos="927100" algn="l"/>
                <a:tab pos="1231900" algn="l"/>
                <a:tab pos="1536700" algn="l"/>
                <a:tab pos="1854200" algn="l"/>
                <a:tab pos="2159000" algn="l"/>
                <a:tab pos="2463800" algn="l"/>
                <a:tab pos="2781300" algn="l"/>
                <a:tab pos="3086100" algn="l"/>
                <a:tab pos="3390900" algn="l"/>
                <a:tab pos="3708400" algn="l"/>
              </a:tabLst>
              <a:defRPr sz="2610"/>
            </a:pPr>
          </a:p>
          <a:p>
            <a:pPr marL="122120" indent="-122120" defTabSz="397763">
              <a:spcBef>
                <a:spcPts val="0"/>
              </a:spcBef>
              <a:buSzPct val="100000"/>
              <a:tabLst>
                <a:tab pos="304800" algn="l"/>
                <a:tab pos="304800" algn="l"/>
                <a:tab pos="609600" algn="l"/>
                <a:tab pos="927100" algn="l"/>
                <a:tab pos="1231900" algn="l"/>
                <a:tab pos="1536700" algn="l"/>
                <a:tab pos="1854200" algn="l"/>
                <a:tab pos="2159000" algn="l"/>
                <a:tab pos="2463800" algn="l"/>
                <a:tab pos="2781300" algn="l"/>
                <a:tab pos="3086100" algn="l"/>
                <a:tab pos="3390900" algn="l"/>
                <a:tab pos="3708400" algn="l"/>
              </a:tabLst>
              <a:defRPr sz="2610"/>
            </a:pPr>
            <a:r>
              <a:t>Finding the best move requires split-second critical thinking and analyzation, efficiency, and a knowledge of what comes ahead and what has past. You must build off of what you have done or seen before to be successful.</a:t>
            </a:r>
          </a:p>
          <a:p>
            <a:pPr marL="122120" indent="-122120" defTabSz="397763">
              <a:spcBef>
                <a:spcPts val="0"/>
              </a:spcBef>
              <a:buSzPct val="100000"/>
              <a:tabLst>
                <a:tab pos="304800" algn="l"/>
                <a:tab pos="304800" algn="l"/>
                <a:tab pos="609600" algn="l"/>
                <a:tab pos="927100" algn="l"/>
                <a:tab pos="1231900" algn="l"/>
                <a:tab pos="1536700" algn="l"/>
                <a:tab pos="1854200" algn="l"/>
                <a:tab pos="2159000" algn="l"/>
                <a:tab pos="2463800" algn="l"/>
                <a:tab pos="2781300" algn="l"/>
                <a:tab pos="3086100" algn="l"/>
                <a:tab pos="3390900" algn="l"/>
                <a:tab pos="3708400" algn="l"/>
              </a:tabLst>
              <a:defRPr sz="2610"/>
            </a:pPr>
          </a:p>
          <a:p>
            <a:pPr marL="122120" indent="-122120" defTabSz="397763">
              <a:spcBef>
                <a:spcPts val="0"/>
              </a:spcBef>
              <a:buSzPct val="100000"/>
              <a:tabLst>
                <a:tab pos="304800" algn="l"/>
                <a:tab pos="304800" algn="l"/>
                <a:tab pos="609600" algn="l"/>
                <a:tab pos="927100" algn="l"/>
                <a:tab pos="1231900" algn="l"/>
                <a:tab pos="1536700" algn="l"/>
                <a:tab pos="1854200" algn="l"/>
                <a:tab pos="2159000" algn="l"/>
                <a:tab pos="2463800" algn="l"/>
                <a:tab pos="2781300" algn="l"/>
                <a:tab pos="3086100" algn="l"/>
                <a:tab pos="3390900" algn="l"/>
                <a:tab pos="3708400" algn="l"/>
              </a:tabLst>
              <a:defRPr sz="2610"/>
            </a:pPr>
            <a:r>
              <a:t>Machine learning allows us to solve complex problems in a much simpler way through the development of quick, deep learning and neural networks. We leave the hard work up to the machine; all we have to do is build it.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484"/>
            </a:pPr>
            <a:r>
              <a:t>Where is the data from?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Chess games from the 1800s to now are widely available online for free.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What is the data?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Chess games parsed and formatted to their move lists; additional game info such as players and event discarded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Sample size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So much data, such little time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Time constraints (due to data evaluation and cleaning) limited our training data to roughly 200,000 samples, much less than the ideal 1-10 million samples we wanted.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1139" indent="-231139" defTabSz="303783">
              <a:spcBef>
                <a:spcPts val="2100"/>
              </a:spcBef>
              <a:defRPr sz="1871"/>
            </a:pPr>
            <a:r>
              <a:t>Constructed using Keras Sequential model on top of TensorFlow.</a:t>
            </a:r>
          </a:p>
          <a:p>
            <a:pPr lvl="1" marL="462279" indent="-231139" defTabSz="303783">
              <a:spcBef>
                <a:spcPts val="2100"/>
              </a:spcBef>
              <a:defRPr sz="1871"/>
            </a:pPr>
            <a:r>
              <a:t>Library for simplification of neural network building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Supervised learning</a:t>
            </a:r>
          </a:p>
          <a:p>
            <a:pPr lvl="1" marL="462279" indent="-231139" defTabSz="303783">
              <a:spcBef>
                <a:spcPts val="2100"/>
              </a:spcBef>
              <a:defRPr sz="1871"/>
            </a:pPr>
            <a:r>
              <a:t>Expected/desired outputs for the data was given to train on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Two models</a:t>
            </a:r>
          </a:p>
          <a:p>
            <a:pPr lvl="1" marL="462279" indent="-231139" defTabSz="303783">
              <a:spcBef>
                <a:spcPts val="2100"/>
              </a:spcBef>
              <a:defRPr sz="1871"/>
            </a:pPr>
            <a:r>
              <a:t>Model 1: Piece Count </a:t>
            </a:r>
          </a:p>
          <a:p>
            <a:pPr lvl="2" marL="693419" indent="-231139" defTabSz="303783">
              <a:spcBef>
                <a:spcPts val="2100"/>
              </a:spcBef>
              <a:defRPr sz="1871"/>
            </a:pPr>
            <a:r>
              <a:t>4 hidden layers, 1 activation layer, 1 dropout layer</a:t>
            </a:r>
          </a:p>
          <a:p>
            <a:pPr lvl="2" marL="693419" indent="-231139" defTabSz="303783">
              <a:spcBef>
                <a:spcPts val="2100"/>
              </a:spcBef>
              <a:defRPr sz="1871"/>
            </a:pPr>
            <a:r>
              <a:t>Uses stochastic gradient descent with a .01 learning rate and .002 learning rate decay each epoch</a:t>
            </a:r>
          </a:p>
          <a:p>
            <a:pPr lvl="1" marL="462279" indent="-231139" defTabSz="303783">
              <a:spcBef>
                <a:spcPts val="2100"/>
              </a:spcBef>
              <a:defRPr sz="1871"/>
            </a:pPr>
            <a:r>
              <a:t>Model 2: Piece Position</a:t>
            </a:r>
          </a:p>
          <a:p>
            <a:pPr lvl="2" marL="693419" indent="-231139" defTabSz="303783">
              <a:spcBef>
                <a:spcPts val="2100"/>
              </a:spcBef>
              <a:defRPr sz="1871"/>
            </a:pPr>
            <a:r>
              <a:t>5 hidden layers, 1 activation layer, 2 dropout layers</a:t>
            </a:r>
          </a:p>
          <a:p>
            <a:pPr lvl="2" marL="693419" indent="-231139" defTabSz="303783">
              <a:spcBef>
                <a:spcPts val="2100"/>
              </a:spcBef>
              <a:defRPr sz="1871"/>
            </a:pPr>
            <a:r>
              <a:t>Uses RMSProp with a .1 learning rate and .002 learning rate decay each epoch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</a:t>
            </a:r>
          </a:p>
        </p:txBody>
      </p:sp>
      <p:sp>
        <p:nvSpPr>
          <p:cNvPr id="132" name="Shape 132"/>
          <p:cNvSpPr/>
          <p:nvPr/>
        </p:nvSpPr>
        <p:spPr>
          <a:xfrm>
            <a:off x="589661" y="3054349"/>
            <a:ext cx="4510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Model 1: Piece Count</a:t>
            </a:r>
          </a:p>
        </p:txBody>
      </p:sp>
      <p:sp>
        <p:nvSpPr>
          <p:cNvPr id="133" name="Shape 133"/>
          <p:cNvSpPr/>
          <p:nvPr/>
        </p:nvSpPr>
        <p:spPr>
          <a:xfrm>
            <a:off x="7676335" y="3054349"/>
            <a:ext cx="48911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Model 2: Piece Position</a:t>
            </a:r>
          </a:p>
        </p:txBody>
      </p:sp>
      <p:pic>
        <p:nvPicPr>
          <p:cNvPr id="134" name="image1.png" descr="piece_count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697" y="3743025"/>
            <a:ext cx="2836206" cy="5818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2.png" descr="Piece_Posi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9818" y="3604657"/>
            <a:ext cx="8364164" cy="627312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2627152" y="2057398"/>
            <a:ext cx="7750495" cy="381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Note: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Unless otherwise stated, the activation function of each layer is tanh.</a:t>
            </a:r>
          </a:p>
        </p:txBody>
      </p:sp>
      <p:sp>
        <p:nvSpPr>
          <p:cNvPr id="137" name="Shape 137"/>
          <p:cNvSpPr/>
          <p:nvPr/>
        </p:nvSpPr>
        <p:spPr>
          <a:xfrm>
            <a:off x="1788439" y="2669133"/>
            <a:ext cx="2112723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Stochastic Gradient Descent</a:t>
            </a:r>
          </a:p>
          <a:p>
            <a:pPr>
              <a:defRPr sz="1200"/>
            </a:pPr>
            <a:r>
              <a:t>LR: .01, Decay: .002</a:t>
            </a:r>
          </a:p>
        </p:txBody>
      </p:sp>
      <p:sp>
        <p:nvSpPr>
          <p:cNvPr id="138" name="Shape 138"/>
          <p:cNvSpPr/>
          <p:nvPr/>
        </p:nvSpPr>
        <p:spPr>
          <a:xfrm>
            <a:off x="9416744" y="2669133"/>
            <a:ext cx="1410311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RMSProp</a:t>
            </a:r>
          </a:p>
          <a:p>
            <a:pPr>
              <a:defRPr sz="1200"/>
            </a:pPr>
            <a:r>
              <a:t>LR: .1, Decay: .002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00"/>
            </a:pPr>
            <a:r>
              <a:t>Model 1: Piece Count</a:t>
            </a:r>
          </a:p>
          <a:p>
            <a:pPr lvl="1" marL="622300" indent="-311150" defTabSz="408940">
              <a:spcBef>
                <a:spcPts val="2900"/>
              </a:spcBef>
              <a:defRPr sz="2500"/>
            </a:pPr>
            <a:r>
              <a:t>12 nodes </a:t>
            </a:r>
          </a:p>
          <a:p>
            <a:pPr lvl="2" marL="933450" indent="-311150" defTabSz="408940">
              <a:spcBef>
                <a:spcPts val="2900"/>
              </a:spcBef>
              <a:defRPr sz="2500"/>
            </a:pPr>
            <a:r>
              <a:t>Each node represents the number of each type of piece on the board.</a:t>
            </a:r>
          </a:p>
          <a:p>
            <a:pPr lvl="2" marL="933450" indent="-311150" defTabSz="408940">
              <a:spcBef>
                <a:spcPts val="2900"/>
              </a:spcBef>
              <a:defRPr sz="2500"/>
            </a:pPr>
            <a:r>
              <a:t>e.g. 1 black king, 2 white rooks, etc</a:t>
            </a:r>
          </a:p>
          <a:p>
            <a:pPr marL="311150" indent="-311150" defTabSz="408940">
              <a:spcBef>
                <a:spcPts val="2900"/>
              </a:spcBef>
              <a:defRPr sz="2500"/>
            </a:pPr>
            <a:r>
              <a:t>Model 2: Piece Position</a:t>
            </a:r>
          </a:p>
          <a:p>
            <a:pPr lvl="1" marL="622300" indent="-311150" defTabSz="408940">
              <a:spcBef>
                <a:spcPts val="2900"/>
              </a:spcBef>
              <a:defRPr sz="2500"/>
            </a:pPr>
            <a:r>
              <a:t>71 nodes</a:t>
            </a:r>
          </a:p>
          <a:p>
            <a:pPr lvl="2" marL="933450" indent="-311150" defTabSz="408940">
              <a:spcBef>
                <a:spcPts val="2900"/>
              </a:spcBef>
              <a:defRPr sz="2500"/>
            </a:pPr>
            <a:r>
              <a:t>F</a:t>
            </a:r>
            <a:r>
              <a:t>irst 64 nodes represent each square of the board with a value corresponding to the piece at that location</a:t>
            </a:r>
          </a:p>
          <a:p>
            <a:pPr lvl="2" marL="933450" indent="-311150" defTabSz="408940">
              <a:spcBef>
                <a:spcPts val="2900"/>
              </a:spcBef>
              <a:defRPr sz="2500"/>
            </a:pPr>
            <a:r>
              <a:t>L</a:t>
            </a:r>
            <a:r>
              <a:t>ast 5 nodes represent castling rights, check/checkmate, and the turn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Board/Input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Visualization of Model 2 input on a chess board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EPD: rnbqkbnr/pppppppp/0/0/0/0/PPPPPPPP/RNBQKBNR w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</p:txBody>
      </p:sp>
      <p:pic>
        <p:nvPicPr>
          <p:cNvPr id="145" name="image3.png" descr="Screen Shot 2017-08-08 at 4.55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300" y="4776935"/>
            <a:ext cx="4394200" cy="4470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Output: Evaluation of chess board</a:t>
            </a:r>
          </a:p>
          <a:p>
            <a:pPr/>
            <a:r>
              <a:t>Use tanh activation required output scaling between -1 and 1.</a:t>
            </a:r>
          </a:p>
          <a:p>
            <a:pPr/>
            <a:r>
              <a:t>Best Move: Move with max/min score on chess board</a:t>
            </a:r>
          </a:p>
          <a:p>
            <a:pPr lvl="1"/>
            <a:r>
              <a:t>Closer to -1 good for black, closer to 1 good for white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 for success (testing against traditional chess engine):</a:t>
            </a:r>
          </a:p>
          <a:p>
            <a:pPr lvl="1"/>
            <a:r>
              <a:t>Time: How quickly can the model make predictions?</a:t>
            </a:r>
          </a:p>
          <a:p>
            <a:pPr lvl="1"/>
            <a:r>
              <a:t>Accuracy: What percent of the time is the best move picked?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