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83" r:id="rId5"/>
    <p:sldId id="295" r:id="rId6"/>
    <p:sldId id="296" r:id="rId7"/>
    <p:sldId id="299" r:id="rId8"/>
    <p:sldId id="298" r:id="rId9"/>
    <p:sldId id="297" r:id="rId10"/>
    <p:sldId id="300" r:id="rId11"/>
    <p:sldId id="306" r:id="rId12"/>
    <p:sldId id="307" r:id="rId13"/>
    <p:sldId id="301" r:id="rId14"/>
    <p:sldId id="304" r:id="rId15"/>
    <p:sldId id="305" r:id="rId16"/>
    <p:sldId id="302" r:id="rId17"/>
    <p:sldId id="303" r:id="rId18"/>
    <p:sldId id="262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96"/>
      </p:cViewPr>
      <p:guideLst>
        <p:guide orient="horz" pos="2880"/>
        <p:guide pos="2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2CE291B-09B0-43D8-B181-A04857BD57C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5D5D-3FEF-4BC4-ABF8-08E5E82A51F2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A19D9-A6B3-46A1-A12A-A475A088E0AC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6921-F533-44FA-AA9F-7C6C9B4201DF}" type="datetime1">
              <a:rPr lang="en-US" smtClean="0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9520-03B9-44E5-8FA5-2AA455EE2875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A50C-E48D-4679-9D84-706769B434F0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1271432" y="3297925"/>
            <a:ext cx="373448" cy="248566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340083" y="3366516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2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340083" y="3366516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2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340083" y="3630168"/>
            <a:ext cx="287020" cy="262255"/>
          </a:xfrm>
          <a:custGeom>
            <a:avLst/>
            <a:gdLst/>
            <a:ahLst/>
            <a:cxnLst/>
            <a:rect l="l" t="t" r="r" b="b"/>
            <a:pathLst>
              <a:path w="287020" h="262254">
                <a:moveTo>
                  <a:pt x="143256" y="0"/>
                </a:moveTo>
                <a:lnTo>
                  <a:pt x="97974" y="6681"/>
                </a:lnTo>
                <a:lnTo>
                  <a:pt x="58649" y="25286"/>
                </a:lnTo>
                <a:lnTo>
                  <a:pt x="27639" y="53656"/>
                </a:lnTo>
                <a:lnTo>
                  <a:pt x="7303" y="89635"/>
                </a:lnTo>
                <a:lnTo>
                  <a:pt x="0" y="131063"/>
                </a:lnTo>
                <a:lnTo>
                  <a:pt x="7303" y="172492"/>
                </a:lnTo>
                <a:lnTo>
                  <a:pt x="27639" y="208471"/>
                </a:lnTo>
                <a:lnTo>
                  <a:pt x="58649" y="236841"/>
                </a:lnTo>
                <a:lnTo>
                  <a:pt x="97974" y="255446"/>
                </a:lnTo>
                <a:lnTo>
                  <a:pt x="143256" y="262127"/>
                </a:lnTo>
                <a:lnTo>
                  <a:pt x="188537" y="255446"/>
                </a:lnTo>
                <a:lnTo>
                  <a:pt x="227862" y="236841"/>
                </a:lnTo>
                <a:lnTo>
                  <a:pt x="258872" y="208471"/>
                </a:lnTo>
                <a:lnTo>
                  <a:pt x="279208" y="172492"/>
                </a:lnTo>
                <a:lnTo>
                  <a:pt x="286512" y="131063"/>
                </a:lnTo>
                <a:lnTo>
                  <a:pt x="279208" y="89635"/>
                </a:lnTo>
                <a:lnTo>
                  <a:pt x="258872" y="53656"/>
                </a:lnTo>
                <a:lnTo>
                  <a:pt x="227862" y="25286"/>
                </a:lnTo>
                <a:lnTo>
                  <a:pt x="188537" y="6681"/>
                </a:lnTo>
                <a:lnTo>
                  <a:pt x="143256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340083" y="3630168"/>
            <a:ext cx="287020" cy="262255"/>
          </a:xfrm>
          <a:custGeom>
            <a:avLst/>
            <a:gdLst/>
            <a:ahLst/>
            <a:cxnLst/>
            <a:rect l="l" t="t" r="r" b="b"/>
            <a:pathLst>
              <a:path w="287020" h="262254">
                <a:moveTo>
                  <a:pt x="143256" y="0"/>
                </a:moveTo>
                <a:lnTo>
                  <a:pt x="188537" y="6681"/>
                </a:lnTo>
                <a:lnTo>
                  <a:pt x="227862" y="25286"/>
                </a:lnTo>
                <a:lnTo>
                  <a:pt x="258872" y="53656"/>
                </a:lnTo>
                <a:lnTo>
                  <a:pt x="279208" y="89635"/>
                </a:lnTo>
                <a:lnTo>
                  <a:pt x="286512" y="131063"/>
                </a:lnTo>
                <a:lnTo>
                  <a:pt x="279208" y="172492"/>
                </a:lnTo>
                <a:lnTo>
                  <a:pt x="258872" y="208471"/>
                </a:lnTo>
                <a:lnTo>
                  <a:pt x="227862" y="236841"/>
                </a:lnTo>
                <a:lnTo>
                  <a:pt x="188537" y="255446"/>
                </a:lnTo>
                <a:lnTo>
                  <a:pt x="143256" y="262127"/>
                </a:lnTo>
                <a:lnTo>
                  <a:pt x="97974" y="255446"/>
                </a:lnTo>
                <a:lnTo>
                  <a:pt x="58649" y="236841"/>
                </a:lnTo>
                <a:lnTo>
                  <a:pt x="27639" y="208471"/>
                </a:lnTo>
                <a:lnTo>
                  <a:pt x="7303" y="172492"/>
                </a:lnTo>
                <a:lnTo>
                  <a:pt x="0" y="131063"/>
                </a:lnTo>
                <a:lnTo>
                  <a:pt x="7303" y="89635"/>
                </a:lnTo>
                <a:lnTo>
                  <a:pt x="27639" y="53656"/>
                </a:lnTo>
                <a:lnTo>
                  <a:pt x="58649" y="25286"/>
                </a:lnTo>
                <a:lnTo>
                  <a:pt x="97974" y="6681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40083" y="3904488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1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340083" y="3904488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1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340083" y="4177284"/>
            <a:ext cx="287020" cy="262255"/>
          </a:xfrm>
          <a:custGeom>
            <a:avLst/>
            <a:gdLst/>
            <a:ahLst/>
            <a:cxnLst/>
            <a:rect l="l" t="t" r="r" b="b"/>
            <a:pathLst>
              <a:path w="287020" h="262254">
                <a:moveTo>
                  <a:pt x="143256" y="0"/>
                </a:moveTo>
                <a:lnTo>
                  <a:pt x="97974" y="6681"/>
                </a:lnTo>
                <a:lnTo>
                  <a:pt x="58649" y="25286"/>
                </a:lnTo>
                <a:lnTo>
                  <a:pt x="27639" y="53656"/>
                </a:lnTo>
                <a:lnTo>
                  <a:pt x="7303" y="89635"/>
                </a:lnTo>
                <a:lnTo>
                  <a:pt x="0" y="131064"/>
                </a:lnTo>
                <a:lnTo>
                  <a:pt x="7303" y="172492"/>
                </a:lnTo>
                <a:lnTo>
                  <a:pt x="27639" y="208471"/>
                </a:lnTo>
                <a:lnTo>
                  <a:pt x="58649" y="236841"/>
                </a:lnTo>
                <a:lnTo>
                  <a:pt x="97974" y="255446"/>
                </a:lnTo>
                <a:lnTo>
                  <a:pt x="143256" y="262128"/>
                </a:lnTo>
                <a:lnTo>
                  <a:pt x="188537" y="255446"/>
                </a:lnTo>
                <a:lnTo>
                  <a:pt x="227862" y="236841"/>
                </a:lnTo>
                <a:lnTo>
                  <a:pt x="258872" y="208471"/>
                </a:lnTo>
                <a:lnTo>
                  <a:pt x="279208" y="172492"/>
                </a:lnTo>
                <a:lnTo>
                  <a:pt x="286512" y="131064"/>
                </a:lnTo>
                <a:lnTo>
                  <a:pt x="279208" y="89635"/>
                </a:lnTo>
                <a:lnTo>
                  <a:pt x="258872" y="53656"/>
                </a:lnTo>
                <a:lnTo>
                  <a:pt x="227862" y="25286"/>
                </a:lnTo>
                <a:lnTo>
                  <a:pt x="188537" y="6681"/>
                </a:lnTo>
                <a:lnTo>
                  <a:pt x="14325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340083" y="4177284"/>
            <a:ext cx="287020" cy="262255"/>
          </a:xfrm>
          <a:custGeom>
            <a:avLst/>
            <a:gdLst/>
            <a:ahLst/>
            <a:cxnLst/>
            <a:rect l="l" t="t" r="r" b="b"/>
            <a:pathLst>
              <a:path w="287020" h="262254">
                <a:moveTo>
                  <a:pt x="143256" y="0"/>
                </a:moveTo>
                <a:lnTo>
                  <a:pt x="188537" y="6681"/>
                </a:lnTo>
                <a:lnTo>
                  <a:pt x="227862" y="25286"/>
                </a:lnTo>
                <a:lnTo>
                  <a:pt x="258872" y="53656"/>
                </a:lnTo>
                <a:lnTo>
                  <a:pt x="279208" y="89635"/>
                </a:lnTo>
                <a:lnTo>
                  <a:pt x="286512" y="131064"/>
                </a:lnTo>
                <a:lnTo>
                  <a:pt x="279208" y="172492"/>
                </a:lnTo>
                <a:lnTo>
                  <a:pt x="258872" y="208471"/>
                </a:lnTo>
                <a:lnTo>
                  <a:pt x="227862" y="236841"/>
                </a:lnTo>
                <a:lnTo>
                  <a:pt x="188537" y="255446"/>
                </a:lnTo>
                <a:lnTo>
                  <a:pt x="143256" y="262128"/>
                </a:lnTo>
                <a:lnTo>
                  <a:pt x="97974" y="255446"/>
                </a:lnTo>
                <a:lnTo>
                  <a:pt x="58649" y="236841"/>
                </a:lnTo>
                <a:lnTo>
                  <a:pt x="27639" y="208471"/>
                </a:lnTo>
                <a:lnTo>
                  <a:pt x="7303" y="172492"/>
                </a:lnTo>
                <a:lnTo>
                  <a:pt x="0" y="131064"/>
                </a:lnTo>
                <a:lnTo>
                  <a:pt x="7303" y="89635"/>
                </a:lnTo>
                <a:lnTo>
                  <a:pt x="27639" y="53656"/>
                </a:lnTo>
                <a:lnTo>
                  <a:pt x="58649" y="25286"/>
                </a:lnTo>
                <a:lnTo>
                  <a:pt x="97974" y="6681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340083" y="4439412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1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340083" y="4439412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1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340083" y="4703064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2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340083" y="4703064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2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340083" y="4968240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6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2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6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340083" y="4968240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6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2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6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340083" y="5241036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1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340083" y="5241036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1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F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340083" y="5501640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6"/>
                </a:lnTo>
                <a:lnTo>
                  <a:pt x="7303" y="173494"/>
                </a:lnTo>
                <a:lnTo>
                  <a:pt x="27639" y="209682"/>
                </a:lnTo>
                <a:lnTo>
                  <a:pt x="58649" y="238218"/>
                </a:lnTo>
                <a:lnTo>
                  <a:pt x="97974" y="256931"/>
                </a:lnTo>
                <a:lnTo>
                  <a:pt x="143256" y="263652"/>
                </a:lnTo>
                <a:lnTo>
                  <a:pt x="188537" y="256931"/>
                </a:lnTo>
                <a:lnTo>
                  <a:pt x="227862" y="238218"/>
                </a:lnTo>
                <a:lnTo>
                  <a:pt x="258872" y="209682"/>
                </a:lnTo>
                <a:lnTo>
                  <a:pt x="279208" y="173494"/>
                </a:lnTo>
                <a:lnTo>
                  <a:pt x="286512" y="131826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1340083" y="5501640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6"/>
                </a:lnTo>
                <a:lnTo>
                  <a:pt x="279208" y="173494"/>
                </a:lnTo>
                <a:lnTo>
                  <a:pt x="258872" y="209682"/>
                </a:lnTo>
                <a:lnTo>
                  <a:pt x="227862" y="238218"/>
                </a:lnTo>
                <a:lnTo>
                  <a:pt x="188537" y="256931"/>
                </a:lnTo>
                <a:lnTo>
                  <a:pt x="143256" y="263652"/>
                </a:lnTo>
                <a:lnTo>
                  <a:pt x="97974" y="256931"/>
                </a:lnTo>
                <a:lnTo>
                  <a:pt x="58649" y="238218"/>
                </a:lnTo>
                <a:lnTo>
                  <a:pt x="27639" y="209682"/>
                </a:lnTo>
                <a:lnTo>
                  <a:pt x="7303" y="173494"/>
                </a:lnTo>
                <a:lnTo>
                  <a:pt x="0" y="131826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797001" y="6002964"/>
            <a:ext cx="2717392" cy="373448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83820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59" h="287020">
                <a:moveTo>
                  <a:pt x="144780" y="0"/>
                </a:moveTo>
                <a:lnTo>
                  <a:pt x="99018" y="7303"/>
                </a:lnTo>
                <a:lnTo>
                  <a:pt x="59275" y="27639"/>
                </a:lnTo>
                <a:lnTo>
                  <a:pt x="27934" y="58649"/>
                </a:lnTo>
                <a:lnTo>
                  <a:pt x="7381" y="97974"/>
                </a:lnTo>
                <a:lnTo>
                  <a:pt x="0" y="143255"/>
                </a:lnTo>
                <a:lnTo>
                  <a:pt x="7381" y="188537"/>
                </a:lnTo>
                <a:lnTo>
                  <a:pt x="27934" y="227862"/>
                </a:lnTo>
                <a:lnTo>
                  <a:pt x="59275" y="258872"/>
                </a:lnTo>
                <a:lnTo>
                  <a:pt x="99018" y="279208"/>
                </a:lnTo>
                <a:lnTo>
                  <a:pt x="144780" y="286511"/>
                </a:lnTo>
                <a:lnTo>
                  <a:pt x="190541" y="279208"/>
                </a:lnTo>
                <a:lnTo>
                  <a:pt x="230284" y="258872"/>
                </a:lnTo>
                <a:lnTo>
                  <a:pt x="261625" y="227862"/>
                </a:lnTo>
                <a:lnTo>
                  <a:pt x="282178" y="188537"/>
                </a:lnTo>
                <a:lnTo>
                  <a:pt x="289559" y="143255"/>
                </a:lnTo>
                <a:lnTo>
                  <a:pt x="282178" y="97974"/>
                </a:lnTo>
                <a:lnTo>
                  <a:pt x="261625" y="58649"/>
                </a:lnTo>
                <a:lnTo>
                  <a:pt x="230284" y="27639"/>
                </a:lnTo>
                <a:lnTo>
                  <a:pt x="190541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3820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59" h="287020">
                <a:moveTo>
                  <a:pt x="0" y="143255"/>
                </a:moveTo>
                <a:lnTo>
                  <a:pt x="7381" y="97974"/>
                </a:lnTo>
                <a:lnTo>
                  <a:pt x="27934" y="58649"/>
                </a:lnTo>
                <a:lnTo>
                  <a:pt x="59275" y="27639"/>
                </a:lnTo>
                <a:lnTo>
                  <a:pt x="99018" y="7303"/>
                </a:lnTo>
                <a:lnTo>
                  <a:pt x="144780" y="0"/>
                </a:lnTo>
                <a:lnTo>
                  <a:pt x="190541" y="7303"/>
                </a:lnTo>
                <a:lnTo>
                  <a:pt x="230284" y="27639"/>
                </a:lnTo>
                <a:lnTo>
                  <a:pt x="261625" y="58649"/>
                </a:lnTo>
                <a:lnTo>
                  <a:pt x="282178" y="97974"/>
                </a:lnTo>
                <a:lnTo>
                  <a:pt x="289559" y="143255"/>
                </a:lnTo>
                <a:lnTo>
                  <a:pt x="282178" y="188537"/>
                </a:lnTo>
                <a:lnTo>
                  <a:pt x="261625" y="227862"/>
                </a:lnTo>
                <a:lnTo>
                  <a:pt x="230284" y="258872"/>
                </a:lnTo>
                <a:lnTo>
                  <a:pt x="190541" y="279208"/>
                </a:lnTo>
                <a:lnTo>
                  <a:pt x="144780" y="286511"/>
                </a:lnTo>
                <a:lnTo>
                  <a:pt x="99018" y="279208"/>
                </a:lnTo>
                <a:lnTo>
                  <a:pt x="59275" y="258872"/>
                </a:lnTo>
                <a:lnTo>
                  <a:pt x="27934" y="227862"/>
                </a:lnTo>
                <a:lnTo>
                  <a:pt x="7381" y="188537"/>
                </a:lnTo>
                <a:lnTo>
                  <a:pt x="0" y="143255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12776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59" h="287020">
                <a:moveTo>
                  <a:pt x="144780" y="0"/>
                </a:moveTo>
                <a:lnTo>
                  <a:pt x="99018" y="7303"/>
                </a:lnTo>
                <a:lnTo>
                  <a:pt x="59275" y="27639"/>
                </a:lnTo>
                <a:lnTo>
                  <a:pt x="27934" y="58649"/>
                </a:lnTo>
                <a:lnTo>
                  <a:pt x="7381" y="97974"/>
                </a:lnTo>
                <a:lnTo>
                  <a:pt x="0" y="143255"/>
                </a:lnTo>
                <a:lnTo>
                  <a:pt x="7381" y="188537"/>
                </a:lnTo>
                <a:lnTo>
                  <a:pt x="27934" y="227862"/>
                </a:lnTo>
                <a:lnTo>
                  <a:pt x="59275" y="258872"/>
                </a:lnTo>
                <a:lnTo>
                  <a:pt x="99018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12776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59" h="287020">
                <a:moveTo>
                  <a:pt x="0" y="143255"/>
                </a:moveTo>
                <a:lnTo>
                  <a:pt x="7381" y="97974"/>
                </a:lnTo>
                <a:lnTo>
                  <a:pt x="27934" y="58649"/>
                </a:lnTo>
                <a:lnTo>
                  <a:pt x="59275" y="27639"/>
                </a:lnTo>
                <a:lnTo>
                  <a:pt x="99018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9018" y="279208"/>
                </a:lnTo>
                <a:lnTo>
                  <a:pt x="59275" y="258872"/>
                </a:lnTo>
                <a:lnTo>
                  <a:pt x="27934" y="227862"/>
                </a:lnTo>
                <a:lnTo>
                  <a:pt x="7381" y="188537"/>
                </a:lnTo>
                <a:lnTo>
                  <a:pt x="0" y="143255"/>
                </a:lnTo>
                <a:close/>
              </a:path>
            </a:pathLst>
          </a:custGeom>
          <a:ln w="12699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429512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79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79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60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429512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79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60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79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729739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80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60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29739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60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01930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80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60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01930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60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30886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79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79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30886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79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79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601467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80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601467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900172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79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79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79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900172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79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79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F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3188207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80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3188207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>
          <a:xfrm>
            <a:off x="190500" y="185673"/>
            <a:ext cx="11811000" cy="2294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>
          <a:xfrm>
            <a:off x="400913" y="1391793"/>
            <a:ext cx="6763384" cy="3516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B04F-9194-4D52-8DB6-3CAA01FD8037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7005" y="708406"/>
            <a:ext cx="11857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Times New Roman"/>
                <a:cs typeface="Times New Roman"/>
              </a:rPr>
              <a:t>DeepGaze</a:t>
            </a: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: A Visionary Perspective on Diabetic Retinopathy Image Processing</a:t>
            </a:r>
          </a:p>
        </p:txBody>
      </p:sp>
      <p:pic>
        <p:nvPicPr>
          <p:cNvPr id="13" name="object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202530" y="6041238"/>
            <a:ext cx="1967483" cy="655319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48F9FA96-23B6-E085-95E0-85D5388A5C21}"/>
              </a:ext>
            </a:extLst>
          </p:cNvPr>
          <p:cNvSpPr txBox="1"/>
          <p:nvPr/>
        </p:nvSpPr>
        <p:spPr>
          <a:xfrm>
            <a:off x="2888362" y="2641441"/>
            <a:ext cx="6616444" cy="2193549"/>
          </a:xfrm>
          <a:prstGeom prst="rect">
            <a:avLst/>
          </a:prstGeom>
          <a:solidFill>
            <a:srgbClr val="AD1237"/>
          </a:solidFill>
        </p:spPr>
        <p:txBody>
          <a:bodyPr vert="horz" wrap="square" lIns="0" tIns="28575" rIns="0" bIns="0" rtlCol="0" anchor="t">
            <a:spAutoFit/>
          </a:bodyPr>
          <a:lstStyle>
            <a:defPPr>
              <a:defRPr kern="0"/>
            </a:defPPr>
          </a:lstStyle>
          <a:p>
            <a:pPr algn="l"/>
            <a:r>
              <a:rPr lang="en-US" sz="2400" b="1" spc="-9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/>
              </a:rPr>
              <a:t> </a:t>
            </a:r>
          </a:p>
          <a:p>
            <a:pPr algn="ctr"/>
            <a:r>
              <a:rPr lang="en-US" sz="24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TEAM</a:t>
            </a:r>
            <a:r>
              <a:rPr lang="en-IN" altLang="en-US" sz="24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-22</a:t>
            </a:r>
            <a:endParaRPr lang="en-US" sz="2400" b="1" spc="-9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ctr"/>
            <a:r>
              <a:rPr lang="en-US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CH.EN.U4AIE210</a:t>
            </a:r>
            <a:r>
              <a:rPr lang="en-IN" altLang="en-US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37</a:t>
            </a:r>
            <a:r>
              <a:rPr lang="en-US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       -           </a:t>
            </a:r>
            <a:r>
              <a:rPr lang="en-IN" altLang="en-US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Pula Geethika Naidu</a:t>
            </a:r>
          </a:p>
          <a:p>
            <a:pPr lvl="1" algn="ctr"/>
            <a:endParaRPr lang="en-IN" altLang="en-US" sz="2000" b="1" spc="-90" dirty="0">
              <a:solidFill>
                <a:schemeClr val="bg1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 lvl="1" algn="ctr"/>
            <a:r>
              <a:rPr lang="en-US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CH.EN.U4AIE210</a:t>
            </a:r>
            <a:r>
              <a:rPr lang="en-IN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en-IN" altLang="en-US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en-US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       -           </a:t>
            </a:r>
            <a:r>
              <a:rPr lang="en-IN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 </a:t>
            </a:r>
            <a:r>
              <a:rPr lang="en-IN" sz="2000" b="1" spc="-90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Bashpika</a:t>
            </a:r>
            <a:endParaRPr lang="en-IN" altLang="en-US" sz="2000" b="1" spc="-90" dirty="0">
              <a:solidFill>
                <a:schemeClr val="bg1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 lvl="1" algn="l">
              <a:spcBef>
                <a:spcPts val="225"/>
              </a:spcBef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BC28D-5DE4-A448-1D59-669078FD51C8}"/>
              </a:ext>
            </a:extLst>
          </p:cNvPr>
          <p:cNvSpPr txBox="1"/>
          <p:nvPr/>
        </p:nvSpPr>
        <p:spPr>
          <a:xfrm>
            <a:off x="4790885" y="2062334"/>
            <a:ext cx="387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21AIE312 – Deep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75E7C-6677-BDB1-8459-81A3B38A3251}"/>
              </a:ext>
            </a:extLst>
          </p:cNvPr>
          <p:cNvSpPr txBox="1"/>
          <p:nvPr/>
        </p:nvSpPr>
        <p:spPr>
          <a:xfrm>
            <a:off x="628268" y="5175960"/>
            <a:ext cx="10541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Affiliation: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Amrita School of Computing, Department of Computer Science and Engineering, AIE </a:t>
            </a: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Amrita Vishwa Vidyapeetham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Chennai Campus.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ECA4-C3EB-00D4-C86B-161FC5839F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BFE1C-D28E-7570-BB48-4C827B7D63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4FD19E9-F06B-1750-6D96-DFEBA08EA788}"/>
              </a:ext>
            </a:extLst>
          </p:cNvPr>
          <p:cNvSpPr txBox="1">
            <a:spLocks noEditPoints="1"/>
          </p:cNvSpPr>
          <p:nvPr/>
        </p:nvSpPr>
        <p:spPr>
          <a:xfrm>
            <a:off x="792097" y="362190"/>
            <a:ext cx="1594487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A18D9-559E-1539-E6D1-343CE9AC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68" y="1504187"/>
            <a:ext cx="3535680" cy="3070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F2C93-FB83-F522-5882-FBB0457F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891" y="1504187"/>
            <a:ext cx="3751326" cy="3163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2DDDB-9EB9-BEEB-4DFC-6474270853E6}"/>
              </a:ext>
            </a:extLst>
          </p:cNvPr>
          <p:cNvSpPr txBox="1"/>
          <p:nvPr/>
        </p:nvSpPr>
        <p:spPr>
          <a:xfrm>
            <a:off x="5486400" y="5056716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82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BFE1C-D28E-7570-BB48-4C827B7D63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4FD19E9-F06B-1750-6D96-DFEBA08EA788}"/>
              </a:ext>
            </a:extLst>
          </p:cNvPr>
          <p:cNvSpPr txBox="1">
            <a:spLocks noEditPoints="1"/>
          </p:cNvSpPr>
          <p:nvPr/>
        </p:nvSpPr>
        <p:spPr>
          <a:xfrm>
            <a:off x="792097" y="362190"/>
            <a:ext cx="1594487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F4584-4721-7C0A-CB9B-D5DE37F6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170432"/>
            <a:ext cx="4379976" cy="4379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8145A-BD3A-8299-ADD9-2EDA5F58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267" y="1060132"/>
            <a:ext cx="3829050" cy="4600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EB95BB-083E-E422-EF28-D653C04FC10A}"/>
              </a:ext>
            </a:extLst>
          </p:cNvPr>
          <p:cNvSpPr txBox="1"/>
          <p:nvPr/>
        </p:nvSpPr>
        <p:spPr>
          <a:xfrm>
            <a:off x="7434072" y="5740646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Resnet-50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BA408-8F1B-A8F4-6F71-FFF4F510CC57}"/>
              </a:ext>
            </a:extLst>
          </p:cNvPr>
          <p:cNvSpPr txBox="1"/>
          <p:nvPr/>
        </p:nvSpPr>
        <p:spPr>
          <a:xfrm>
            <a:off x="2386584" y="5618704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Densenet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10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BFE1C-D28E-7570-BB48-4C827B7D63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4FD19E9-F06B-1750-6D96-DFEBA08EA788}"/>
              </a:ext>
            </a:extLst>
          </p:cNvPr>
          <p:cNvSpPr txBox="1">
            <a:spLocks noEditPoints="1"/>
          </p:cNvSpPr>
          <p:nvPr/>
        </p:nvSpPr>
        <p:spPr>
          <a:xfrm>
            <a:off x="792097" y="362190"/>
            <a:ext cx="1594487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BB40F-433A-89AD-B0B9-69CB842E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89" y="1331987"/>
            <a:ext cx="4774555" cy="4194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9D464-C4CC-187A-8730-E0CD90CB03A6}"/>
              </a:ext>
            </a:extLst>
          </p:cNvPr>
          <p:cNvSpPr txBox="1"/>
          <p:nvPr/>
        </p:nvSpPr>
        <p:spPr>
          <a:xfrm>
            <a:off x="1444752" y="3059668"/>
            <a:ext cx="13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SVM, KNN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58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E3E6B3-A50A-B090-46DF-D1D604FF05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4D333E9F-52A8-3E0E-67B7-144E6ED12959}"/>
              </a:ext>
            </a:extLst>
          </p:cNvPr>
          <p:cNvSpPr txBox="1">
            <a:spLocks noEditPoints="1"/>
          </p:cNvSpPr>
          <p:nvPr/>
        </p:nvSpPr>
        <p:spPr>
          <a:xfrm>
            <a:off x="792097" y="362190"/>
            <a:ext cx="2472311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E1DC9-31A4-5BB5-ABA7-BFCF1CA6BA78}"/>
              </a:ext>
            </a:extLst>
          </p:cNvPr>
          <p:cNvSpPr txBox="1"/>
          <p:nvPr/>
        </p:nvSpPr>
        <p:spPr>
          <a:xfrm>
            <a:off x="792096" y="1376279"/>
            <a:ext cx="9833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found that ResNet-50 is the best model for finding the severity of retinopathy as it gave the maximum accuracy for images enhanced by adjusting brightness, color, and contrast.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EE6400-4E94-B8C6-47D5-9769D7481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73968"/>
              </p:ext>
            </p:extLst>
          </p:nvPr>
        </p:nvGraphicFramePr>
        <p:xfrm>
          <a:off x="2028252" y="2481419"/>
          <a:ext cx="7655244" cy="27017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75874">
                  <a:extLst>
                    <a:ext uri="{9D8B030D-6E8A-4147-A177-3AD203B41FA5}">
                      <a16:colId xmlns:a16="http://schemas.microsoft.com/office/drawing/2014/main" val="3555719249"/>
                    </a:ext>
                  </a:extLst>
                </a:gridCol>
                <a:gridCol w="1275874">
                  <a:extLst>
                    <a:ext uri="{9D8B030D-6E8A-4147-A177-3AD203B41FA5}">
                      <a16:colId xmlns:a16="http://schemas.microsoft.com/office/drawing/2014/main" val="3901959630"/>
                    </a:ext>
                  </a:extLst>
                </a:gridCol>
                <a:gridCol w="1275874">
                  <a:extLst>
                    <a:ext uri="{9D8B030D-6E8A-4147-A177-3AD203B41FA5}">
                      <a16:colId xmlns:a16="http://schemas.microsoft.com/office/drawing/2014/main" val="290126785"/>
                    </a:ext>
                  </a:extLst>
                </a:gridCol>
                <a:gridCol w="1275874">
                  <a:extLst>
                    <a:ext uri="{9D8B030D-6E8A-4147-A177-3AD203B41FA5}">
                      <a16:colId xmlns:a16="http://schemas.microsoft.com/office/drawing/2014/main" val="3395557980"/>
                    </a:ext>
                  </a:extLst>
                </a:gridCol>
                <a:gridCol w="1275874">
                  <a:extLst>
                    <a:ext uri="{9D8B030D-6E8A-4147-A177-3AD203B41FA5}">
                      <a16:colId xmlns:a16="http://schemas.microsoft.com/office/drawing/2014/main" val="2239526413"/>
                    </a:ext>
                  </a:extLst>
                </a:gridCol>
                <a:gridCol w="1275874">
                  <a:extLst>
                    <a:ext uri="{9D8B030D-6E8A-4147-A177-3AD203B41FA5}">
                      <a16:colId xmlns:a16="http://schemas.microsoft.com/office/drawing/2014/main" val="2845501583"/>
                    </a:ext>
                  </a:extLst>
                </a:gridCol>
              </a:tblGrid>
              <a:tr h="822277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 (%)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 (%)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(%)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 (%)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62353275"/>
                  </a:ext>
                </a:extLst>
              </a:tr>
              <a:tr h="46987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455370"/>
                  </a:ext>
                </a:extLst>
              </a:tr>
              <a:tr h="46987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91485"/>
                  </a:ext>
                </a:extLst>
              </a:tr>
              <a:tr h="46987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271243"/>
                  </a:ext>
                </a:extLst>
              </a:tr>
              <a:tr h="46987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09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1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FA8A4-EEDB-ECA0-C50D-21C60DB6BA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17EBC12-8875-F3E7-4923-5BFCF04A0C46}"/>
              </a:ext>
            </a:extLst>
          </p:cNvPr>
          <p:cNvSpPr txBox="1">
            <a:spLocks noEditPoints="1"/>
          </p:cNvSpPr>
          <p:nvPr/>
        </p:nvSpPr>
        <p:spPr>
          <a:xfrm>
            <a:off x="792097" y="362190"/>
            <a:ext cx="2902079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scope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FC348-51F3-FD1E-CCD0-79CBBF72F6A4}"/>
              </a:ext>
            </a:extLst>
          </p:cNvPr>
          <p:cNvSpPr txBox="1"/>
          <p:nvPr/>
        </p:nvSpPr>
        <p:spPr>
          <a:xfrm>
            <a:off x="792096" y="1548676"/>
            <a:ext cx="101532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Notification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 feature that sends real-time notifications to doctors via SMS when a patient's retinal image analysis indicates signs of diabetic retinopathy, ensuring timely follow-up and intervention.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Chatbots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AI-powered chatbots or virtual assistants that can engage with patients, answer questions about diabetic retinopathy, and provide personalized recommendations for screening and follow-up care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mobile applications that allow users to capture retinal images using smartphone cameras and perform automated diabetic retinopathy screening on-the-go, providing convenient access to screening services for patients.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4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9196" t="41746" r="39108" b="34127"/>
          <a:stretch>
            <a:fillRect/>
          </a:stretch>
        </p:blipFill>
        <p:spPr>
          <a:xfrm>
            <a:off x="1550433" y="379527"/>
            <a:ext cx="8844851" cy="55325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15C3C-2F64-3063-F2D8-69B31905C3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EditPoints="1"/>
          </p:cNvSpPr>
          <p:nvPr/>
        </p:nvSpPr>
        <p:spPr>
          <a:xfrm>
            <a:off x="792097" y="362190"/>
            <a:ext cx="1018415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097" y="988452"/>
            <a:ext cx="99353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283684" y="6202681"/>
            <a:ext cx="1967483" cy="655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377F62-CBE5-BEF1-78D0-8C926887FFB7}"/>
              </a:ext>
            </a:extLst>
          </p:cNvPr>
          <p:cNvSpPr txBox="1"/>
          <p:nvPr/>
        </p:nvSpPr>
        <p:spPr>
          <a:xfrm>
            <a:off x="1608374" y="1878424"/>
            <a:ext cx="8302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early detection of diabetic retention.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Deep learning models in order to early diagnosis for quick treatment action.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accuracy of diabetic retention diagnosis through retinal image analysis.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metrics (accuracy, sensitivity, specificity) of SVM, KNN, CNN (</a:t>
            </a:r>
            <a:r>
              <a:rPr lang="en-US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  <a:r>
              <a:rPr lang="en-US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retinal image-based diabetic retention detection.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to choose optimum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C4731-84E2-87D5-4BCF-A5087A6306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9E98B-3531-CD5E-A296-B84F7538DB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37128C3-6DEE-4542-F0C0-DDCDDA064FA9}"/>
              </a:ext>
            </a:extLst>
          </p:cNvPr>
          <p:cNvSpPr txBox="1">
            <a:spLocks noEditPoints="1"/>
          </p:cNvSpPr>
          <p:nvPr/>
        </p:nvSpPr>
        <p:spPr>
          <a:xfrm>
            <a:off x="792097" y="362190"/>
            <a:ext cx="2902079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EC366-6A24-7F99-46F4-2E6CAF62A062}"/>
              </a:ext>
            </a:extLst>
          </p:cNvPr>
          <p:cNvSpPr txBox="1"/>
          <p:nvPr/>
        </p:nvSpPr>
        <p:spPr>
          <a:xfrm>
            <a:off x="792097" y="1643285"/>
            <a:ext cx="89222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(DR): Damage to retina blood vessels due to diabetes.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 Non-proliferative (NPDR) - early stage; Proliferative (PDR) - advanced stage.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Fundus imaging: Captures detailed retina images using specialized cameras.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Diagnosis: Identifies abnormalities like microaneurysms, haemorrhages, neovascularization.</a:t>
            </a:r>
          </a:p>
        </p:txBody>
      </p:sp>
      <p:pic>
        <p:nvPicPr>
          <p:cNvPr id="1026" name="Picture 2" descr="Normal Defective&#10; ">
            <a:extLst>
              <a:ext uri="{FF2B5EF4-FFF2-40B4-BE49-F238E27FC236}">
                <a16:creationId xmlns:a16="http://schemas.microsoft.com/office/drawing/2014/main" id="{72B05692-0216-967F-1FD5-4CE276D6F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4" b="11303"/>
          <a:stretch/>
        </p:blipFill>
        <p:spPr bwMode="auto">
          <a:xfrm>
            <a:off x="3694176" y="3805860"/>
            <a:ext cx="4647057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4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17ADAF-EABF-3DA1-82A7-D639D014B8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E9ADD0D-CD73-A1FB-C7D2-769FE019A660}"/>
              </a:ext>
            </a:extLst>
          </p:cNvPr>
          <p:cNvSpPr txBox="1">
            <a:spLocks noEditPoints="1"/>
          </p:cNvSpPr>
          <p:nvPr/>
        </p:nvSpPr>
        <p:spPr>
          <a:xfrm>
            <a:off x="792097" y="362190"/>
            <a:ext cx="2902079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work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191EF1-2CAF-B998-C53F-A947ACDF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46728"/>
              </p:ext>
            </p:extLst>
          </p:nvPr>
        </p:nvGraphicFramePr>
        <p:xfrm>
          <a:off x="792097" y="1408944"/>
          <a:ext cx="10252340" cy="4314432"/>
        </p:xfrm>
        <a:graphic>
          <a:graphicData uri="http://schemas.openxmlformats.org/drawingml/2006/table">
            <a:tbl>
              <a:tblPr/>
              <a:tblGrid>
                <a:gridCol w="2050468">
                  <a:extLst>
                    <a:ext uri="{9D8B030D-6E8A-4147-A177-3AD203B41FA5}">
                      <a16:colId xmlns:a16="http://schemas.microsoft.com/office/drawing/2014/main" val="726713968"/>
                    </a:ext>
                  </a:extLst>
                </a:gridCol>
                <a:gridCol w="2050468">
                  <a:extLst>
                    <a:ext uri="{9D8B030D-6E8A-4147-A177-3AD203B41FA5}">
                      <a16:colId xmlns:a16="http://schemas.microsoft.com/office/drawing/2014/main" val="1231630866"/>
                    </a:ext>
                  </a:extLst>
                </a:gridCol>
                <a:gridCol w="2050468">
                  <a:extLst>
                    <a:ext uri="{9D8B030D-6E8A-4147-A177-3AD203B41FA5}">
                      <a16:colId xmlns:a16="http://schemas.microsoft.com/office/drawing/2014/main" val="225131005"/>
                    </a:ext>
                  </a:extLst>
                </a:gridCol>
                <a:gridCol w="2050468">
                  <a:extLst>
                    <a:ext uri="{9D8B030D-6E8A-4147-A177-3AD203B41FA5}">
                      <a16:colId xmlns:a16="http://schemas.microsoft.com/office/drawing/2014/main" val="602163867"/>
                    </a:ext>
                  </a:extLst>
                </a:gridCol>
                <a:gridCol w="2050468">
                  <a:extLst>
                    <a:ext uri="{9D8B030D-6E8A-4147-A177-3AD203B41FA5}">
                      <a16:colId xmlns:a16="http://schemas.microsoft.com/office/drawing/2014/main" val="4047607501"/>
                    </a:ext>
                  </a:extLst>
                </a:gridCol>
              </a:tblGrid>
              <a:tr h="180324"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 marL="18032" marR="18032" marT="9016" marB="9016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Used</a:t>
                      </a:r>
                    </a:p>
                  </a:txBody>
                  <a:tcPr marL="18032" marR="18032" marT="9016" marB="9016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</a:p>
                  </a:txBody>
                  <a:tcPr marL="18032" marR="18032" marT="9016" marB="9016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Findings/Remarks</a:t>
                      </a:r>
                    </a:p>
                  </a:txBody>
                  <a:tcPr marL="18032" marR="18032" marT="9016" marB="9016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Faults/Limitations</a:t>
                      </a:r>
                    </a:p>
                  </a:txBody>
                  <a:tcPr marL="18032" marR="18032" marT="9016" marB="9016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22849"/>
                  </a:ext>
                </a:extLst>
              </a:tr>
              <a:tr h="55900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detection of diabetic retinopathy using traditional techniques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trees, logistic regression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comprehensive overview of traditional methods for diabetic retinopathy detection.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Blurred dataset of fundus images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611188"/>
                  </a:ext>
                </a:extLst>
              </a:tr>
              <a:tr h="66719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of deep learning approaches for diabetic retinopathy detection from fundus images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(VGG-16</a:t>
                      </a: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Resnet-50)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87.5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Demonstrates effectiveness of CNN architecture, highlighting VGG’s superior performance.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dataset size may not fully represent real-world variability.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224552"/>
                  </a:ext>
                </a:extLst>
              </a:tr>
              <a:tr h="61310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diabetic retinopathy using deep convolutional neural networks in retinal fundus images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(ResNet)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high accuracy in diabetic retinopathy detection, emphasizing the potential of deep learning methods.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validation on diverse datasets.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31812"/>
                  </a:ext>
                </a:extLst>
              </a:tr>
              <a:tr h="775392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review on the recent advances in computer-aided diabetic retinopathy detection systems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 (Review Paper)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Summarizes recent advancements in computer-aided diabetic retinopathy detection systems, providing insights for further research.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Relies on existing studies, may lack novel insights.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27683"/>
                  </a:ext>
                </a:extLst>
              </a:tr>
              <a:tr h="721295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learning-based detection of diabetic retinopathy on smartphone-based retinal images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(MobileNet)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Successfully applies deep learning techniques for diabetic retinopathy detection on smartphone-captured retinal images.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evaluation on larger and more diverse datasets.</a:t>
                      </a:r>
                    </a:p>
                  </a:txBody>
                  <a:tcPr marL="18032" marR="18032" marT="9016" marB="901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16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8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BF1CD-2F72-23CA-F32E-A1C4164324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F4278-5363-BB95-C286-5DE7DD5B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3333" r="5000" b="7000"/>
          <a:stretch/>
        </p:blipFill>
        <p:spPr>
          <a:xfrm>
            <a:off x="1935480" y="1257300"/>
            <a:ext cx="8260080" cy="4112832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A8E668E1-92D3-E20C-58EC-924737100FEE}"/>
              </a:ext>
            </a:extLst>
          </p:cNvPr>
          <p:cNvSpPr txBox="1">
            <a:spLocks noEditPoints="1"/>
          </p:cNvSpPr>
          <p:nvPr/>
        </p:nvSpPr>
        <p:spPr>
          <a:xfrm>
            <a:off x="792097" y="362190"/>
            <a:ext cx="3066671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Gap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8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0A259-16C0-1DD1-3A95-47E9D3097A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DBB6714-E12A-2322-1776-57C17DA5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83" y="1791873"/>
            <a:ext cx="8850834" cy="3457133"/>
          </a:xfrm>
          <a:prstGeom prst="rect">
            <a:avLst/>
          </a:prstGeom>
        </p:spPr>
      </p:pic>
      <p:sp>
        <p:nvSpPr>
          <p:cNvPr id="23" name="object 2">
            <a:extLst>
              <a:ext uri="{FF2B5EF4-FFF2-40B4-BE49-F238E27FC236}">
                <a16:creationId xmlns:a16="http://schemas.microsoft.com/office/drawing/2014/main" id="{AADBC529-7C6A-197D-0369-E89B377E88D4}"/>
              </a:ext>
            </a:extLst>
          </p:cNvPr>
          <p:cNvSpPr txBox="1">
            <a:spLocks noEditPoints="1"/>
          </p:cNvSpPr>
          <p:nvPr/>
        </p:nvSpPr>
        <p:spPr>
          <a:xfrm>
            <a:off x="792097" y="362190"/>
            <a:ext cx="2902079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C4866-388D-B14E-BDC3-8D613BEC62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20D1594-ACDC-3FA7-041B-62C39B319ADD}"/>
              </a:ext>
            </a:extLst>
          </p:cNvPr>
          <p:cNvSpPr txBox="1">
            <a:spLocks noEditPoints="1"/>
          </p:cNvSpPr>
          <p:nvPr/>
        </p:nvSpPr>
        <p:spPr>
          <a:xfrm>
            <a:off x="792097" y="362190"/>
            <a:ext cx="2902079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7EEA5-E13E-BD74-7ECF-74F8F337C427}"/>
              </a:ext>
            </a:extLst>
          </p:cNvPr>
          <p:cNvSpPr txBox="1"/>
          <p:nvPr/>
        </p:nvSpPr>
        <p:spPr>
          <a:xfrm>
            <a:off x="974977" y="1547979"/>
            <a:ext cx="100069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&amp; KNN: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preprocess images: Convert to grayscale and apply histogram equalization.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pre-processed images and store 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Discrete Wavelet Transform (DWT) to enhance features, storing transformed images 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imm_dwt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Gaussian matched filter kernel and create bank of matched filters.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matched filter bank to DWT transformed images, storing filtered images 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imm_gauss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bank of Gabor filters and apply to DWT transformed images, storing results in imm_gauss2.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k-means clustering on filtered images (imm_gauss2) to extract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 clustered images, convert to uint8 for further processing.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Support Vector Classifier (SVC) using clustered images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imm_kmean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input data and labels (Y) as targets.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labels for entire dataset using trained classifier.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subset of images for training and extend training data to include additional images.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Retrain classifier with extended training data to improve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labels for entire dataset using retrained classifier for final results.</a:t>
            </a:r>
          </a:p>
        </p:txBody>
      </p:sp>
    </p:spTree>
    <p:extLst>
      <p:ext uri="{BB962C8B-B14F-4D97-AF65-F5344CB8AC3E}">
        <p14:creationId xmlns:p14="http://schemas.microsoft.com/office/powerpoint/2010/main" val="116878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C4866-388D-B14E-BDC3-8D613BEC62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20D1594-ACDC-3FA7-041B-62C39B319ADD}"/>
              </a:ext>
            </a:extLst>
          </p:cNvPr>
          <p:cNvSpPr txBox="1">
            <a:spLocks noEditPoints="1"/>
          </p:cNvSpPr>
          <p:nvPr/>
        </p:nvSpPr>
        <p:spPr>
          <a:xfrm>
            <a:off x="792097" y="362190"/>
            <a:ext cx="2902079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7EEA5-E13E-BD74-7ECF-74F8F337C427}"/>
              </a:ext>
            </a:extLst>
          </p:cNvPr>
          <p:cNvSpPr txBox="1"/>
          <p:nvPr/>
        </p:nvSpPr>
        <p:spPr>
          <a:xfrm>
            <a:off x="974977" y="1547979"/>
            <a:ext cx="100069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476F4-09F8-DF7D-EB6B-92F61B61EC24}"/>
              </a:ext>
            </a:extLst>
          </p:cNvPr>
          <p:cNvSpPr txBox="1"/>
          <p:nvPr/>
        </p:nvSpPr>
        <p:spPr>
          <a:xfrm>
            <a:off x="1081278" y="2053388"/>
            <a:ext cx="954405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images by resizing them to a standard size and normalizing pixel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training, validation, and testing 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for the CNN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number of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blocks and growth rate parameters.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number of classes for diabetic retinopathy classification.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data augmentation techniques such as rotation, horizontal/vertical flipping, and random cropping to increase the diversity of training samples.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 training dataset to mitigate overfitting and improve model generalization.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with pretrained weights on ImageNet or train from scratch.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the model with appropriate loss function (e.g., categorical cross-entropy) and optimizer (e.g., Adam).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the training dataset using mini-batch gradient descent.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training progress with metrics such as accuracy and loss on the validation 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accuracy metric</a:t>
            </a:r>
          </a:p>
        </p:txBody>
      </p:sp>
    </p:spTree>
    <p:extLst>
      <p:ext uri="{BB962C8B-B14F-4D97-AF65-F5344CB8AC3E}">
        <p14:creationId xmlns:p14="http://schemas.microsoft.com/office/powerpoint/2010/main" val="13169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9D1038-8694-DDF6-BC4F-7D4911E72A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1B168-2700-ECCB-C54D-2BDB82E8C8A9}"/>
              </a:ext>
            </a:extLst>
          </p:cNvPr>
          <p:cNvSpPr txBox="1"/>
          <p:nvPr/>
        </p:nvSpPr>
        <p:spPr>
          <a:xfrm>
            <a:off x="1017270" y="1980890"/>
            <a:ext cx="99921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image file paths and labels from a CSV 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data, including shuffling and binary label conversion.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transformations to the images for data augmentation.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convolutional neural network (CNN) using a ResNet-50 architecture.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optimal learning rate and train the model using one cycle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by unfreezing and training for additional epochs.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trained model using validation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accuracy, error rate, area under the ROC curve (AUC), specificity, and sensitivity.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top losses and confusion matrix for further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analysisSave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trained model for future use.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D2CB5D6-9310-5533-DEAE-566C771F0F0D}"/>
              </a:ext>
            </a:extLst>
          </p:cNvPr>
          <p:cNvSpPr txBox="1">
            <a:spLocks noEditPoints="1"/>
          </p:cNvSpPr>
          <p:nvPr/>
        </p:nvSpPr>
        <p:spPr>
          <a:xfrm>
            <a:off x="792097" y="362190"/>
            <a:ext cx="2902079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83245-EFD3-D0FF-3957-A5B8EE144CCB}"/>
              </a:ext>
            </a:extLst>
          </p:cNvPr>
          <p:cNvSpPr txBox="1"/>
          <p:nvPr/>
        </p:nvSpPr>
        <p:spPr>
          <a:xfrm>
            <a:off x="974977" y="1547979"/>
            <a:ext cx="10006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- 50: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96ED8-582D-4BA4-5B8E-6CFB665E5789}"/>
              </a:ext>
            </a:extLst>
          </p:cNvPr>
          <p:cNvSpPr txBox="1"/>
          <p:nvPr/>
        </p:nvSpPr>
        <p:spPr>
          <a:xfrm>
            <a:off x="4473702" y="4689515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EDEB"/>
              </a:solidFill>
              <a:effectLst/>
              <a:highlight>
                <a:srgbClr val="202124"/>
              </a:highlight>
              <a:latin typeface="Google Sans"/>
            </a:endParaRPr>
          </a:p>
          <a:p>
            <a:pPr algn="just"/>
            <a:br>
              <a:rPr lang="en-US" b="0" i="0" dirty="0">
                <a:solidFill>
                  <a:srgbClr val="FFEDEB"/>
                </a:solidFill>
                <a:effectLst/>
                <a:highlight>
                  <a:srgbClr val="202124"/>
                </a:highlight>
                <a:latin typeface="Google Sans"/>
              </a:rPr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6D40F-50A4-8052-B14F-18C968CCED7E}"/>
              </a:ext>
            </a:extLst>
          </p:cNvPr>
          <p:cNvSpPr txBox="1"/>
          <p:nvPr/>
        </p:nvSpPr>
        <p:spPr>
          <a:xfrm>
            <a:off x="3048762" y="4582930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Connects all layers directly to each other through concatenation.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Performs an element-wise addition to pass the output to the next layer or block. </a:t>
            </a:r>
          </a:p>
        </p:txBody>
      </p:sp>
    </p:spTree>
    <p:extLst>
      <p:ext uri="{BB962C8B-B14F-4D97-AF65-F5344CB8AC3E}">
        <p14:creationId xmlns:p14="http://schemas.microsoft.com/office/powerpoint/2010/main" val="174724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ee3bdf-5779-4819-a4f0-02e28edbcdc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DC83E3D85284794BBFEB841FE03E4" ma:contentTypeVersion="17" ma:contentTypeDescription="Create a new document." ma:contentTypeScope="" ma:versionID="4b40c9688a68930de2f267838c025561">
  <xsd:schema xmlns:xsd="http://www.w3.org/2001/XMLSchema" xmlns:xs="http://www.w3.org/2001/XMLSchema" xmlns:p="http://schemas.microsoft.com/office/2006/metadata/properties" xmlns:ns3="67ee3bdf-5779-4819-a4f0-02e28edbcdc5" xmlns:ns4="3145f4cc-5848-4fb8-929c-686eb8a82995" targetNamespace="http://schemas.microsoft.com/office/2006/metadata/properties" ma:root="true" ma:fieldsID="978a180202070c5cd8d89d1f8786dead" ns3:_="" ns4:_="">
    <xsd:import namespace="67ee3bdf-5779-4819-a4f0-02e28edbcdc5"/>
    <xsd:import namespace="3145f4cc-5848-4fb8-929c-686eb8a829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ee3bdf-5779-4819-a4f0-02e28edbc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5f4cc-5848-4fb8-929c-686eb8a829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3C287F-D85D-44AE-9A83-21F672A799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659E13-8D9A-4A7C-AC23-FF76CB8D27A4}">
  <ds:schemaRefs>
    <ds:schemaRef ds:uri="3145f4cc-5848-4fb8-929c-686eb8a82995"/>
    <ds:schemaRef ds:uri="67ee3bdf-5779-4819-a4f0-02e28edbcdc5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62CF7DA-D15D-4CAA-AD92-4F5EC15766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ee3bdf-5779-4819-a4f0-02e28edbcdc5"/>
    <ds:schemaRef ds:uri="3145f4cc-5848-4fb8-929c-686eb8a829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1101</Words>
  <Application>Microsoft Office PowerPoint</Application>
  <PresentationFormat>Widescreen</PresentationFormat>
  <Paragraphs>166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YaHei</vt:lpstr>
      <vt:lpstr>Arial</vt:lpstr>
      <vt:lpstr>Calibri</vt:lpstr>
      <vt:lpstr>Google Sans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and Research Interest</dc:title>
  <dc:creator>AICTE</dc:creator>
  <cp:lastModifiedBy>Geethika Pula</cp:lastModifiedBy>
  <cp:revision>243</cp:revision>
  <dcterms:created xsi:type="dcterms:W3CDTF">2022-11-08T06:15:00Z</dcterms:created>
  <dcterms:modified xsi:type="dcterms:W3CDTF">2024-04-12T03:22:28Z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2022-03-31T03:30:00Z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2022-11-09T03:30:00Z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7A13595D049547C69E4A20114147F584</vt:lpwstr>
  </property>
  <property fmtid="{D5CDD505-2E9C-101B-9397-08002B2CF9AE}" pid="7" name="KSOProductBuildVer">
    <vt:lpwstr>1033-12.2.0.13306</vt:lpwstr>
  </property>
  <property fmtid="{D5CDD505-2E9C-101B-9397-08002B2CF9AE}" pid="8" name="ContentTypeId">
    <vt:lpwstr>0x01010054ADC83E3D85284794BBFEB841FE03E4</vt:lpwstr>
  </property>
</Properties>
</file>