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9" r:id="rId3"/>
    <p:sldId id="257" r:id="rId4"/>
    <p:sldId id="261" r:id="rId5"/>
    <p:sldId id="273" r:id="rId6"/>
    <p:sldId id="268" r:id="rId7"/>
    <p:sldId id="267" r:id="rId8"/>
    <p:sldId id="266" r:id="rId9"/>
    <p:sldId id="263" r:id="rId10"/>
    <p:sldId id="264" r:id="rId11"/>
    <p:sldId id="262" r:id="rId12"/>
    <p:sldId id="258" r:id="rId13"/>
    <p:sldId id="260" r:id="rId14"/>
    <p:sldId id="269" r:id="rId15"/>
    <p:sldId id="270" r:id="rId16"/>
    <p:sldId id="271"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897EAD-2177-40BC-A293-AD9384D540CB}">
          <p14:sldIdLst>
            <p14:sldId id="256"/>
            <p14:sldId id="259"/>
            <p14:sldId id="257"/>
            <p14:sldId id="261"/>
            <p14:sldId id="273"/>
            <p14:sldId id="268"/>
            <p14:sldId id="267"/>
          </p14:sldIdLst>
        </p14:section>
        <p14:section name="Untitled Section" id="{C8E6769F-6F27-40B5-AD32-FF4D4323DE02}">
          <p14:sldIdLst>
            <p14:sldId id="266"/>
          </p14:sldIdLst>
        </p14:section>
        <p14:section name="Untitled Section" id="{CBBF4281-CE9F-4E48-8F53-5996AC8B9C90}">
          <p14:sldIdLst>
            <p14:sldId id="263"/>
            <p14:sldId id="264"/>
            <p14:sldId id="262"/>
            <p14:sldId id="258"/>
            <p14:sldId id="260"/>
            <p14:sldId id="269"/>
            <p14:sldId id="270"/>
            <p14:sldId id="271"/>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217E"/>
    <a:srgbClr val="5DD5FF"/>
    <a:srgbClr val="600000"/>
    <a:srgbClr val="FF8225"/>
    <a:srgbClr val="FF2549"/>
    <a:srgbClr val="FF0D97"/>
    <a:srgbClr val="0000CC"/>
    <a:srgbClr val="003635"/>
    <a:srgbClr val="9E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6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0550" y="2440855"/>
            <a:ext cx="8015750" cy="190254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00550" y="4339714"/>
            <a:ext cx="8001000"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3" y="77740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5" y="1769806"/>
            <a:ext cx="8244349" cy="297917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58283" y="539273"/>
            <a:ext cx="6449920" cy="725349"/>
          </a:xfrm>
        </p:spPr>
        <p:txBody>
          <a:bodyPr>
            <a:normAutofit/>
          </a:bodyPr>
          <a:lstStyle>
            <a:lvl1pPr algn="l">
              <a:defRPr sz="3600">
                <a:solidFill>
                  <a:srgbClr val="7030A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67116" y="1312606"/>
            <a:ext cx="6474543" cy="350862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7441" y="596107"/>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814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054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814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054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8/6/2022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0439" y="2344995"/>
            <a:ext cx="8037871" cy="1784554"/>
          </a:xfrm>
        </p:spPr>
        <p:txBody>
          <a:bodyPr>
            <a:normAutofit/>
          </a:bodyPr>
          <a:lstStyle/>
          <a:p>
            <a:r>
              <a:rPr lang="en-US" sz="4800" b="1" dirty="0"/>
              <a:t>Co-Operative Society</a:t>
            </a:r>
            <a:br>
              <a:rPr lang="en-US" sz="4800" b="1" dirty="0"/>
            </a:br>
            <a:r>
              <a:rPr lang="en-US" sz="4800" b="1" dirty="0"/>
              <a:t>Management System</a:t>
            </a:r>
          </a:p>
        </p:txBody>
      </p:sp>
      <p:sp>
        <p:nvSpPr>
          <p:cNvPr id="3" name="Subtitle 2"/>
          <p:cNvSpPr>
            <a:spLocks noGrp="1"/>
          </p:cNvSpPr>
          <p:nvPr>
            <p:ph type="subTitle" idx="1"/>
          </p:nvPr>
        </p:nvSpPr>
        <p:spPr>
          <a:xfrm>
            <a:off x="545692" y="4092669"/>
            <a:ext cx="8045244" cy="730043"/>
          </a:xfrm>
        </p:spPr>
        <p:txBody>
          <a:bodyPr>
            <a:normAutofit/>
          </a:bodyPr>
          <a:lstStyle/>
          <a:p>
            <a:r>
              <a:rPr lang="en-US" dirty="0"/>
              <a:t>Integrity makes the quality</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F15710-7978-450C-B089-F500DE5A4A2D}"/>
              </a:ext>
            </a:extLst>
          </p:cNvPr>
          <p:cNvSpPr/>
          <p:nvPr/>
        </p:nvSpPr>
        <p:spPr>
          <a:xfrm>
            <a:off x="-451556" y="224841"/>
            <a:ext cx="5023556" cy="707886"/>
          </a:xfrm>
          <a:prstGeom prst="rect">
            <a:avLst/>
          </a:prstGeom>
          <a:noFill/>
        </p:spPr>
        <p:txBody>
          <a:bodyPr wrap="square" lIns="91440" tIns="45720" rIns="91440" bIns="45720">
            <a:spAutoFit/>
          </a:bodyPr>
          <a:lstStyle/>
          <a:p>
            <a:pPr algn="ctr"/>
            <a:r>
              <a:rPr lang="en-US" sz="4000" b="1" dirty="0">
                <a:ln w="0"/>
                <a:solidFill>
                  <a:schemeClr val="bg1"/>
                </a:solidFill>
                <a:effectLst>
                  <a:outerShdw blurRad="38100" dist="25400" dir="5400000" algn="ctr" rotWithShape="0">
                    <a:srgbClr val="6E747A">
                      <a:alpha val="43000"/>
                    </a:srgbClr>
                  </a:outerShdw>
                </a:effectLst>
              </a:rPr>
              <a:t>Data flow diagram</a:t>
            </a:r>
            <a:endParaRPr lang="en-US" sz="4000" b="1" cap="none" spc="0" dirty="0">
              <a:ln w="0"/>
              <a:solidFill>
                <a:schemeClr val="bg1"/>
              </a:solidFill>
              <a:effectLst>
                <a:outerShdw blurRad="38100" dist="25400" dir="5400000" algn="ctr" rotWithShape="0">
                  <a:srgbClr val="6E747A">
                    <a:alpha val="43000"/>
                  </a:srgbClr>
                </a:outerShdw>
              </a:effectLst>
            </a:endParaRPr>
          </a:p>
        </p:txBody>
      </p:sp>
      <p:pic>
        <p:nvPicPr>
          <p:cNvPr id="3" name="Picture Placeholder 2"/>
          <p:cNvPicPr>
            <a:picLocks noGrp="1" noChangeAspect="1"/>
          </p:cNvPicPr>
          <p:nvPr>
            <p:ph type="pic" idx="1"/>
          </p:nvPr>
        </p:nvPicPr>
        <p:blipFill>
          <a:blip r:embed="rId2">
            <a:extLst>
              <a:ext uri="{28A0092B-C50C-407E-A947-70E740481C1C}">
                <a14:useLocalDpi xmlns:a14="http://schemas.microsoft.com/office/drawing/2010/main" val="0"/>
              </a:ext>
            </a:extLst>
          </a:blip>
          <a:srcRect t="4497" b="4497"/>
          <a:stretch>
            <a:fillRect/>
          </a:stretch>
        </p:blipFill>
        <p:spPr>
          <a:xfrm>
            <a:off x="1522413" y="1298575"/>
            <a:ext cx="5486400" cy="3086100"/>
          </a:xfrm>
        </p:spPr>
      </p:pic>
    </p:spTree>
    <p:extLst>
      <p:ext uri="{BB962C8B-B14F-4D97-AF65-F5344CB8AC3E}">
        <p14:creationId xmlns:p14="http://schemas.microsoft.com/office/powerpoint/2010/main" val="358044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B28C43-EFAE-48DB-9692-C3D709B9144F}"/>
              </a:ext>
            </a:extLst>
          </p:cNvPr>
          <p:cNvSpPr txBox="1"/>
          <p:nvPr/>
        </p:nvSpPr>
        <p:spPr>
          <a:xfrm>
            <a:off x="-538275" y="424934"/>
            <a:ext cx="3066987" cy="523220"/>
          </a:xfrm>
          <a:prstGeom prst="rect">
            <a:avLst/>
          </a:prstGeom>
          <a:noFill/>
        </p:spPr>
        <p:txBody>
          <a:bodyPr wrap="square">
            <a:spAutoFit/>
          </a:bodyPr>
          <a:lstStyle/>
          <a:p>
            <a:pPr algn="ctr"/>
            <a:r>
              <a:rPr lang="en-US" sz="2800" b="1" dirty="0">
                <a:ln w="0"/>
                <a:solidFill>
                  <a:schemeClr val="bg1"/>
                </a:solidFill>
                <a:effectLst>
                  <a:outerShdw blurRad="38100" dist="25400" dir="5400000" algn="ctr" rotWithShape="0">
                    <a:srgbClr val="6E747A">
                      <a:alpha val="43000"/>
                    </a:srgbClr>
                  </a:outerShdw>
                </a:effectLst>
              </a:rPr>
              <a:t>Mockups</a:t>
            </a:r>
            <a:endParaRPr lang="en-US" sz="2800" b="1" cap="none" spc="0" dirty="0">
              <a:ln w="0"/>
              <a:solidFill>
                <a:schemeClr val="bg1"/>
              </a:solidFill>
              <a:effectLst>
                <a:outerShdw blurRad="38100" dist="25400" dir="5400000" algn="ctr" rotWithShape="0">
                  <a:srgbClr val="6E747A">
                    <a:alpha val="43000"/>
                  </a:srgbClr>
                </a:outerShdw>
              </a:effectLst>
            </a:endParaRPr>
          </a:p>
        </p:txBody>
      </p:sp>
      <p:pic>
        <p:nvPicPr>
          <p:cNvPr id="17" name="Picture 16">
            <a:extLst>
              <a:ext uri="{FF2B5EF4-FFF2-40B4-BE49-F238E27FC236}">
                <a16:creationId xmlns:a16="http://schemas.microsoft.com/office/drawing/2014/main" id="{34164C6B-79A2-4A2F-A8A5-5861780B6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4" y="1207911"/>
            <a:ext cx="3736622" cy="3731132"/>
          </a:xfrm>
          <a:prstGeom prst="rect">
            <a:avLst/>
          </a:prstGeom>
        </p:spPr>
      </p:pic>
      <p:pic>
        <p:nvPicPr>
          <p:cNvPr id="19" name="Picture 18">
            <a:extLst>
              <a:ext uri="{FF2B5EF4-FFF2-40B4-BE49-F238E27FC236}">
                <a16:creationId xmlns:a16="http://schemas.microsoft.com/office/drawing/2014/main" id="{CCA28051-B6CB-4DDA-B430-8D8D0C8FC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533" y="1203147"/>
            <a:ext cx="3939822" cy="3735895"/>
          </a:xfrm>
          <a:prstGeom prst="rect">
            <a:avLst/>
          </a:prstGeom>
        </p:spPr>
      </p:pic>
    </p:spTree>
    <p:extLst>
      <p:ext uri="{BB962C8B-B14F-4D97-AF65-F5344CB8AC3E}">
        <p14:creationId xmlns:p14="http://schemas.microsoft.com/office/powerpoint/2010/main" val="148656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D2FDD-193A-45D2-BFAA-42595D61B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62" y="463915"/>
            <a:ext cx="4326315" cy="4215670"/>
          </a:xfrm>
          <a:prstGeom prst="rect">
            <a:avLst/>
          </a:prstGeom>
        </p:spPr>
      </p:pic>
      <p:pic>
        <p:nvPicPr>
          <p:cNvPr id="5" name="Picture 4">
            <a:extLst>
              <a:ext uri="{FF2B5EF4-FFF2-40B4-BE49-F238E27FC236}">
                <a16:creationId xmlns:a16="http://schemas.microsoft.com/office/drawing/2014/main" id="{533450A7-7ED5-49E5-A19B-C68086A2C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25" y="463915"/>
            <a:ext cx="4420217" cy="4215671"/>
          </a:xfrm>
          <a:prstGeom prst="rect">
            <a:avLst/>
          </a:prstGeom>
        </p:spPr>
      </p:pic>
    </p:spTree>
    <p:extLst>
      <p:ext uri="{BB962C8B-B14F-4D97-AF65-F5344CB8AC3E}">
        <p14:creationId xmlns:p14="http://schemas.microsoft.com/office/powerpoint/2010/main" val="4170783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DA42A-2A59-41C8-BCE6-65CC2EDA6F12}"/>
              </a:ext>
            </a:extLst>
          </p:cNvPr>
          <p:cNvSpPr>
            <a:spLocks noGrp="1"/>
          </p:cNvSpPr>
          <p:nvPr>
            <p:ph type="title"/>
          </p:nvPr>
        </p:nvSpPr>
        <p:spPr/>
        <p:txBody>
          <a:bodyPr/>
          <a:lstStyle/>
          <a:p>
            <a:r>
              <a:rPr lang="en-US" b="1" dirty="0"/>
              <a:t>Tools/Platforms, Languages to be used</a:t>
            </a:r>
            <a:endParaRPr lang="en-IN" b="1" dirty="0"/>
          </a:p>
        </p:txBody>
      </p:sp>
      <p:sp>
        <p:nvSpPr>
          <p:cNvPr id="4" name="Content Placeholder 3">
            <a:extLst>
              <a:ext uri="{FF2B5EF4-FFF2-40B4-BE49-F238E27FC236}">
                <a16:creationId xmlns:a16="http://schemas.microsoft.com/office/drawing/2014/main" id="{E15D228E-1F06-4B44-981A-EE78BEE58F44}"/>
              </a:ext>
            </a:extLst>
          </p:cNvPr>
          <p:cNvSpPr>
            <a:spLocks noGrp="1"/>
          </p:cNvSpPr>
          <p:nvPr>
            <p:ph idx="1"/>
          </p:nvPr>
        </p:nvSpPr>
        <p:spPr/>
        <p:txBody>
          <a:bodyPr/>
          <a:lstStyle/>
          <a:p>
            <a:pPr marL="0" indent="0">
              <a:buNone/>
            </a:pPr>
            <a:r>
              <a:rPr lang="en-US" b="1" dirty="0"/>
              <a:t>Hardware requirements </a:t>
            </a:r>
          </a:p>
          <a:p>
            <a:r>
              <a:rPr lang="en-US" dirty="0"/>
              <a:t>Processor: Core i3 intel processor</a:t>
            </a:r>
          </a:p>
          <a:p>
            <a:r>
              <a:rPr lang="en-US" dirty="0"/>
              <a:t>   RAM      : 1GB and more </a:t>
            </a:r>
          </a:p>
          <a:p>
            <a:r>
              <a:rPr lang="en-US" dirty="0"/>
              <a:t>Hard Disk : 200 GB or above</a:t>
            </a:r>
          </a:p>
          <a:p>
            <a:r>
              <a:rPr lang="en-US" dirty="0"/>
              <a:t>     OS        :Windows XP or higher</a:t>
            </a:r>
            <a:endParaRPr lang="en-IN" dirty="0"/>
          </a:p>
        </p:txBody>
      </p:sp>
    </p:spTree>
    <p:extLst>
      <p:ext uri="{BB962C8B-B14F-4D97-AF65-F5344CB8AC3E}">
        <p14:creationId xmlns:p14="http://schemas.microsoft.com/office/powerpoint/2010/main" val="10910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0D5A8-E03B-4845-B8FA-E86CF7EE1A5A}"/>
              </a:ext>
            </a:extLst>
          </p:cNvPr>
          <p:cNvSpPr>
            <a:spLocks noGrp="1"/>
          </p:cNvSpPr>
          <p:nvPr>
            <p:ph idx="1"/>
          </p:nvPr>
        </p:nvSpPr>
        <p:spPr>
          <a:xfrm>
            <a:off x="501445" y="1433690"/>
            <a:ext cx="8244349" cy="3315292"/>
          </a:xfrm>
        </p:spPr>
        <p:txBody>
          <a:bodyPr/>
          <a:lstStyle/>
          <a:p>
            <a:pPr marL="0" indent="0">
              <a:buNone/>
            </a:pPr>
            <a:r>
              <a:rPr lang="en-IN" b="1" dirty="0"/>
              <a:t>         Software/language Requirements </a:t>
            </a:r>
          </a:p>
          <a:p>
            <a:r>
              <a:rPr lang="en-IN" dirty="0"/>
              <a:t>  Front End     : Html, CSS </a:t>
            </a:r>
          </a:p>
          <a:p>
            <a:r>
              <a:rPr lang="en-IN" dirty="0"/>
              <a:t> Middleware  : PHP </a:t>
            </a:r>
          </a:p>
          <a:p>
            <a:r>
              <a:rPr lang="en-IN" dirty="0"/>
              <a:t>  Scripting       : Java script </a:t>
            </a:r>
          </a:p>
          <a:p>
            <a:r>
              <a:rPr lang="en-IN" dirty="0"/>
              <a:t>  Backend       : MYSQL </a:t>
            </a:r>
          </a:p>
          <a:p>
            <a:r>
              <a:rPr lang="en-IN" dirty="0"/>
              <a:t>  Server           : Wamp Server</a:t>
            </a:r>
          </a:p>
        </p:txBody>
      </p:sp>
    </p:spTree>
    <p:extLst>
      <p:ext uri="{BB962C8B-B14F-4D97-AF65-F5344CB8AC3E}">
        <p14:creationId xmlns:p14="http://schemas.microsoft.com/office/powerpoint/2010/main" val="328013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A4D67D-FA19-4412-893C-95FE60162A1D}"/>
              </a:ext>
            </a:extLst>
          </p:cNvPr>
          <p:cNvSpPr/>
          <p:nvPr/>
        </p:nvSpPr>
        <p:spPr>
          <a:xfrm>
            <a:off x="666044" y="1507297"/>
            <a:ext cx="7110153" cy="646331"/>
          </a:xfrm>
          <a:prstGeom prst="rect">
            <a:avLst/>
          </a:prstGeom>
          <a:noFill/>
        </p:spPr>
        <p:txBody>
          <a:bodyPr wrap="square" lIns="91440" tIns="45720" rIns="91440" bIns="45720">
            <a:spAutoFit/>
          </a:bodyPr>
          <a:lstStyle/>
          <a:p>
            <a:pPr algn="ctr"/>
            <a:r>
              <a:rPr lang="en-IN" sz="3600" b="1" dirty="0">
                <a:solidFill>
                  <a:schemeClr val="bg1"/>
                </a:solidFill>
              </a:rPr>
              <a:t>Limitations of the Project</a:t>
            </a:r>
            <a:endParaRPr lang="en-US" sz="3600" b="1" cap="none" spc="0" dirty="0">
              <a:ln w="0"/>
              <a:solidFill>
                <a:schemeClr val="bg1"/>
              </a:solidFill>
              <a:effectLst/>
            </a:endParaRPr>
          </a:p>
        </p:txBody>
      </p:sp>
      <p:sp>
        <p:nvSpPr>
          <p:cNvPr id="6" name="Content Placeholder 5">
            <a:extLst>
              <a:ext uri="{FF2B5EF4-FFF2-40B4-BE49-F238E27FC236}">
                <a16:creationId xmlns:a16="http://schemas.microsoft.com/office/drawing/2014/main" id="{A8B6569E-9888-49BC-A5EE-AA0A1A77717E}"/>
              </a:ext>
            </a:extLst>
          </p:cNvPr>
          <p:cNvSpPr>
            <a:spLocks noGrp="1"/>
          </p:cNvSpPr>
          <p:nvPr>
            <p:ph idx="1"/>
          </p:nvPr>
        </p:nvSpPr>
        <p:spPr>
          <a:xfrm>
            <a:off x="222318" y="2424562"/>
            <a:ext cx="8244349" cy="2979175"/>
          </a:xfrm>
        </p:spPr>
        <p:txBody>
          <a:bodyPr/>
          <a:lstStyle/>
          <a:p>
            <a:r>
              <a:rPr lang="en-US" dirty="0"/>
              <a:t> Live tracking of order is not possible. </a:t>
            </a:r>
          </a:p>
          <a:p>
            <a:r>
              <a:rPr lang="en-US" dirty="0"/>
              <a:t> Bar code scanning is not provided. </a:t>
            </a:r>
            <a:endParaRPr lang="en-IN" dirty="0"/>
          </a:p>
        </p:txBody>
      </p:sp>
    </p:spTree>
    <p:extLst>
      <p:ext uri="{BB962C8B-B14F-4D97-AF65-F5344CB8AC3E}">
        <p14:creationId xmlns:p14="http://schemas.microsoft.com/office/powerpoint/2010/main" val="347079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2C846-3909-4B78-87AE-DB829ABF7B01}"/>
              </a:ext>
            </a:extLst>
          </p:cNvPr>
          <p:cNvSpPr>
            <a:spLocks noGrp="1"/>
          </p:cNvSpPr>
          <p:nvPr>
            <p:ph idx="1"/>
          </p:nvPr>
        </p:nvSpPr>
        <p:spPr>
          <a:xfrm>
            <a:off x="643467" y="2322197"/>
            <a:ext cx="8102327" cy="2426784"/>
          </a:xfrm>
        </p:spPr>
        <p:txBody>
          <a:bodyPr/>
          <a:lstStyle/>
          <a:p>
            <a:r>
              <a:rPr lang="en-US" dirty="0"/>
              <a:t>Mobile application can be developed. </a:t>
            </a:r>
          </a:p>
          <a:p>
            <a:r>
              <a:rPr lang="en-US" dirty="0"/>
              <a:t>Bar code scanning can be provided.</a:t>
            </a:r>
          </a:p>
          <a:p>
            <a:r>
              <a:rPr lang="en-US" dirty="0"/>
              <a:t>Home delivery can be provided.</a:t>
            </a:r>
            <a:endParaRPr lang="en-IN" dirty="0"/>
          </a:p>
        </p:txBody>
      </p:sp>
      <p:sp>
        <p:nvSpPr>
          <p:cNvPr id="5" name="Rectangle 4">
            <a:extLst>
              <a:ext uri="{FF2B5EF4-FFF2-40B4-BE49-F238E27FC236}">
                <a16:creationId xmlns:a16="http://schemas.microsoft.com/office/drawing/2014/main" id="{DF6C8B94-A69A-4A8F-AAA9-E263C8599A53}"/>
              </a:ext>
            </a:extLst>
          </p:cNvPr>
          <p:cNvSpPr/>
          <p:nvPr/>
        </p:nvSpPr>
        <p:spPr>
          <a:xfrm>
            <a:off x="959555" y="1577732"/>
            <a:ext cx="6491112" cy="646331"/>
          </a:xfrm>
          <a:prstGeom prst="rect">
            <a:avLst/>
          </a:prstGeom>
          <a:noFill/>
        </p:spPr>
        <p:txBody>
          <a:bodyPr wrap="square" lIns="91440" tIns="45720" rIns="91440" bIns="45720">
            <a:spAutoFit/>
          </a:bodyPr>
          <a:lstStyle/>
          <a:p>
            <a:pPr algn="ctr"/>
            <a:r>
              <a:rPr lang="en-IN" sz="3600" b="1" dirty="0">
                <a:solidFill>
                  <a:schemeClr val="bg1"/>
                </a:solidFill>
              </a:rPr>
              <a:t>Scope or Future application</a:t>
            </a:r>
            <a:endParaRPr lang="en-US" sz="3600" b="1" cap="none" spc="0" dirty="0">
              <a:ln w="0"/>
              <a:solidFill>
                <a:schemeClr val="bg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76858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CB00D-E26A-4C30-950A-B86EDC9498AE}"/>
              </a:ext>
            </a:extLst>
          </p:cNvPr>
          <p:cNvSpPr/>
          <p:nvPr/>
        </p:nvSpPr>
        <p:spPr>
          <a:xfrm>
            <a:off x="2859285" y="3893730"/>
            <a:ext cx="3606052" cy="923330"/>
          </a:xfrm>
          <a:prstGeom prst="rect">
            <a:avLst/>
          </a:prstGeom>
          <a:noFill/>
        </p:spPr>
        <p:txBody>
          <a:bodyPr wrap="none" lIns="91440" tIns="45720" rIns="91440" bIns="45720">
            <a:spAutoFit/>
          </a:bodyPr>
          <a:lstStyle/>
          <a:p>
            <a:pPr algn="ctr"/>
            <a:r>
              <a:rPr lang="en-US" sz="5400" b="1" spc="50" dirty="0">
                <a:ln w="0"/>
                <a:effectLst>
                  <a:innerShdw blurRad="63500" dist="50800" dir="13500000">
                    <a:srgbClr val="000000">
                      <a:alpha val="50000"/>
                    </a:srgbClr>
                  </a:innerShdw>
                </a:effectLst>
              </a:rPr>
              <a:t>Thank you..</a:t>
            </a:r>
            <a:endParaRPr lang="en-US" sz="5400" b="1" cap="none" spc="50" dirty="0">
              <a:ln w="0"/>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0267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a:t>
            </a:r>
          </a:p>
        </p:txBody>
      </p:sp>
      <p:sp>
        <p:nvSpPr>
          <p:cNvPr id="5" name="Content Placeholder 4"/>
          <p:cNvSpPr>
            <a:spLocks noGrp="1"/>
          </p:cNvSpPr>
          <p:nvPr>
            <p:ph idx="1"/>
          </p:nvPr>
        </p:nvSpPr>
        <p:spPr/>
        <p:txBody>
          <a:bodyPr>
            <a:normAutofit fontScale="92500" lnSpcReduction="10000"/>
          </a:bodyPr>
          <a:lstStyle/>
          <a:p>
            <a:pPr marL="0" indent="0">
              <a:buNone/>
            </a:pPr>
            <a:r>
              <a:rPr lang="en-US" dirty="0"/>
              <a:t>It is easy to maintain and review record details about the Co-Operative Society, analytics on insights of sales. It aides in assigning the task to all the department work members. Maintains the account details about the expenditure and also total number of products and services in the system database. It provides billing and online ordering facility to the end users.</a:t>
            </a: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Existing System</a:t>
            </a:r>
          </a:p>
        </p:txBody>
      </p:sp>
      <p:sp>
        <p:nvSpPr>
          <p:cNvPr id="3" name="Content Placeholder 2"/>
          <p:cNvSpPr>
            <a:spLocks noGrp="1"/>
          </p:cNvSpPr>
          <p:nvPr>
            <p:ph idx="1"/>
          </p:nvPr>
        </p:nvSpPr>
        <p:spPr/>
        <p:txBody>
          <a:bodyPr/>
          <a:lstStyle/>
          <a:p>
            <a:r>
              <a:rPr lang="en-US" dirty="0"/>
              <a:t>Maintaining all type of information in ledgers.</a:t>
            </a:r>
          </a:p>
          <a:p>
            <a:r>
              <a:rPr lang="en-US" dirty="0"/>
              <a:t>It is difficult to maintain older records.</a:t>
            </a:r>
          </a:p>
          <a:p>
            <a:r>
              <a:rPr lang="en-US" dirty="0"/>
              <a:t>High chance for loss of data</a:t>
            </a:r>
          </a:p>
          <a:p>
            <a:r>
              <a:rPr lang="en-US" dirty="0"/>
              <a:t>Difficult to handle huge information as it is paperwork.</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7E9C-A639-4152-BC94-993A264B5A4C}"/>
              </a:ext>
            </a:extLst>
          </p:cNvPr>
          <p:cNvSpPr>
            <a:spLocks noGrp="1"/>
          </p:cNvSpPr>
          <p:nvPr>
            <p:ph type="title"/>
          </p:nvPr>
        </p:nvSpPr>
        <p:spPr/>
        <p:txBody>
          <a:bodyPr/>
          <a:lstStyle/>
          <a:p>
            <a:r>
              <a:rPr lang="en-US" b="1" dirty="0"/>
              <a:t>Current data maintaining  </a:t>
            </a:r>
            <a:endParaRPr lang="en-IN" b="1" dirty="0"/>
          </a:p>
        </p:txBody>
      </p:sp>
      <p:pic>
        <p:nvPicPr>
          <p:cNvPr id="4" name="Content Placeholder 6">
            <a:extLst>
              <a:ext uri="{FF2B5EF4-FFF2-40B4-BE49-F238E27FC236}">
                <a16:creationId xmlns:a16="http://schemas.microsoft.com/office/drawing/2014/main" id="{A7E537A5-E2CA-4BB4-AD9B-7B9004C5F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55520"/>
            <a:ext cx="3759200" cy="3021455"/>
          </a:xfrm>
        </p:spPr>
      </p:pic>
      <p:pic>
        <p:nvPicPr>
          <p:cNvPr id="5" name="Content Placeholder 7">
            <a:extLst>
              <a:ext uri="{FF2B5EF4-FFF2-40B4-BE49-F238E27FC236}">
                <a16:creationId xmlns:a16="http://schemas.microsoft.com/office/drawing/2014/main" id="{70A49DBF-DBA0-42B5-87D9-7F1341FC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667" y="1655520"/>
            <a:ext cx="3928532" cy="3021455"/>
          </a:xfrm>
          <a:prstGeom prst="rect">
            <a:avLst/>
          </a:prstGeom>
        </p:spPr>
      </p:pic>
    </p:spTree>
    <p:extLst>
      <p:ext uri="{BB962C8B-B14F-4D97-AF65-F5344CB8AC3E}">
        <p14:creationId xmlns:p14="http://schemas.microsoft.com/office/powerpoint/2010/main" val="283518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694FA7-89B4-430F-8413-1B3F0ACBD5A9}"/>
              </a:ext>
            </a:extLst>
          </p:cNvPr>
          <p:cNvSpPr/>
          <p:nvPr/>
        </p:nvSpPr>
        <p:spPr>
          <a:xfrm>
            <a:off x="1004712" y="995780"/>
            <a:ext cx="6163732" cy="954107"/>
          </a:xfrm>
          <a:prstGeom prst="rect">
            <a:avLst/>
          </a:prstGeom>
          <a:noFill/>
        </p:spPr>
        <p:txBody>
          <a:bodyPr wrap="square" lIns="91440" tIns="45720" rIns="91440" bIns="45720">
            <a:spAutoFit/>
          </a:bodyPr>
          <a:lstStyle/>
          <a:p>
            <a:pPr algn="ctr"/>
            <a:r>
              <a:rPr lang="en-US" sz="2800" b="1" cap="none" spc="0" dirty="0">
                <a:ln w="0"/>
                <a:solidFill>
                  <a:schemeClr val="bg1"/>
                </a:solidFill>
                <a:effectLst>
                  <a:outerShdw blurRad="38100" dist="25400" dir="5400000" algn="ctr" rotWithShape="0">
                    <a:srgbClr val="6E747A">
                      <a:alpha val="43000"/>
                    </a:srgbClr>
                  </a:outerShdw>
                </a:effectLst>
              </a:rPr>
              <a:t>Currently the sales information is being displayed in the following manner</a:t>
            </a:r>
          </a:p>
        </p:txBody>
      </p:sp>
      <p:pic>
        <p:nvPicPr>
          <p:cNvPr id="27" name="Picture Placeholder 26">
            <a:extLst>
              <a:ext uri="{FF2B5EF4-FFF2-40B4-BE49-F238E27FC236}">
                <a16:creationId xmlns:a16="http://schemas.microsoft.com/office/drawing/2014/main" id="{B84B67D1-CC7F-427C-AEAD-EC83B742DF7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937" b="1937"/>
          <a:stretch>
            <a:fillRect/>
          </a:stretch>
        </p:blipFill>
        <p:spPr>
          <a:xfrm>
            <a:off x="2359025" y="1949886"/>
            <a:ext cx="3860800" cy="3193613"/>
          </a:xfrm>
        </p:spPr>
      </p:pic>
    </p:spTree>
    <p:extLst>
      <p:ext uri="{BB962C8B-B14F-4D97-AF65-F5344CB8AC3E}">
        <p14:creationId xmlns:p14="http://schemas.microsoft.com/office/powerpoint/2010/main" val="15857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5821" y="539273"/>
            <a:ext cx="6392381" cy="725349"/>
          </a:xfrm>
        </p:spPr>
        <p:txBody>
          <a:bodyPr>
            <a:normAutofit/>
          </a:bodyPr>
          <a:lstStyle/>
          <a:p>
            <a:r>
              <a:rPr lang="en-US" b="1" dirty="0"/>
              <a:t>Objectives</a:t>
            </a:r>
          </a:p>
        </p:txBody>
      </p:sp>
      <p:sp>
        <p:nvSpPr>
          <p:cNvPr id="5" name="Content Placeholder 4"/>
          <p:cNvSpPr>
            <a:spLocks noGrp="1"/>
          </p:cNvSpPr>
          <p:nvPr>
            <p:ph idx="1"/>
          </p:nvPr>
        </p:nvSpPr>
        <p:spPr/>
        <p:txBody>
          <a:bodyPr>
            <a:normAutofit/>
          </a:bodyPr>
          <a:lstStyle/>
          <a:p>
            <a:r>
              <a:rPr lang="en-US" sz="2400" dirty="0"/>
              <a:t>Maintaining all the information systematically in database.</a:t>
            </a:r>
          </a:p>
          <a:p>
            <a:r>
              <a:rPr lang="en-US" sz="2400" dirty="0"/>
              <a:t>To provide the searching facility based on various factors such as products, sales, purchases. </a:t>
            </a:r>
          </a:p>
          <a:p>
            <a:r>
              <a:rPr lang="en-US" sz="2400" dirty="0"/>
              <a:t>To handle the billing system.</a:t>
            </a:r>
          </a:p>
          <a:p>
            <a:r>
              <a:rPr lang="en-US" sz="2400" dirty="0"/>
              <a:t>Providing sales analysis.</a:t>
            </a:r>
          </a:p>
        </p:txBody>
      </p:sp>
    </p:spTree>
    <p:extLst>
      <p:ext uri="{BB962C8B-B14F-4D97-AF65-F5344CB8AC3E}">
        <p14:creationId xmlns:p14="http://schemas.microsoft.com/office/powerpoint/2010/main" val="399620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1F8A0-4545-4FE9-AF35-3A535F810EE8}"/>
              </a:ext>
            </a:extLst>
          </p:cNvPr>
          <p:cNvSpPr>
            <a:spLocks noGrp="1"/>
          </p:cNvSpPr>
          <p:nvPr>
            <p:ph idx="1"/>
          </p:nvPr>
        </p:nvSpPr>
        <p:spPr/>
        <p:txBody>
          <a:bodyPr>
            <a:normAutofit/>
          </a:bodyPr>
          <a:lstStyle/>
          <a:p>
            <a:pPr>
              <a:buFont typeface="Wingdings" panose="05000000000000000000" pitchFamily="2" charset="2"/>
              <a:buChar char="§"/>
            </a:pPr>
            <a:r>
              <a:rPr lang="en-US" dirty="0"/>
              <a:t>Farmer information</a:t>
            </a:r>
          </a:p>
          <a:p>
            <a:pPr>
              <a:buFont typeface="Wingdings" panose="05000000000000000000" pitchFamily="2" charset="2"/>
              <a:buChar char="§"/>
            </a:pPr>
            <a:r>
              <a:rPr lang="en-US" dirty="0"/>
              <a:t>Product information</a:t>
            </a:r>
          </a:p>
          <a:p>
            <a:pPr>
              <a:buFont typeface="Wingdings" panose="05000000000000000000" pitchFamily="2" charset="2"/>
              <a:buChar char="§"/>
            </a:pPr>
            <a:r>
              <a:rPr lang="en-US" dirty="0"/>
              <a:t>Customer information</a:t>
            </a:r>
          </a:p>
          <a:p>
            <a:pPr>
              <a:buFont typeface="Wingdings" panose="05000000000000000000" pitchFamily="2" charset="2"/>
              <a:buChar char="§"/>
            </a:pPr>
            <a:r>
              <a:rPr lang="en-US" dirty="0"/>
              <a:t>Sales information</a:t>
            </a:r>
            <a:endParaRPr lang="en-IN" dirty="0"/>
          </a:p>
        </p:txBody>
      </p:sp>
      <p:sp>
        <p:nvSpPr>
          <p:cNvPr id="9" name="Rectangle 8">
            <a:extLst>
              <a:ext uri="{FF2B5EF4-FFF2-40B4-BE49-F238E27FC236}">
                <a16:creationId xmlns:a16="http://schemas.microsoft.com/office/drawing/2014/main" id="{7B772FE8-E890-41DB-B67D-1EC0EE6EBF66}"/>
              </a:ext>
            </a:extLst>
          </p:cNvPr>
          <p:cNvSpPr/>
          <p:nvPr/>
        </p:nvSpPr>
        <p:spPr>
          <a:xfrm>
            <a:off x="501445" y="1123475"/>
            <a:ext cx="7739444" cy="707886"/>
          </a:xfrm>
          <a:prstGeom prst="rect">
            <a:avLst/>
          </a:prstGeom>
          <a:noFill/>
        </p:spPr>
        <p:txBody>
          <a:bodyPr wrap="square" lIns="91440" tIns="45720" rIns="91440" bIns="45720">
            <a:spAutoFit/>
          </a:bodyPr>
          <a:lstStyle/>
          <a:p>
            <a:pPr algn="ctr"/>
            <a:r>
              <a:rPr lang="en-US" sz="4000" b="1" dirty="0">
                <a:ln w="0"/>
                <a:solidFill>
                  <a:schemeClr val="accent4">
                    <a:lumMod val="50000"/>
                  </a:schemeClr>
                </a:solidFill>
                <a:effectLst>
                  <a:outerShdw blurRad="38100" dist="25400" dir="5400000" algn="ctr" rotWithShape="0">
                    <a:srgbClr val="6E747A">
                      <a:alpha val="43000"/>
                    </a:srgbClr>
                  </a:outerShdw>
                </a:effectLst>
              </a:rPr>
              <a:t>Input of the project</a:t>
            </a:r>
            <a:endParaRPr lang="en-US" sz="4000" b="1" cap="none" spc="0" dirty="0">
              <a:ln w="0"/>
              <a:solidFill>
                <a:schemeClr val="accent4">
                  <a:lumMod val="50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700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0E24-41CA-4358-BF84-370C0AEDE6A0}"/>
              </a:ext>
            </a:extLst>
          </p:cNvPr>
          <p:cNvSpPr>
            <a:spLocks noGrp="1"/>
          </p:cNvSpPr>
          <p:nvPr>
            <p:ph type="title"/>
          </p:nvPr>
        </p:nvSpPr>
        <p:spPr>
          <a:xfrm>
            <a:off x="95045" y="1443703"/>
            <a:ext cx="6678288" cy="652206"/>
          </a:xfrm>
        </p:spPr>
        <p:txBody>
          <a:bodyPr>
            <a:noAutofit/>
          </a:bodyPr>
          <a:lstStyle/>
          <a:p>
            <a:r>
              <a:rPr lang="en-US" sz="4000" b="1" dirty="0">
                <a:ln w="0"/>
                <a:solidFill>
                  <a:schemeClr val="accent4">
                    <a:lumMod val="50000"/>
                  </a:schemeClr>
                </a:solidFill>
                <a:effectLst>
                  <a:outerShdw blurRad="38100" dist="25400" dir="5400000" algn="ctr" rotWithShape="0">
                    <a:srgbClr val="6E747A">
                      <a:alpha val="43000"/>
                    </a:srgbClr>
                  </a:outerShdw>
                </a:effectLst>
              </a:rPr>
              <a:t>Output of the project</a:t>
            </a:r>
            <a:br>
              <a:rPr lang="en-US" sz="4000" dirty="0">
                <a:ln w="0"/>
                <a:solidFill>
                  <a:schemeClr val="accent1"/>
                </a:solidFill>
                <a:effectLst>
                  <a:outerShdw blurRad="38100" dist="25400" dir="5400000" algn="ctr" rotWithShape="0">
                    <a:srgbClr val="6E747A">
                      <a:alpha val="43000"/>
                    </a:srgbClr>
                  </a:outerShdw>
                </a:effectLst>
              </a:rPr>
            </a:br>
            <a:endParaRPr lang="en-IN" sz="4000" dirty="0"/>
          </a:p>
        </p:txBody>
      </p:sp>
      <p:sp>
        <p:nvSpPr>
          <p:cNvPr id="3" name="Content Placeholder 2">
            <a:extLst>
              <a:ext uri="{FF2B5EF4-FFF2-40B4-BE49-F238E27FC236}">
                <a16:creationId xmlns:a16="http://schemas.microsoft.com/office/drawing/2014/main" id="{A21437F3-25E7-42A7-B354-15535F40ADDF}"/>
              </a:ext>
            </a:extLst>
          </p:cNvPr>
          <p:cNvSpPr>
            <a:spLocks noGrp="1"/>
          </p:cNvSpPr>
          <p:nvPr>
            <p:ph idx="1"/>
          </p:nvPr>
        </p:nvSpPr>
        <p:spPr/>
        <p:txBody>
          <a:bodyPr>
            <a:normAutofit lnSpcReduction="10000"/>
          </a:bodyPr>
          <a:lstStyle/>
          <a:p>
            <a:r>
              <a:rPr lang="en-US" dirty="0"/>
              <a:t>Sales report </a:t>
            </a:r>
          </a:p>
          <a:p>
            <a:r>
              <a:rPr lang="en-US" dirty="0"/>
              <a:t>Purchase report </a:t>
            </a:r>
          </a:p>
          <a:p>
            <a:r>
              <a:rPr lang="en-US" dirty="0"/>
              <a:t>Customer report </a:t>
            </a:r>
          </a:p>
          <a:p>
            <a:r>
              <a:rPr lang="en-US" dirty="0"/>
              <a:t>Stock report </a:t>
            </a:r>
          </a:p>
          <a:p>
            <a:r>
              <a:rPr lang="en-US" dirty="0"/>
              <a:t>Invoice report  </a:t>
            </a:r>
          </a:p>
          <a:p>
            <a:r>
              <a:rPr lang="en-US" dirty="0"/>
              <a:t>Graphical representation</a:t>
            </a:r>
            <a:endParaRPr lang="en-IN" dirty="0"/>
          </a:p>
        </p:txBody>
      </p:sp>
    </p:spTree>
    <p:extLst>
      <p:ext uri="{BB962C8B-B14F-4D97-AF65-F5344CB8AC3E}">
        <p14:creationId xmlns:p14="http://schemas.microsoft.com/office/powerpoint/2010/main" val="352351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B0D42-6E2D-4D98-A173-39A0F42B6019}"/>
              </a:ext>
            </a:extLst>
          </p:cNvPr>
          <p:cNvSpPr>
            <a:spLocks noGrp="1"/>
          </p:cNvSpPr>
          <p:nvPr>
            <p:ph idx="1"/>
          </p:nvPr>
        </p:nvSpPr>
        <p:spPr/>
        <p:txBody>
          <a:bodyPr/>
          <a:lstStyle/>
          <a:p>
            <a:endParaRPr lang="en-US" dirty="0"/>
          </a:p>
          <a:p>
            <a:r>
              <a:rPr lang="en-US" dirty="0"/>
              <a:t>Admin</a:t>
            </a:r>
          </a:p>
          <a:p>
            <a:r>
              <a:rPr lang="en-US" dirty="0"/>
              <a:t>Customer</a:t>
            </a:r>
            <a:endParaRPr lang="en-IN" dirty="0"/>
          </a:p>
        </p:txBody>
      </p:sp>
      <p:sp>
        <p:nvSpPr>
          <p:cNvPr id="5" name="Rectangle 4">
            <a:extLst>
              <a:ext uri="{FF2B5EF4-FFF2-40B4-BE49-F238E27FC236}">
                <a16:creationId xmlns:a16="http://schemas.microsoft.com/office/drawing/2014/main" id="{9A7A9462-3ABC-4E89-8E6A-886B413CA29D}"/>
              </a:ext>
            </a:extLst>
          </p:cNvPr>
          <p:cNvSpPr/>
          <p:nvPr/>
        </p:nvSpPr>
        <p:spPr>
          <a:xfrm>
            <a:off x="1017663" y="1061920"/>
            <a:ext cx="3270447" cy="707886"/>
          </a:xfrm>
          <a:prstGeom prst="rect">
            <a:avLst/>
          </a:prstGeom>
          <a:noFill/>
        </p:spPr>
        <p:txBody>
          <a:bodyPr wrap="none" lIns="91440" tIns="45720" rIns="91440" bIns="45720">
            <a:spAutoFit/>
          </a:bodyPr>
          <a:lstStyle/>
          <a:p>
            <a:pPr algn="ctr"/>
            <a:r>
              <a:rPr lang="en-US" sz="4000" b="1" dirty="0">
                <a:ln w="0"/>
                <a:solidFill>
                  <a:schemeClr val="bg1"/>
                </a:solidFill>
                <a:effectLst>
                  <a:outerShdw blurRad="38100" dist="25400" dir="5400000" algn="ctr" rotWithShape="0">
                    <a:srgbClr val="6E747A">
                      <a:alpha val="43000"/>
                    </a:srgbClr>
                  </a:outerShdw>
                </a:effectLst>
              </a:rPr>
              <a:t>Main Modules</a:t>
            </a:r>
            <a:endParaRPr lang="en-US" sz="4000" b="1" cap="none" spc="0" dirty="0">
              <a:ln w="0"/>
              <a:solidFill>
                <a:schemeClr val="bg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83100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On-screen Show (16:9)</PresentationFormat>
  <Paragraphs>55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Co-Operative Society Management System</vt:lpstr>
      <vt:lpstr>Introduction</vt:lpstr>
      <vt:lpstr>Existing System</vt:lpstr>
      <vt:lpstr>Current data maintaining  </vt:lpstr>
      <vt:lpstr>PowerPoint Presentation</vt:lpstr>
      <vt:lpstr>Objectives</vt:lpstr>
      <vt:lpstr>PowerPoint Presentation</vt:lpstr>
      <vt:lpstr>Output of the project </vt:lpstr>
      <vt:lpstr>PowerPoint Presentation</vt:lpstr>
      <vt:lpstr>PowerPoint Presentation</vt:lpstr>
      <vt:lpstr>PowerPoint Presentation</vt:lpstr>
      <vt:lpstr>PowerPoint Presentation</vt:lpstr>
      <vt:lpstr>Tools/Platforms, Languages to be used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2022-08-06T10:03:58Z</dcterms:modified>
</cp:coreProperties>
</file>