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71FE-1DEA-308F-34FB-99DC54B36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9A963-13D2-8D13-E7F0-9464F2F16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857C-9854-A361-0E5A-490C1E7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A62C-CE52-D849-B231-7690A62600D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77684-634D-CA65-0287-D40E4D47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D78FE-7BE0-F77A-01BC-2D22347A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584E-DF46-0C4B-9A41-F3B3DEF9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7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4F24-257B-2D71-96AC-59A20BE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91156-B18B-7600-5655-F101C682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9FECE-9CAB-290C-A11D-C3781336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A62C-CE52-D849-B231-7690A62600D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BBCDB-8B41-E943-2960-59F31A59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DA09-DC1E-3D4E-FAA5-D0FE0748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584E-DF46-0C4B-9A41-F3B3DEF9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6F0FC-DDAE-CBF1-DAD9-B1341527C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F7801-7A7E-C3F8-415E-EF1BAB3A8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FC836-8899-509B-4720-614243C1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A62C-CE52-D849-B231-7690A62600D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074D6-F21B-6B72-8305-D1CA5C15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3E34-11E8-79A9-E37A-C380FC41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584E-DF46-0C4B-9A41-F3B3DEF9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2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F197-4A71-DECF-78EA-BA2B7BA8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166C-2F40-FED7-ABB8-14E312E1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F9753-CAEB-3D87-7195-D9CC91FC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A62C-CE52-D849-B231-7690A62600D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740F-8F9C-BAD9-D009-06ED27CE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0C2F-9693-86F4-9E7B-929CC33B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584E-DF46-0C4B-9A41-F3B3DEF9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417A-0B38-253C-348F-81E94336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EA30-B814-55A2-C621-30D703B6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3546B-409B-18B2-E0FF-9D97DF37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A62C-CE52-D849-B231-7690A62600D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1DA70-CF62-22C9-6748-D3C52624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2799-CE1B-39D9-93FA-795A2F27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584E-DF46-0C4B-9A41-F3B3DEF9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5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1DDA-9AFD-7967-F07F-EB45A7E4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28F5-543F-1E04-0E04-FA0273FAC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CAAFD-B3F4-574C-1CB8-1F533735F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E9456-1C5B-DB49-3C4A-BEC1B26F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A62C-CE52-D849-B231-7690A62600D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F5511-BAEB-3D2B-F524-B508327C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463D1-76C0-FDEE-2498-9A814024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584E-DF46-0C4B-9A41-F3B3DEF9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019C-8EA1-55B9-E47F-A6850904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B2767-B5F9-1C3C-BD0A-11B8EC56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71E9E-4301-562E-5B9E-08A3C56D1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758BE-C984-3601-9CF9-B4CC7BB05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0D96E-CA77-B8EF-4442-E968A972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D3BF4-8E5E-72B1-7C49-766E6C0C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A62C-CE52-D849-B231-7690A62600D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9D78F-9755-FE38-6542-49C3B76F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0BD9-C37B-6C87-40A2-D69EDC46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584E-DF46-0C4B-9A41-F3B3DEF9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1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FD73-64BA-BEFB-21BF-F41B17F0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B378F-8A24-5178-B18F-4088623E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A62C-CE52-D849-B231-7690A62600D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8D5FD-9A61-5823-8AAC-CCFC02F4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925C8-8607-149F-8570-DEE6653D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584E-DF46-0C4B-9A41-F3B3DEF9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F24FA-E33F-6034-2C46-5967BE79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A62C-CE52-D849-B231-7690A62600D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20C85-2D06-8948-C15E-50B5B391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6CB25-666D-CE0C-E6CE-042326DF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584E-DF46-0C4B-9A41-F3B3DEF9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0452-5755-A6EA-30C8-CCC18F9E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C691-23D5-34F9-50DB-508DC6DF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3CC34-EA42-F5CC-AFC7-BFA5F865E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6088D-8B89-B755-E718-E014D62B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A62C-CE52-D849-B231-7690A62600D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91BFD-B569-DEF5-C1EE-D74930B2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C479F-08A5-601F-4C75-06103C3D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584E-DF46-0C4B-9A41-F3B3DEF9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75E5-D699-0A66-6FC5-721CCB5E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56F9D-D893-A098-1DF2-26CBD2C43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6E4CB-C517-1623-E0B3-3CC3DE981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322D3-F0D2-4B50-4976-B61E7252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A62C-CE52-D849-B231-7690A62600D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AB559-3FDE-4B92-D556-0DB229D0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B6A38-E7F5-C4E0-AAE9-572324F9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584E-DF46-0C4B-9A41-F3B3DEF9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5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D287E-A4E6-5ADF-51C8-1F7A932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D5790-7A6E-730E-09E5-1D65297E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55351-75BC-17E7-8626-536A26DB8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A62C-CE52-D849-B231-7690A62600D4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E2A1C-889F-0A07-CD7A-12E3EA56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D539-D019-ADE0-E33A-16260EC1C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C584E-DF46-0C4B-9A41-F3B3DEF9B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1045B82B-46DA-4DA1-EBB9-0386DD776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48" y="268590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304A8481-5633-4C9E-5F2F-1350CA4F6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04" y="1375810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402F00B7-B61E-8D05-ACB7-AF1272ABC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939" y="1373911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26D0DEE3-1F06-CE86-58C7-F8DEBFCA9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75" y="2491150"/>
            <a:ext cx="759657" cy="103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D0ED9077-14F7-EEBD-527C-BD2CEDF1F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205" y="2470816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43A3C10C-24B0-F42F-546B-823D29120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705" y="2470816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52C8297C-B304-F36D-774B-B6FE85490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04" y="3781340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1E3E2E25-7B21-E32F-C309-FC689A53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57" y="3677989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1FC99905-1865-2986-4358-641FBD51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560" y="5081429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B347EE-754E-A8F9-21E0-AC10A4CEA1ED}"/>
              </a:ext>
            </a:extLst>
          </p:cNvPr>
          <p:cNvCxnSpPr/>
          <p:nvPr/>
        </p:nvCxnSpPr>
        <p:spPr>
          <a:xfrm>
            <a:off x="163056" y="1355406"/>
            <a:ext cx="6091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F4A225-CBB1-E726-BCD7-0B1371295C9D}"/>
              </a:ext>
            </a:extLst>
          </p:cNvPr>
          <p:cNvCxnSpPr/>
          <p:nvPr/>
        </p:nvCxnSpPr>
        <p:spPr>
          <a:xfrm>
            <a:off x="4119" y="2470816"/>
            <a:ext cx="6091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7094A8-7758-0B45-489C-1BA95C6F7B39}"/>
              </a:ext>
            </a:extLst>
          </p:cNvPr>
          <p:cNvCxnSpPr/>
          <p:nvPr/>
        </p:nvCxnSpPr>
        <p:spPr>
          <a:xfrm>
            <a:off x="4119" y="3674333"/>
            <a:ext cx="6091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CFA1B6-550D-D475-FEB1-5E3ACC6C4E95}"/>
              </a:ext>
            </a:extLst>
          </p:cNvPr>
          <p:cNvCxnSpPr/>
          <p:nvPr/>
        </p:nvCxnSpPr>
        <p:spPr>
          <a:xfrm>
            <a:off x="-70002" y="4979672"/>
            <a:ext cx="6091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15EFEE-413D-B959-90B1-39BADAB5AC82}"/>
              </a:ext>
            </a:extLst>
          </p:cNvPr>
          <p:cNvSpPr txBox="1"/>
          <p:nvPr/>
        </p:nvSpPr>
        <p:spPr>
          <a:xfrm>
            <a:off x="377687" y="613036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BB46F-1824-61F3-3DBD-76CF1C554884}"/>
              </a:ext>
            </a:extLst>
          </p:cNvPr>
          <p:cNvSpPr txBox="1"/>
          <p:nvPr/>
        </p:nvSpPr>
        <p:spPr>
          <a:xfrm>
            <a:off x="298818" y="1633481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6CC4E-A3B9-75D9-6C49-9897C3445C02}"/>
              </a:ext>
            </a:extLst>
          </p:cNvPr>
          <p:cNvSpPr txBox="1"/>
          <p:nvPr/>
        </p:nvSpPr>
        <p:spPr>
          <a:xfrm>
            <a:off x="168670" y="2800774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0C2CB-5C57-0B85-9329-FB4373F5BE85}"/>
              </a:ext>
            </a:extLst>
          </p:cNvPr>
          <p:cNvSpPr txBox="1"/>
          <p:nvPr/>
        </p:nvSpPr>
        <p:spPr>
          <a:xfrm>
            <a:off x="208480" y="4094200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885939-F029-A196-0F6B-20C12D1E37F2}"/>
              </a:ext>
            </a:extLst>
          </p:cNvPr>
          <p:cNvSpPr txBox="1"/>
          <p:nvPr/>
        </p:nvSpPr>
        <p:spPr>
          <a:xfrm>
            <a:off x="354902" y="5542468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198803-618A-8CFC-BD63-710DB5BBD501}"/>
              </a:ext>
            </a:extLst>
          </p:cNvPr>
          <p:cNvSpPr txBox="1"/>
          <p:nvPr/>
        </p:nvSpPr>
        <p:spPr>
          <a:xfrm>
            <a:off x="7144002" y="724754"/>
            <a:ext cx="46866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Rugby</a:t>
            </a:r>
          </a:p>
          <a:p>
            <a:endParaRPr lang="en-US" u="sng" dirty="0"/>
          </a:p>
          <a:p>
            <a:r>
              <a:rPr lang="en-US" dirty="0"/>
              <a:t>Objective: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at row 1</a:t>
            </a:r>
          </a:p>
          <a:p>
            <a:endParaRPr lang="en-US" dirty="0"/>
          </a:p>
          <a:p>
            <a:r>
              <a:rPr lang="en-US" dirty="0"/>
              <a:t>For each row, select one card and reveal it </a:t>
            </a:r>
          </a:p>
          <a:p>
            <a:endParaRPr lang="en-US" dirty="0"/>
          </a:p>
          <a:p>
            <a:r>
              <a:rPr lang="en-US" dirty="0"/>
              <a:t>If card is face card (J,Q,K,A) you lose.</a:t>
            </a:r>
          </a:p>
          <a:p>
            <a:r>
              <a:rPr lang="en-US" dirty="0"/>
              <a:t>If card is non-face card, advance to the next row</a:t>
            </a:r>
          </a:p>
          <a:p>
            <a:endParaRPr lang="en-US" dirty="0"/>
          </a:p>
          <a:p>
            <a:r>
              <a:rPr lang="en-US" dirty="0"/>
              <a:t>Game is won when final row is not a face card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A4632E-ED05-180B-F319-CC74D26EC588}"/>
              </a:ext>
            </a:extLst>
          </p:cNvPr>
          <p:cNvSpPr txBox="1"/>
          <p:nvPr/>
        </p:nvSpPr>
        <p:spPr>
          <a:xfrm>
            <a:off x="7305261" y="4591727"/>
            <a:ext cx="4285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Variations:</a:t>
            </a:r>
          </a:p>
          <a:p>
            <a:endParaRPr lang="en-US" dirty="0"/>
          </a:p>
          <a:p>
            <a:r>
              <a:rPr lang="en-US" dirty="0"/>
              <a:t>Shuffle deck and re-deal board each round?</a:t>
            </a:r>
          </a:p>
          <a:p>
            <a:r>
              <a:rPr lang="en-US" dirty="0"/>
              <a:t>Use 2/3 decks instead of 1?</a:t>
            </a:r>
          </a:p>
          <a:p>
            <a:r>
              <a:rPr lang="en-US" dirty="0"/>
              <a:t>Increase number of rows?</a:t>
            </a:r>
          </a:p>
        </p:txBody>
      </p:sp>
    </p:spTree>
    <p:extLst>
      <p:ext uri="{BB962C8B-B14F-4D97-AF65-F5344CB8AC3E}">
        <p14:creationId xmlns:p14="http://schemas.microsoft.com/office/powerpoint/2010/main" val="345834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1045B82B-46DA-4DA1-EBB9-0386DD776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48" y="268590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304A8481-5633-4C9E-5F2F-1350CA4F6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04" y="1375810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402F00B7-B61E-8D05-ACB7-AF1272ABC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939" y="1373911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26D0DEE3-1F06-CE86-58C7-F8DEBFCA9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75" y="2491150"/>
            <a:ext cx="759657" cy="103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D0ED9077-14F7-EEBD-527C-BD2CEDF1F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205" y="2470816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43A3C10C-24B0-F42F-546B-823D29120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705" y="2470816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52C8297C-B304-F36D-774B-B6FE85490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04" y="3781340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1E3E2E25-7B21-E32F-C309-FC689A53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57" y="3677989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laying Cards | Free Stock Photo | Illustration of a play card back | #  15686">
            <a:extLst>
              <a:ext uri="{FF2B5EF4-FFF2-40B4-BE49-F238E27FC236}">
                <a16:creationId xmlns:a16="http://schemas.microsoft.com/office/drawing/2014/main" id="{1FC99905-1865-2986-4358-641FBD51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560" y="5081429"/>
            <a:ext cx="732997" cy="9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B347EE-754E-A8F9-21E0-AC10A4CEA1ED}"/>
              </a:ext>
            </a:extLst>
          </p:cNvPr>
          <p:cNvCxnSpPr/>
          <p:nvPr/>
        </p:nvCxnSpPr>
        <p:spPr>
          <a:xfrm>
            <a:off x="163056" y="1355406"/>
            <a:ext cx="6091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F4A225-CBB1-E726-BCD7-0B1371295C9D}"/>
              </a:ext>
            </a:extLst>
          </p:cNvPr>
          <p:cNvCxnSpPr/>
          <p:nvPr/>
        </p:nvCxnSpPr>
        <p:spPr>
          <a:xfrm>
            <a:off x="4119" y="2470816"/>
            <a:ext cx="6091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7094A8-7758-0B45-489C-1BA95C6F7B39}"/>
              </a:ext>
            </a:extLst>
          </p:cNvPr>
          <p:cNvCxnSpPr/>
          <p:nvPr/>
        </p:nvCxnSpPr>
        <p:spPr>
          <a:xfrm>
            <a:off x="4119" y="3674333"/>
            <a:ext cx="6091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CFA1B6-550D-D475-FEB1-5E3ACC6C4E95}"/>
              </a:ext>
            </a:extLst>
          </p:cNvPr>
          <p:cNvCxnSpPr/>
          <p:nvPr/>
        </p:nvCxnSpPr>
        <p:spPr>
          <a:xfrm>
            <a:off x="-70002" y="4979672"/>
            <a:ext cx="6091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15EFEE-413D-B959-90B1-39BADAB5AC82}"/>
              </a:ext>
            </a:extLst>
          </p:cNvPr>
          <p:cNvSpPr txBox="1"/>
          <p:nvPr/>
        </p:nvSpPr>
        <p:spPr>
          <a:xfrm>
            <a:off x="377687" y="613036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BB46F-1824-61F3-3DBD-76CF1C554884}"/>
              </a:ext>
            </a:extLst>
          </p:cNvPr>
          <p:cNvSpPr txBox="1"/>
          <p:nvPr/>
        </p:nvSpPr>
        <p:spPr>
          <a:xfrm>
            <a:off x="298818" y="1633481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6CC4E-A3B9-75D9-6C49-9897C3445C02}"/>
              </a:ext>
            </a:extLst>
          </p:cNvPr>
          <p:cNvSpPr txBox="1"/>
          <p:nvPr/>
        </p:nvSpPr>
        <p:spPr>
          <a:xfrm>
            <a:off x="168670" y="2800774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0C2CB-5C57-0B85-9329-FB4373F5BE85}"/>
              </a:ext>
            </a:extLst>
          </p:cNvPr>
          <p:cNvSpPr txBox="1"/>
          <p:nvPr/>
        </p:nvSpPr>
        <p:spPr>
          <a:xfrm>
            <a:off x="208480" y="4094200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885939-F029-A196-0F6B-20C12D1E37F2}"/>
              </a:ext>
            </a:extLst>
          </p:cNvPr>
          <p:cNvSpPr txBox="1"/>
          <p:nvPr/>
        </p:nvSpPr>
        <p:spPr>
          <a:xfrm>
            <a:off x="354902" y="5542468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8E01C-4050-8491-9C50-4105FE42C3BE}"/>
              </a:ext>
            </a:extLst>
          </p:cNvPr>
          <p:cNvSpPr txBox="1"/>
          <p:nvPr/>
        </p:nvSpPr>
        <p:spPr>
          <a:xfrm>
            <a:off x="7832035" y="437322"/>
            <a:ext cx="40849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Questions to explore: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Assuming we do not reshuffle on each loss, is there an optimal strategy?</a:t>
            </a:r>
          </a:p>
          <a:p>
            <a:endParaRPr lang="en-US" dirty="0"/>
          </a:p>
          <a:p>
            <a:r>
              <a:rPr lang="en-US" dirty="0"/>
              <a:t>(example – always go right/left, pure random selection, choose least frequented path)</a:t>
            </a:r>
          </a:p>
          <a:p>
            <a:endParaRPr lang="en-US" dirty="0"/>
          </a:p>
          <a:p>
            <a:r>
              <a:rPr lang="en-US" dirty="0"/>
              <a:t>What if we were to turn this into a casino game? What variations and bet/payout odds would be appropriate?</a:t>
            </a:r>
          </a:p>
          <a:p>
            <a:endParaRPr lang="en-US" dirty="0"/>
          </a:p>
          <a:p>
            <a:r>
              <a:rPr lang="en-US" u="sng" dirty="0"/>
              <a:t>Computational Stats techniques to use:</a:t>
            </a:r>
            <a:endParaRPr lang="en-US" dirty="0"/>
          </a:p>
          <a:p>
            <a:endParaRPr lang="en-US" u="sng" dirty="0"/>
          </a:p>
          <a:p>
            <a:r>
              <a:rPr lang="en-US" dirty="0"/>
              <a:t>Markov Chain Monte Carlo</a:t>
            </a:r>
          </a:p>
          <a:p>
            <a:endParaRPr lang="en-US" dirty="0"/>
          </a:p>
          <a:p>
            <a:r>
              <a:rPr lang="en-US" dirty="0"/>
              <a:t>Importance Sampling for analyses?</a:t>
            </a:r>
          </a:p>
          <a:p>
            <a:endParaRPr lang="en-US" dirty="0"/>
          </a:p>
          <a:p>
            <a:r>
              <a:rPr lang="en-US" dirty="0"/>
              <a:t>Any suggestions? Is this too simple?</a:t>
            </a:r>
          </a:p>
        </p:txBody>
      </p:sp>
    </p:spTree>
    <p:extLst>
      <p:ext uri="{BB962C8B-B14F-4D97-AF65-F5344CB8AC3E}">
        <p14:creationId xmlns:p14="http://schemas.microsoft.com/office/powerpoint/2010/main" val="215760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184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Hinson</dc:creator>
  <cp:lastModifiedBy>Patrick Hinson</cp:lastModifiedBy>
  <cp:revision>1</cp:revision>
  <dcterms:created xsi:type="dcterms:W3CDTF">2023-10-16T20:07:25Z</dcterms:created>
  <dcterms:modified xsi:type="dcterms:W3CDTF">2023-10-17T01:37:14Z</dcterms:modified>
</cp:coreProperties>
</file>