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9" r:id="rId3"/>
    <p:sldId id="290" r:id="rId4"/>
    <p:sldId id="260" r:id="rId5"/>
    <p:sldId id="261" r:id="rId6"/>
    <p:sldId id="262" r:id="rId7"/>
    <p:sldId id="287" r:id="rId8"/>
    <p:sldId id="279" r:id="rId9"/>
    <p:sldId id="282" r:id="rId10"/>
    <p:sldId id="257" r:id="rId11"/>
    <p:sldId id="283" r:id="rId12"/>
    <p:sldId id="281" r:id="rId13"/>
    <p:sldId id="285" r:id="rId14"/>
    <p:sldId id="286"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6" r:id="rId28"/>
    <p:sldId id="288" r:id="rId29"/>
    <p:sldId id="289" r:id="rId30"/>
    <p:sldId id="275" r:id="rId31"/>
    <p:sldId id="277"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29" autoAdjust="0"/>
    <p:restoredTop sz="94291" autoAdjust="0"/>
  </p:normalViewPr>
  <p:slideViewPr>
    <p:cSldViewPr>
      <p:cViewPr varScale="1">
        <p:scale>
          <a:sx n="85" d="100"/>
          <a:sy n="85" d="100"/>
        </p:scale>
        <p:origin x="74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27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17B12-FA9F-4076-BE91-8AAF4B3E5739}" type="datetimeFigureOut">
              <a:rPr lang="en-US" smtClean="0"/>
              <a:pPr/>
              <a:t>10/31/2022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D3A7F-E3EB-4B37-940E-F5DABF8F7B01}" type="slidenum">
              <a:rPr lang="en-US" smtClean="0"/>
              <a:pPr/>
              <a:t>‹#›</a:t>
            </a:fld>
            <a:endParaRPr lang="en-US"/>
          </a:p>
        </p:txBody>
      </p:sp>
    </p:spTree>
    <p:extLst>
      <p:ext uri="{BB962C8B-B14F-4D97-AF65-F5344CB8AC3E}">
        <p14:creationId xmlns:p14="http://schemas.microsoft.com/office/powerpoint/2010/main" val="113292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1</a:t>
            </a:fld>
            <a:endParaRPr lang="en-US"/>
          </a:p>
        </p:txBody>
      </p:sp>
    </p:spTree>
    <p:extLst>
      <p:ext uri="{BB962C8B-B14F-4D97-AF65-F5344CB8AC3E}">
        <p14:creationId xmlns:p14="http://schemas.microsoft.com/office/powerpoint/2010/main" val="34358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2696" y="4211960"/>
            <a:ext cx="5486400" cy="4114800"/>
          </a:xfrm>
        </p:spPr>
        <p:txBody>
          <a:bodyPr>
            <a:noAutofit/>
          </a:bodyPr>
          <a:lstStyle/>
          <a:p>
            <a:endParaRPr lang="en-US" sz="2200" b="1"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549080"/>
          </a:xfrm>
        </p:spPr>
        <p:txBody>
          <a:bodyPr>
            <a:normAutofit/>
          </a:bodyPr>
          <a:lstStyle/>
          <a:p>
            <a:endParaRPr lang="en-GB" b="1" dirty="0"/>
          </a:p>
          <a:p>
            <a:endParaRPr lang="en-US"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7D3A7F-E3EB-4B37-940E-F5DABF8F7B01}" type="slidenum">
              <a:rPr lang="en-US" smtClean="0"/>
              <a:pPr/>
              <a:t>5</a:t>
            </a:fld>
            <a:endParaRPr lang="en-US"/>
          </a:p>
        </p:txBody>
      </p:sp>
    </p:spTree>
    <p:extLst>
      <p:ext uri="{BB962C8B-B14F-4D97-AF65-F5344CB8AC3E}">
        <p14:creationId xmlns:p14="http://schemas.microsoft.com/office/powerpoint/2010/main" val="212937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787D3A7F-E3EB-4B37-940E-F5DABF8F7B01}" type="slidenum">
              <a:rPr lang="en-US" smtClean="0"/>
              <a:pPr/>
              <a:t>13</a:t>
            </a:fld>
            <a:endParaRPr lang="en-US"/>
          </a:p>
        </p:txBody>
      </p:sp>
    </p:spTree>
    <p:extLst>
      <p:ext uri="{BB962C8B-B14F-4D97-AF65-F5344CB8AC3E}">
        <p14:creationId xmlns:p14="http://schemas.microsoft.com/office/powerpoint/2010/main" val="294340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25</a:t>
            </a:fld>
            <a:endParaRPr lang="en-US"/>
          </a:p>
        </p:txBody>
      </p:sp>
    </p:spTree>
    <p:extLst>
      <p:ext uri="{BB962C8B-B14F-4D97-AF65-F5344CB8AC3E}">
        <p14:creationId xmlns:p14="http://schemas.microsoft.com/office/powerpoint/2010/main" val="173603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29</a:t>
            </a:fld>
            <a:endParaRPr lang="en-US"/>
          </a:p>
        </p:txBody>
      </p:sp>
    </p:spTree>
    <p:extLst>
      <p:ext uri="{BB962C8B-B14F-4D97-AF65-F5344CB8AC3E}">
        <p14:creationId xmlns:p14="http://schemas.microsoft.com/office/powerpoint/2010/main" val="996631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533400" y="0"/>
            <a:ext cx="24384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1"/>
            <a:ext cx="28194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124200" y="1524000"/>
            <a:ext cx="5334000" cy="1470025"/>
          </a:xfrm>
        </p:spPr>
        <p:txBody>
          <a:bodyPr/>
          <a:lstStyle>
            <a:lvl1pPr algn="l">
              <a:defRPr b="1">
                <a:solidFill>
                  <a:srgbClr val="2E3A6E"/>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3124200" y="3279775"/>
            <a:ext cx="4648200" cy="1752600"/>
          </a:xfrm>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919D406-5778-4D59-8BD6-6308BB42F377}"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pic>
        <p:nvPicPr>
          <p:cNvPr id="2050" name="Picture 2" descr="C:\Users\cnwagu\Documents\Corporate Affairs\LOGOS_1\PAU Logo GIF1.gif"/>
          <p:cNvPicPr>
            <a:picLocks noChangeAspect="1" noChangeArrowheads="1"/>
          </p:cNvPicPr>
          <p:nvPr userDrawn="1"/>
        </p:nvPicPr>
        <p:blipFill>
          <a:blip r:embed="rId2" cstate="print"/>
          <a:srcRect/>
          <a:stretch>
            <a:fillRect/>
          </a:stretch>
        </p:blipFill>
        <p:spPr bwMode="auto">
          <a:xfrm>
            <a:off x="304800" y="457200"/>
            <a:ext cx="2286000" cy="1047268"/>
          </a:xfrm>
          <a:prstGeom prst="rect">
            <a:avLst/>
          </a:prstGeom>
          <a:noFill/>
        </p:spPr>
      </p:pic>
    </p:spTree>
    <p:extLst>
      <p:ext uri="{BB962C8B-B14F-4D97-AF65-F5344CB8AC3E}">
        <p14:creationId xmlns:p14="http://schemas.microsoft.com/office/powerpoint/2010/main" val="480307021"/>
      </p:ext>
    </p:extLst>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05F98-DE34-4437-908C-7CF45B7373BA}"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6504999"/>
      </p:ext>
    </p:extLst>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847E52-7C9B-4EEE-BBE9-8609CD1CBA44}"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20240359"/>
      </p:ext>
    </p:extLst>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C0B8FB5-0995-4854-BA5C-6F632F8812EE}" type="datetime1">
              <a:rPr lang="en-US" smtClean="0"/>
              <a:pPr/>
              <a:t>10/31/2022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7053FC-BC8F-4457-8C00-497A5E0DCB65}" type="datetime1">
              <a:rPr lang="en-US" smtClean="0"/>
              <a:pPr/>
              <a:t>10/31/2022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699EA-DAC9-4B87-90E9-AED8826B5A08}" type="datetime1">
              <a:rPr lang="en-US" smtClean="0"/>
              <a:pPr/>
              <a:t>10/31/2022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4674798-0805-4DD8-9086-9B3CD5A87102}" type="datetime1">
              <a:rPr lang="en-US" smtClean="0"/>
              <a:pPr/>
              <a:t>10/31/2022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3C34D6C-4AC0-46C1-89E5-08ED64B03A90}" type="datetime1">
              <a:rPr lang="en-US" smtClean="0"/>
              <a:pPr/>
              <a:t>10/31/2022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2B6378E-5C7D-4E7C-982B-965CDF89122B}" type="datetime1">
              <a:rPr lang="en-US" smtClean="0"/>
              <a:pPr/>
              <a:t>10/31/2022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01D72-86CA-4791-A06E-E811A0FE872C}" type="datetime1">
              <a:rPr lang="en-US" smtClean="0"/>
              <a:pPr/>
              <a:t>10/31/2022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C26408-226A-45AB-9896-A5936208602C}" type="datetime1">
              <a:rPr lang="en-US" smtClean="0"/>
              <a:pPr/>
              <a:t>10/31/2022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22903" y="0"/>
            <a:ext cx="24384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0" y="1"/>
            <a:ext cx="24384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04800" y="2362200"/>
            <a:ext cx="1905000" cy="3352800"/>
          </a:xfrm>
        </p:spPr>
        <p:txBody>
          <a:bodyPr>
            <a:normAutofit/>
          </a:bodyPr>
          <a:lstStyle>
            <a:lvl1pPr algn="r">
              <a:defRPr sz="30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743200" y="609600"/>
            <a:ext cx="6096000" cy="5943599"/>
          </a:xfrm>
        </p:spPr>
        <p:txBody>
          <a:bodyPr/>
          <a:lstStyle>
            <a:lvl1pPr marL="342900" indent="-342900">
              <a:buSzPct val="60000"/>
              <a:buFontTx/>
              <a:buBlip>
                <a:blip r:embed="rId2"/>
              </a:buBlip>
              <a:defRPr>
                <a:solidFill>
                  <a:schemeClr val="accent4">
                    <a:lumMod val="10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28700" y="6492875"/>
            <a:ext cx="381000" cy="365125"/>
          </a:xfrm>
          <a:solidFill>
            <a:schemeClr val="tx2">
              <a:lumMod val="20000"/>
              <a:lumOff val="80000"/>
            </a:schemeClr>
          </a:solidFill>
        </p:spPr>
        <p:txBody>
          <a:bodyPr/>
          <a:lstStyle>
            <a:lvl1pPr algn="ctr">
              <a:defRPr sz="1100" b="1">
                <a:solidFill>
                  <a:srgbClr val="2E3A6E"/>
                </a:solidFill>
                <a:effectLst>
                  <a:outerShdw blurRad="38100" dist="38100" dir="2700000" algn="tl">
                    <a:srgbClr val="000000">
                      <a:alpha val="43137"/>
                    </a:srgbClr>
                  </a:outerShdw>
                </a:effectLst>
              </a:defRPr>
            </a:lvl1pPr>
          </a:lstStyle>
          <a:p>
            <a:fld id="{659350B2-7CF3-477E-B71B-58661E2A869A}" type="slidenum">
              <a:rPr lang="en-US" smtClean="0"/>
              <a:pPr/>
              <a:t>‹#›</a:t>
            </a:fld>
            <a:endParaRPr lang="en-US" dirty="0"/>
          </a:p>
        </p:txBody>
      </p:sp>
      <p:pic>
        <p:nvPicPr>
          <p:cNvPr id="9" name="Picture 2" descr="C:\Users\cnwagu\Documents\Corporate Affairs\LOGOS_1\PAU Logo GIF1.gif"/>
          <p:cNvPicPr>
            <a:picLocks noChangeAspect="1" noChangeArrowheads="1"/>
          </p:cNvPicPr>
          <p:nvPr userDrawn="1"/>
        </p:nvPicPr>
        <p:blipFill>
          <a:blip r:embed="rId3" cstate="print"/>
          <a:srcRect/>
          <a:stretch>
            <a:fillRect/>
          </a:stretch>
        </p:blipFill>
        <p:spPr bwMode="auto">
          <a:xfrm>
            <a:off x="228600" y="533400"/>
            <a:ext cx="1981200" cy="907632"/>
          </a:xfrm>
          <a:prstGeom prst="rect">
            <a:avLst/>
          </a:prstGeom>
          <a:noFill/>
        </p:spPr>
      </p:pic>
    </p:spTree>
    <p:extLst>
      <p:ext uri="{BB962C8B-B14F-4D97-AF65-F5344CB8AC3E}">
        <p14:creationId xmlns:p14="http://schemas.microsoft.com/office/powerpoint/2010/main" val="91487547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418DE-F834-463E-B075-5AFD68EA595A}" type="datetime1">
              <a:rPr lang="en-US" smtClean="0"/>
              <a:pPr/>
              <a:t>10/31/2022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BCE093-CF04-4D8D-A807-B9FE64FE0283}" type="datetime1">
              <a:rPr lang="en-US" smtClean="0"/>
              <a:pPr/>
              <a:t>10/31/2022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C9F6D6-5C2F-4D43-BAA1-6DC0A25822B8}" type="datetime1">
              <a:rPr lang="en-US" smtClean="0"/>
              <a:pPr/>
              <a:t>10/31/2022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42F94-5BE8-499C-88FA-95F3210B1C12}" type="datetime1">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782493045"/>
      </p:ext>
    </p:extLst>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DC0AB4-FE7F-4D7B-8534-7FECEDB4BC64}" type="datetime1">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615289816"/>
      </p:ext>
    </p:extLst>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EC63EA-37B9-4BE0-8231-5079A7490047}" type="datetime1">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166261190"/>
      </p:ext>
    </p:extLst>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F948CF-C032-4689-A654-43C7AE0EA23C}" type="datetime1">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960373119"/>
      </p:ext>
    </p:extLst>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7611B-CC1C-45B4-8C2D-F1FAC95A39B4}" type="datetime1">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867259136"/>
      </p:ext>
    </p:extLst>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3B393-EE76-402B-8F52-573C0548ACEB}" type="datetime1">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383230148"/>
      </p:ext>
    </p:extLst>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8D25D-017D-4400-B2C4-9BB187B991DB}" type="datetime1">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48937494"/>
      </p:ext>
    </p:extLst>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C0A2-E262-4F04-84A3-7D746C5DBAD1}" type="datetime1">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350B2-7CF3-477E-B71B-58661E2A869A}" type="slidenum">
              <a:rPr lang="en-US" smtClean="0"/>
              <a:pPr/>
              <a:t>‹#›</a:t>
            </a:fld>
            <a:endParaRPr lang="en-US"/>
          </a:p>
        </p:txBody>
      </p:sp>
      <p:pic>
        <p:nvPicPr>
          <p:cNvPr id="7" name="Picture 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123187" y="1"/>
            <a:ext cx="2020812" cy="4343399"/>
          </a:xfrm>
          <a:prstGeom prst="rect">
            <a:avLst/>
          </a:prstGeom>
        </p:spPr>
      </p:pic>
    </p:spTree>
    <p:extLst>
      <p:ext uri="{BB962C8B-B14F-4D97-AF65-F5344CB8AC3E}">
        <p14:creationId xmlns:p14="http://schemas.microsoft.com/office/powerpoint/2010/main" val="228445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mb/>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9612D-DAEF-4906-917A-F4A54E1A2337}" type="datetime1">
              <a:rPr lang="en-US" smtClean="0"/>
              <a:pPr/>
              <a:t>10/31/2022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CE0F1-33DD-42C4-9C3A-07E5A028A82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mb/>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557212" y="742951"/>
            <a:ext cx="2607469" cy="4962524"/>
          </a:xfrm>
          <a:solidFill>
            <a:schemeClr val="accent1"/>
          </a:solidFill>
        </p:spPr>
        <p:txBody>
          <a:bodyPr vert="horz" lIns="91440" tIns="45720" rIns="91440" bIns="45720" rtlCol="0" anchor="ctr">
            <a:normAutofit/>
          </a:bodyPr>
          <a:lstStyle/>
          <a:p>
            <a:pPr algn="ctr">
              <a:lnSpc>
                <a:spcPct val="90000"/>
              </a:lnSpc>
            </a:pPr>
            <a:r>
              <a:rPr lang="en-US" sz="3900" kern="1200">
                <a:solidFill>
                  <a:srgbClr val="FFFFFF"/>
                </a:solidFill>
                <a:latin typeface="+mj-lt"/>
                <a:ea typeface="+mj-ea"/>
                <a:cs typeface="+mj-cs"/>
              </a:rPr>
              <a:t>Academic Integrity: Intellectual Honesty</a:t>
            </a:r>
          </a:p>
        </p:txBody>
      </p:sp>
      <p:pic>
        <p:nvPicPr>
          <p:cNvPr id="4" name="Picture 3" descr="A close up of a street sign on a pole&#10;&#10;Description generated with very high confidence">
            <a:extLst>
              <a:ext uri="{FF2B5EF4-FFF2-40B4-BE49-F238E27FC236}">
                <a16:creationId xmlns:a16="http://schemas.microsoft.com/office/drawing/2014/main" id="{F241C99A-8923-4254-AE01-4AB45002DFDB}"/>
              </a:ext>
            </a:extLst>
          </p:cNvPr>
          <p:cNvPicPr>
            <a:picLocks noChangeAspect="1"/>
          </p:cNvPicPr>
          <p:nvPr/>
        </p:nvPicPr>
        <p:blipFill rotWithShape="1">
          <a:blip r:embed="rId3">
            <a:extLst>
              <a:ext uri="{28A0092B-C50C-407E-A947-70E740481C1C}">
                <a14:useLocalDpi xmlns:a14="http://schemas.microsoft.com/office/drawing/2010/main" val="0"/>
              </a:ext>
            </a:extLst>
          </a:blip>
          <a:srcRect t="7287" r="-1" b="7058"/>
          <a:stretch/>
        </p:blipFill>
        <p:spPr>
          <a:xfrm>
            <a:off x="3523246" y="1856238"/>
            <a:ext cx="5257279" cy="3372962"/>
          </a:xfrm>
          <a:prstGeom prst="rect">
            <a:avLst/>
          </a:prstGeom>
        </p:spPr>
      </p:pic>
      <p:sp>
        <p:nvSpPr>
          <p:cNvPr id="2" name="Slide Number Placeholder 1"/>
          <p:cNvSpPr>
            <a:spLocks noGrp="1"/>
          </p:cNvSpPr>
          <p:nvPr>
            <p:ph type="sldNum" sz="quarter" idx="12"/>
          </p:nvPr>
        </p:nvSpPr>
        <p:spPr>
          <a:xfrm>
            <a:off x="8194737" y="6423025"/>
            <a:ext cx="578644" cy="365125"/>
          </a:xfrm>
        </p:spPr>
        <p:txBody>
          <a:bodyPr vert="horz" lIns="91440" tIns="45720" rIns="91440" bIns="45720" rtlCol="0" anchor="ctr">
            <a:normAutofit/>
          </a:bodyPr>
          <a:lstStyle/>
          <a:p>
            <a:pPr>
              <a:spcAft>
                <a:spcPts val="600"/>
              </a:spcAft>
            </a:pPr>
            <a:fld id="{659350B2-7CF3-477E-B71B-58661E2A869A}" type="slidenum">
              <a:rPr lang="en-US" smtClean="0"/>
              <a:pPr>
                <a:spcAft>
                  <a:spcPts val="600"/>
                </a:spcAft>
              </a:pPr>
              <a:t>1</a:t>
            </a:fld>
            <a:endParaRPr lang="en-US"/>
          </a:p>
        </p:txBody>
      </p:sp>
    </p:spTree>
    <p:extLst>
      <p:ext uri="{BB962C8B-B14F-4D97-AF65-F5344CB8AC3E}">
        <p14:creationId xmlns:p14="http://schemas.microsoft.com/office/powerpoint/2010/main" val="1081808301"/>
      </p:ext>
    </p:extLst>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8E26-DE3C-4F68-B355-15F949E4BE8A}"/>
              </a:ext>
            </a:extLst>
          </p:cNvPr>
          <p:cNvSpPr>
            <a:spLocks noGrp="1"/>
          </p:cNvSpPr>
          <p:nvPr>
            <p:ph type="title"/>
          </p:nvPr>
        </p:nvSpPr>
        <p:spPr>
          <a:xfrm>
            <a:off x="2627784" y="404664"/>
            <a:ext cx="6516216" cy="1317775"/>
          </a:xfrm>
        </p:spPr>
        <p:txBody>
          <a:bodyPr>
            <a:noAutofit/>
          </a:bodyPr>
          <a:lstStyle/>
          <a:p>
            <a:pPr algn="ctr"/>
            <a:r>
              <a:rPr lang="en-US" sz="4400" dirty="0">
                <a:solidFill>
                  <a:srgbClr val="FF0000"/>
                </a:solidFill>
              </a:rPr>
              <a:t>CLARITY IN THE WAY OF ARGUING</a:t>
            </a:r>
            <a:br>
              <a:rPr lang="en-US" sz="4400" dirty="0">
                <a:solidFill>
                  <a:srgbClr val="FF0000"/>
                </a:solidFill>
              </a:rPr>
            </a:br>
            <a:endParaRPr lang="en-NG" sz="4400" dirty="0">
              <a:solidFill>
                <a:srgbClr val="FF0000"/>
              </a:solidFill>
            </a:endParaRPr>
          </a:p>
        </p:txBody>
      </p:sp>
      <p:sp>
        <p:nvSpPr>
          <p:cNvPr id="3" name="Content Placeholder 2">
            <a:extLst>
              <a:ext uri="{FF2B5EF4-FFF2-40B4-BE49-F238E27FC236}">
                <a16:creationId xmlns:a16="http://schemas.microsoft.com/office/drawing/2014/main" id="{B1CB3348-CBB1-4C71-A92B-A295AA3E8C7F}"/>
              </a:ext>
            </a:extLst>
          </p:cNvPr>
          <p:cNvSpPr>
            <a:spLocks noGrp="1"/>
          </p:cNvSpPr>
          <p:nvPr>
            <p:ph idx="1"/>
          </p:nvPr>
        </p:nvSpPr>
        <p:spPr>
          <a:xfrm>
            <a:off x="2627784" y="1722439"/>
            <a:ext cx="6264696" cy="4730897"/>
          </a:xfrm>
        </p:spPr>
        <p:txBody>
          <a:bodyPr>
            <a:normAutofit/>
          </a:bodyPr>
          <a:lstStyle/>
          <a:p>
            <a:r>
              <a:rPr lang="en-US" sz="4000" b="1" dirty="0">
                <a:solidFill>
                  <a:srgbClr val="002060"/>
                </a:solidFill>
              </a:rPr>
              <a:t>Transparency</a:t>
            </a:r>
          </a:p>
          <a:p>
            <a:r>
              <a:rPr lang="en-US" sz="4000" b="1" dirty="0">
                <a:solidFill>
                  <a:srgbClr val="002060"/>
                </a:solidFill>
              </a:rPr>
              <a:t> Elegance</a:t>
            </a:r>
          </a:p>
          <a:p>
            <a:r>
              <a:rPr lang="en-US" sz="4000" b="1" dirty="0">
                <a:solidFill>
                  <a:srgbClr val="002060"/>
                </a:solidFill>
              </a:rPr>
              <a:t> Concision</a:t>
            </a:r>
          </a:p>
          <a:p>
            <a:r>
              <a:rPr lang="en-US" sz="4000" b="1" dirty="0">
                <a:solidFill>
                  <a:srgbClr val="002060"/>
                </a:solidFill>
              </a:rPr>
              <a:t> Humility</a:t>
            </a:r>
          </a:p>
          <a:p>
            <a:r>
              <a:rPr lang="en-US" sz="4000" b="1" dirty="0">
                <a:solidFill>
                  <a:srgbClr val="002060"/>
                </a:solidFill>
              </a:rPr>
              <a:t> Modesty</a:t>
            </a:r>
            <a:endParaRPr lang="en-NG" sz="4000" b="1" dirty="0">
              <a:solidFill>
                <a:srgbClr val="002060"/>
              </a:solidFill>
            </a:endParaRPr>
          </a:p>
        </p:txBody>
      </p:sp>
    </p:spTree>
    <p:extLst>
      <p:ext uri="{BB962C8B-B14F-4D97-AF65-F5344CB8AC3E}">
        <p14:creationId xmlns:p14="http://schemas.microsoft.com/office/powerpoint/2010/main" val="2096398512"/>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0503BF-171B-4893-9368-F1883C647541}"/>
              </a:ext>
            </a:extLst>
          </p:cNvPr>
          <p:cNvSpPr>
            <a:spLocks noGrp="1"/>
          </p:cNvSpPr>
          <p:nvPr>
            <p:ph type="subTitle" idx="1"/>
          </p:nvPr>
        </p:nvSpPr>
        <p:spPr>
          <a:xfrm>
            <a:off x="3132517" y="332656"/>
            <a:ext cx="5554283" cy="6388819"/>
          </a:xfrm>
        </p:spPr>
        <p:txBody>
          <a:bodyPr>
            <a:normAutofit lnSpcReduction="10000"/>
          </a:bodyPr>
          <a:lstStyle/>
          <a:p>
            <a:r>
              <a:rPr lang="en-US" sz="4000" dirty="0">
                <a:solidFill>
                  <a:srgbClr val="002060"/>
                </a:solidFill>
              </a:rPr>
              <a:t>➢ Opposes ambiguity or duplicity</a:t>
            </a:r>
            <a:r>
              <a:rPr lang="en-US" sz="4000" dirty="0" smtClean="0">
                <a:solidFill>
                  <a:srgbClr val="002060"/>
                </a:solidFill>
              </a:rPr>
              <a:t>.</a:t>
            </a:r>
            <a:endParaRPr lang="en-US" sz="4000" dirty="0">
              <a:solidFill>
                <a:srgbClr val="002060"/>
              </a:solidFill>
            </a:endParaRPr>
          </a:p>
          <a:p>
            <a:r>
              <a:rPr lang="en-US" sz="4000" dirty="0">
                <a:solidFill>
                  <a:srgbClr val="002060"/>
                </a:solidFill>
              </a:rPr>
              <a:t>➢ Continuous readings and corrections: they are not one waste of </a:t>
            </a:r>
            <a:r>
              <a:rPr lang="en-US" sz="4000" dirty="0" smtClean="0">
                <a:solidFill>
                  <a:srgbClr val="002060"/>
                </a:solidFill>
              </a:rPr>
              <a:t>time</a:t>
            </a:r>
          </a:p>
          <a:p>
            <a:endParaRPr lang="en-US" sz="4000" dirty="0" smtClean="0">
              <a:solidFill>
                <a:srgbClr val="002060"/>
              </a:solidFill>
            </a:endParaRPr>
          </a:p>
          <a:p>
            <a:r>
              <a:rPr lang="en-US" sz="4000" dirty="0" smtClean="0">
                <a:solidFill>
                  <a:srgbClr val="002060"/>
                </a:solidFill>
              </a:rPr>
              <a:t>➢ Knowing </a:t>
            </a:r>
            <a:r>
              <a:rPr lang="en-US" sz="4000" dirty="0">
                <a:solidFill>
                  <a:srgbClr val="002060"/>
                </a:solidFill>
              </a:rPr>
              <a:t>how to bring out the truth back (</a:t>
            </a:r>
            <a:r>
              <a:rPr lang="en-US" sz="4000" i="1" dirty="0" err="1">
                <a:solidFill>
                  <a:srgbClr val="002060"/>
                </a:solidFill>
              </a:rPr>
              <a:t>veritatis</a:t>
            </a:r>
            <a:r>
              <a:rPr lang="en-US" sz="4000" i="1" dirty="0">
                <a:solidFill>
                  <a:srgbClr val="002060"/>
                </a:solidFill>
              </a:rPr>
              <a:t> splendor</a:t>
            </a:r>
            <a:r>
              <a:rPr lang="en-US" sz="4000" dirty="0">
                <a:solidFill>
                  <a:srgbClr val="002060"/>
                </a:solidFill>
              </a:rPr>
              <a:t>) ‘with style.’</a:t>
            </a:r>
          </a:p>
          <a:p>
            <a:endParaRPr lang="en-NG" sz="4000" dirty="0">
              <a:solidFill>
                <a:srgbClr val="002060"/>
              </a:solidFill>
            </a:endParaRPr>
          </a:p>
        </p:txBody>
      </p:sp>
      <p:sp>
        <p:nvSpPr>
          <p:cNvPr id="4" name="Slide Number Placeholder 3">
            <a:extLst>
              <a:ext uri="{FF2B5EF4-FFF2-40B4-BE49-F238E27FC236}">
                <a16:creationId xmlns:a16="http://schemas.microsoft.com/office/drawing/2014/main" id="{60C1A8C4-A128-48AC-9687-ABC23757EDA5}"/>
              </a:ext>
            </a:extLst>
          </p:cNvPr>
          <p:cNvSpPr>
            <a:spLocks noGrp="1"/>
          </p:cNvSpPr>
          <p:nvPr>
            <p:ph type="sldNum" sz="quarter" idx="12"/>
          </p:nvPr>
        </p:nvSpPr>
        <p:spPr/>
        <p:txBody>
          <a:bodyPr/>
          <a:lstStyle/>
          <a:p>
            <a:fld id="{659350B2-7CF3-477E-B71B-58661E2A869A}" type="slidenum">
              <a:rPr lang="en-US" smtClean="0"/>
              <a:pPr/>
              <a:t>11</a:t>
            </a:fld>
            <a:endParaRPr lang="en-US"/>
          </a:p>
        </p:txBody>
      </p:sp>
      <p:sp>
        <p:nvSpPr>
          <p:cNvPr id="6" name="Title 1">
            <a:extLst>
              <a:ext uri="{FF2B5EF4-FFF2-40B4-BE49-F238E27FC236}">
                <a16:creationId xmlns:a16="http://schemas.microsoft.com/office/drawing/2014/main" id="{0F57A777-9E28-4AD1-A8D7-ADED7F1D084E}"/>
              </a:ext>
            </a:extLst>
          </p:cNvPr>
          <p:cNvSpPr txBox="1">
            <a:spLocks/>
          </p:cNvSpPr>
          <p:nvPr/>
        </p:nvSpPr>
        <p:spPr>
          <a:xfrm>
            <a:off x="0" y="2132856"/>
            <a:ext cx="3347864" cy="23762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rgbClr val="2E3A6E"/>
                </a:solidFill>
                <a:effectLst>
                  <a:outerShdw blurRad="38100" dist="38100" dir="2700000" algn="tl">
                    <a:srgbClr val="000000">
                      <a:alpha val="43137"/>
                    </a:srgbClr>
                  </a:outerShdw>
                </a:effectLst>
                <a:latin typeface="+mj-lt"/>
                <a:ea typeface="+mj-ea"/>
                <a:cs typeface="+mj-cs"/>
              </a:defRPr>
            </a:lvl1pPr>
          </a:lstStyle>
          <a:p>
            <a:r>
              <a:rPr lang="en-US" sz="4000" dirty="0">
                <a:solidFill>
                  <a:schemeClr val="bg1"/>
                </a:solidFill>
              </a:rPr>
              <a:t>Transparency</a:t>
            </a:r>
            <a:r>
              <a:rPr lang="en-US" dirty="0">
                <a:solidFill>
                  <a:schemeClr val="bg1"/>
                </a:solidFill>
              </a:rPr>
              <a:t/>
            </a:r>
            <a:br>
              <a:rPr lang="en-US" dirty="0">
                <a:solidFill>
                  <a:schemeClr val="bg1"/>
                </a:solidFill>
              </a:rPr>
            </a:br>
            <a:endParaRPr lang="en-NG" dirty="0">
              <a:solidFill>
                <a:schemeClr val="bg1"/>
              </a:solidFill>
            </a:endParaRPr>
          </a:p>
        </p:txBody>
      </p:sp>
      <p:sp>
        <p:nvSpPr>
          <p:cNvPr id="2" name="Rectangle 1"/>
          <p:cNvSpPr/>
          <p:nvPr/>
        </p:nvSpPr>
        <p:spPr>
          <a:xfrm>
            <a:off x="198107" y="3167895"/>
            <a:ext cx="2736304" cy="1815882"/>
          </a:xfrm>
          <a:prstGeom prst="rect">
            <a:avLst/>
          </a:prstGeom>
        </p:spPr>
        <p:txBody>
          <a:bodyPr wrap="square">
            <a:spAutoFit/>
          </a:bodyPr>
          <a:lstStyle/>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sz="4000" dirty="0" smtClean="0">
                <a:solidFill>
                  <a:schemeClr val="bg1"/>
                </a:solidFill>
              </a:rPr>
              <a:t>Elegance</a:t>
            </a:r>
            <a:r>
              <a:rPr lang="es-ES" dirty="0"/>
              <a:t/>
            </a:r>
            <a:br>
              <a:rPr lang="es-ES" dirty="0"/>
            </a:br>
            <a:endParaRPr lang="en-US" dirty="0"/>
          </a:p>
        </p:txBody>
      </p:sp>
    </p:spTree>
    <p:extLst>
      <p:ext uri="{BB962C8B-B14F-4D97-AF65-F5344CB8AC3E}">
        <p14:creationId xmlns:p14="http://schemas.microsoft.com/office/powerpoint/2010/main" val="1712383231"/>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E7C-25A2-400C-A5E3-B56CCC827846}"/>
              </a:ext>
            </a:extLst>
          </p:cNvPr>
          <p:cNvSpPr>
            <a:spLocks noGrp="1"/>
          </p:cNvSpPr>
          <p:nvPr>
            <p:ph type="title"/>
          </p:nvPr>
        </p:nvSpPr>
        <p:spPr>
          <a:xfrm>
            <a:off x="171450" y="1412776"/>
            <a:ext cx="2240310" cy="3384376"/>
          </a:xfrm>
        </p:spPr>
        <p:txBody>
          <a:bodyPr>
            <a:normAutofit/>
          </a:bodyPr>
          <a:lstStyle/>
          <a:p>
            <a:pPr algn="ctr"/>
            <a:r>
              <a:rPr lang="en-US" sz="4400" dirty="0"/>
              <a:t>Concise</a:t>
            </a:r>
            <a:br>
              <a:rPr lang="en-US" sz="4400" dirty="0"/>
            </a:br>
            <a:endParaRPr lang="en-US" sz="4400" dirty="0"/>
          </a:p>
        </p:txBody>
      </p:sp>
      <p:sp>
        <p:nvSpPr>
          <p:cNvPr id="3" name="Content Placeholder 2">
            <a:extLst>
              <a:ext uri="{FF2B5EF4-FFF2-40B4-BE49-F238E27FC236}">
                <a16:creationId xmlns:a16="http://schemas.microsoft.com/office/drawing/2014/main" id="{BBD399D1-B699-497C-8DA8-EC685C7EA1E6}"/>
              </a:ext>
            </a:extLst>
          </p:cNvPr>
          <p:cNvSpPr>
            <a:spLocks noGrp="1"/>
          </p:cNvSpPr>
          <p:nvPr>
            <p:ph idx="1"/>
          </p:nvPr>
        </p:nvSpPr>
        <p:spPr>
          <a:xfrm>
            <a:off x="2699792" y="1022176"/>
            <a:ext cx="6120680" cy="5470699"/>
          </a:xfrm>
        </p:spPr>
        <p:txBody>
          <a:bodyPr>
            <a:normAutofit/>
          </a:bodyPr>
          <a:lstStyle/>
          <a:p>
            <a:r>
              <a:rPr lang="en-US" sz="4000" b="1" dirty="0">
                <a:solidFill>
                  <a:srgbClr val="002060"/>
                </a:solidFill>
              </a:rPr>
              <a:t>Sobriety in style: avoiding the verbosity of adjectives. </a:t>
            </a:r>
          </a:p>
          <a:p>
            <a:endParaRPr lang="en-US" sz="4000" b="1" dirty="0">
              <a:solidFill>
                <a:srgbClr val="002060"/>
              </a:solidFill>
            </a:endParaRPr>
          </a:p>
          <a:p>
            <a:r>
              <a:rPr lang="en-US" sz="4000" b="1" dirty="0">
                <a:solidFill>
                  <a:srgbClr val="002060"/>
                </a:solidFill>
              </a:rPr>
              <a:t> Sobriety in content: avoiding unnecessary repetitions or unnecessary clarifications.</a:t>
            </a:r>
            <a:endParaRPr lang="en-NG" sz="4000" b="1" dirty="0">
              <a:solidFill>
                <a:srgbClr val="002060"/>
              </a:solidFill>
            </a:endParaRPr>
          </a:p>
        </p:txBody>
      </p:sp>
      <p:sp>
        <p:nvSpPr>
          <p:cNvPr id="4" name="Slide Number Placeholder 3">
            <a:extLst>
              <a:ext uri="{FF2B5EF4-FFF2-40B4-BE49-F238E27FC236}">
                <a16:creationId xmlns:a16="http://schemas.microsoft.com/office/drawing/2014/main" id="{F598C0BB-43F0-4243-B16F-AB5808C6D915}"/>
              </a:ext>
            </a:extLst>
          </p:cNvPr>
          <p:cNvSpPr>
            <a:spLocks noGrp="1"/>
          </p:cNvSpPr>
          <p:nvPr>
            <p:ph type="sldNum" sz="quarter" idx="12"/>
          </p:nvPr>
        </p:nvSpPr>
        <p:spPr/>
        <p:txBody>
          <a:bodyPr/>
          <a:lstStyle/>
          <a:p>
            <a:fld id="{659350B2-7CF3-477E-B71B-58661E2A869A}" type="slidenum">
              <a:rPr lang="en-US" smtClean="0"/>
              <a:pPr/>
              <a:t>12</a:t>
            </a:fld>
            <a:endParaRPr lang="en-US" dirty="0"/>
          </a:p>
        </p:txBody>
      </p:sp>
    </p:spTree>
    <p:extLst>
      <p:ext uri="{BB962C8B-B14F-4D97-AF65-F5344CB8AC3E}">
        <p14:creationId xmlns:p14="http://schemas.microsoft.com/office/powerpoint/2010/main" val="2491432522"/>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5B34-C605-4FAB-BD98-2F262EF4058D}"/>
              </a:ext>
            </a:extLst>
          </p:cNvPr>
          <p:cNvSpPr>
            <a:spLocks noGrp="1"/>
          </p:cNvSpPr>
          <p:nvPr>
            <p:ph type="title"/>
          </p:nvPr>
        </p:nvSpPr>
        <p:spPr>
          <a:xfrm>
            <a:off x="-19050" y="1556792"/>
            <a:ext cx="2476500" cy="3384376"/>
          </a:xfrm>
        </p:spPr>
        <p:txBody>
          <a:bodyPr>
            <a:normAutofit/>
          </a:bodyPr>
          <a:lstStyle/>
          <a:p>
            <a:pPr algn="ctr"/>
            <a:r>
              <a:rPr lang="en-US" sz="4000" dirty="0"/>
              <a:t>Humility</a:t>
            </a:r>
            <a:r>
              <a:rPr lang="es-ES" sz="4000" dirty="0"/>
              <a:t> and </a:t>
            </a:r>
            <a:r>
              <a:rPr lang="es-ES" sz="4000" dirty="0" err="1"/>
              <a:t>Modesty</a:t>
            </a:r>
            <a:r>
              <a:rPr lang="es-ES" sz="4000" dirty="0"/>
              <a:t/>
            </a:r>
            <a:br>
              <a:rPr lang="es-ES" sz="4000" dirty="0"/>
            </a:br>
            <a:endParaRPr lang="en-NG" sz="4000" dirty="0"/>
          </a:p>
        </p:txBody>
      </p:sp>
      <p:sp>
        <p:nvSpPr>
          <p:cNvPr id="3" name="Content Placeholder 2">
            <a:extLst>
              <a:ext uri="{FF2B5EF4-FFF2-40B4-BE49-F238E27FC236}">
                <a16:creationId xmlns:a16="http://schemas.microsoft.com/office/drawing/2014/main" id="{F9E6B550-7B77-480F-921C-68690290D9DA}"/>
              </a:ext>
            </a:extLst>
          </p:cNvPr>
          <p:cNvSpPr>
            <a:spLocks noGrp="1"/>
          </p:cNvSpPr>
          <p:nvPr>
            <p:ph idx="1"/>
          </p:nvPr>
        </p:nvSpPr>
        <p:spPr/>
        <p:txBody>
          <a:bodyPr>
            <a:normAutofit/>
          </a:bodyPr>
          <a:lstStyle/>
          <a:p>
            <a:r>
              <a:rPr lang="en-US" sz="4000" b="1" dirty="0">
                <a:solidFill>
                  <a:srgbClr val="002060"/>
                </a:solidFill>
              </a:rPr>
              <a:t>Do not think you have discovered the wheel. Scholars have been around 2500 years! </a:t>
            </a:r>
          </a:p>
          <a:p>
            <a:pPr marL="0" indent="0">
              <a:buNone/>
            </a:pPr>
            <a:endParaRPr lang="en-US" sz="4000" b="1" dirty="0">
              <a:solidFill>
                <a:srgbClr val="002060"/>
              </a:solidFill>
            </a:endParaRPr>
          </a:p>
          <a:p>
            <a:r>
              <a:rPr lang="en-US" sz="4000" b="1" dirty="0">
                <a:solidFill>
                  <a:srgbClr val="002060"/>
                </a:solidFill>
              </a:rPr>
              <a:t>Very seldom someone makes a revolutionary contribution</a:t>
            </a:r>
          </a:p>
        </p:txBody>
      </p:sp>
      <p:sp>
        <p:nvSpPr>
          <p:cNvPr id="4" name="Slide Number Placeholder 3">
            <a:extLst>
              <a:ext uri="{FF2B5EF4-FFF2-40B4-BE49-F238E27FC236}">
                <a16:creationId xmlns:a16="http://schemas.microsoft.com/office/drawing/2014/main" id="{B91E269E-7131-4348-845E-C60705AA79F7}"/>
              </a:ext>
            </a:extLst>
          </p:cNvPr>
          <p:cNvSpPr>
            <a:spLocks noGrp="1"/>
          </p:cNvSpPr>
          <p:nvPr>
            <p:ph type="sldNum" sz="quarter" idx="12"/>
          </p:nvPr>
        </p:nvSpPr>
        <p:spPr/>
        <p:txBody>
          <a:bodyPr/>
          <a:lstStyle/>
          <a:p>
            <a:fld id="{659350B2-7CF3-477E-B71B-58661E2A869A}" type="slidenum">
              <a:rPr lang="en-US" smtClean="0"/>
              <a:pPr/>
              <a:t>13</a:t>
            </a:fld>
            <a:endParaRPr lang="en-US" dirty="0"/>
          </a:p>
        </p:txBody>
      </p:sp>
    </p:spTree>
    <p:extLst>
      <p:ext uri="{BB962C8B-B14F-4D97-AF65-F5344CB8AC3E}">
        <p14:creationId xmlns:p14="http://schemas.microsoft.com/office/powerpoint/2010/main" val="3771319526"/>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12" y="1628800"/>
            <a:ext cx="2250976" cy="3352800"/>
          </a:xfrm>
        </p:spPr>
        <p:txBody>
          <a:bodyPr/>
          <a:lstStyle/>
          <a:p>
            <a:r>
              <a:rPr lang="en-GB" dirty="0"/>
              <a:t>Intellectual Dishonesty</a:t>
            </a:r>
            <a:endParaRPr lang="en-US" dirty="0"/>
          </a:p>
        </p:txBody>
      </p:sp>
      <p:sp>
        <p:nvSpPr>
          <p:cNvPr id="3" name="Content Placeholder 2"/>
          <p:cNvSpPr>
            <a:spLocks noGrp="1"/>
          </p:cNvSpPr>
          <p:nvPr>
            <p:ph idx="1"/>
          </p:nvPr>
        </p:nvSpPr>
        <p:spPr/>
        <p:txBody>
          <a:bodyPr/>
          <a:lstStyle/>
          <a:p>
            <a:r>
              <a:rPr lang="en-US" dirty="0"/>
              <a:t>Intellectual dishonesty is the advocacy of a position known to be false. An argument which is misused to advance an agenda.</a:t>
            </a:r>
          </a:p>
          <a:p>
            <a:endParaRPr lang="en-GB" dirty="0"/>
          </a:p>
          <a:p>
            <a:r>
              <a:rPr lang="en-GB" dirty="0"/>
              <a:t>Intellectual dishonesty is a vice that undermines good scholarship.</a:t>
            </a:r>
            <a:endParaRPr lang="en-US" dirty="0"/>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14</a:t>
            </a:fld>
            <a:endParaRPr lang="en-US" dirty="0"/>
          </a:p>
        </p:txBody>
      </p:sp>
    </p:spTree>
    <p:extLst>
      <p:ext uri="{BB962C8B-B14F-4D97-AF65-F5344CB8AC3E}">
        <p14:creationId xmlns:p14="http://schemas.microsoft.com/office/powerpoint/2010/main" val="3246376075"/>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8" y="1556792"/>
            <a:ext cx="2267744" cy="3352800"/>
          </a:xfrm>
        </p:spPr>
        <p:txBody>
          <a:bodyPr/>
          <a:lstStyle/>
          <a:p>
            <a:r>
              <a:rPr lang="en-GB" dirty="0"/>
              <a:t>Examples of intellectual dishonesty</a:t>
            </a:r>
            <a:endParaRPr lang="en-US" dirty="0"/>
          </a:p>
        </p:txBody>
      </p:sp>
      <p:sp>
        <p:nvSpPr>
          <p:cNvPr id="3" name="Content Placeholder 2"/>
          <p:cNvSpPr>
            <a:spLocks noGrp="1"/>
          </p:cNvSpPr>
          <p:nvPr>
            <p:ph idx="1"/>
          </p:nvPr>
        </p:nvSpPr>
        <p:spPr/>
        <p:txBody>
          <a:bodyPr>
            <a:normAutofit lnSpcReduction="10000"/>
          </a:bodyPr>
          <a:lstStyle/>
          <a:p>
            <a:r>
              <a:rPr lang="en-US" dirty="0"/>
              <a:t>Twisting facts to </a:t>
            </a:r>
            <a:r>
              <a:rPr lang="en-US" dirty="0" smtClean="0"/>
              <a:t>favor </a:t>
            </a:r>
            <a:r>
              <a:rPr lang="en-US" dirty="0"/>
              <a:t>a benefactor (researches on over-population, euthanasia, abortion etc.)</a:t>
            </a:r>
          </a:p>
          <a:p>
            <a:endParaRPr lang="en-US" dirty="0"/>
          </a:p>
          <a:p>
            <a:r>
              <a:rPr lang="en-US" dirty="0"/>
              <a:t>Teachers who exert pressure on their students to accept their views that are wrong.</a:t>
            </a:r>
          </a:p>
          <a:p>
            <a:endParaRPr lang="en-US" dirty="0"/>
          </a:p>
          <a:p>
            <a:r>
              <a:rPr lang="en-US" dirty="0"/>
              <a:t>A judge who gives in to political pressure and delivers wrong judgement.</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15</a:t>
            </a:fld>
            <a:endParaRPr lang="en-US" dirty="0"/>
          </a:p>
        </p:txBody>
      </p:sp>
    </p:spTree>
    <p:extLst>
      <p:ext uri="{BB962C8B-B14F-4D97-AF65-F5344CB8AC3E}">
        <p14:creationId xmlns:p14="http://schemas.microsoft.com/office/powerpoint/2010/main" val="535462328"/>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752600"/>
            <a:ext cx="1905000" cy="3352800"/>
          </a:xfrm>
        </p:spPr>
        <p:txBody>
          <a:bodyPr/>
          <a:lstStyle/>
          <a:p>
            <a:pPr algn="ctr"/>
            <a:r>
              <a:rPr lang="en-GB" dirty="0" err="1"/>
              <a:t>Contd</a:t>
            </a:r>
            <a:r>
              <a:rPr lang="en-GB" dirty="0"/>
              <a:t>…</a:t>
            </a:r>
            <a:endParaRPr lang="en-US" dirty="0"/>
          </a:p>
        </p:txBody>
      </p:sp>
      <p:sp>
        <p:nvSpPr>
          <p:cNvPr id="3" name="Content Placeholder 2"/>
          <p:cNvSpPr>
            <a:spLocks noGrp="1"/>
          </p:cNvSpPr>
          <p:nvPr>
            <p:ph idx="1"/>
          </p:nvPr>
        </p:nvSpPr>
        <p:spPr/>
        <p:txBody>
          <a:bodyPr>
            <a:normAutofit fontScale="92500"/>
          </a:bodyPr>
          <a:lstStyle/>
          <a:p>
            <a:r>
              <a:rPr lang="en-US" dirty="0"/>
              <a:t>A journalist or media practitioner who knowingly falsifies information and broadcasts such to the public.</a:t>
            </a:r>
          </a:p>
          <a:p>
            <a:endParaRPr lang="en-US" dirty="0"/>
          </a:p>
          <a:p>
            <a:r>
              <a:rPr lang="en-US" dirty="0"/>
              <a:t> Arguing for a viewpoint you yourself disbelieve or using logical fallacies to push your point.</a:t>
            </a:r>
          </a:p>
          <a:p>
            <a:endParaRPr lang="en-US" dirty="0"/>
          </a:p>
          <a:p>
            <a:r>
              <a:rPr lang="en-US" dirty="0"/>
              <a:t> Deliberately ignoring facts and arguments that would undermine your position. (willful ignorance)</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16</a:t>
            </a:fld>
            <a:endParaRPr lang="en-US" dirty="0"/>
          </a:p>
        </p:txBody>
      </p:sp>
    </p:spTree>
    <p:extLst>
      <p:ext uri="{BB962C8B-B14F-4D97-AF65-F5344CB8AC3E}">
        <p14:creationId xmlns:p14="http://schemas.microsoft.com/office/powerpoint/2010/main" val="3679375011"/>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6" y="1752600"/>
            <a:ext cx="2232248" cy="3352800"/>
          </a:xfrm>
        </p:spPr>
        <p:txBody>
          <a:bodyPr/>
          <a:lstStyle/>
          <a:p>
            <a:r>
              <a:rPr lang="en-US" dirty="0"/>
              <a:t>Intellectual Property(IP)</a:t>
            </a:r>
          </a:p>
        </p:txBody>
      </p:sp>
      <p:sp>
        <p:nvSpPr>
          <p:cNvPr id="3" name="Content Placeholder 2"/>
          <p:cNvSpPr>
            <a:spLocks noGrp="1"/>
          </p:cNvSpPr>
          <p:nvPr>
            <p:ph idx="1"/>
          </p:nvPr>
        </p:nvSpPr>
        <p:spPr/>
        <p:txBody>
          <a:bodyPr/>
          <a:lstStyle/>
          <a:p>
            <a:r>
              <a:rPr lang="en-US" dirty="0"/>
              <a:t>Intellectual property refers to works or creations brought forth by one’s intellectual effort for which one is designated and protected by law as the sole owner. </a:t>
            </a:r>
          </a:p>
          <a:p>
            <a:endParaRPr lang="en-US" dirty="0"/>
          </a:p>
          <a:p>
            <a:r>
              <a:rPr lang="en-US" dirty="0"/>
              <a:t>Examples: Books, music, discoveries, ideas, inventions, symbols etc.</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17</a:t>
            </a:fld>
            <a:endParaRPr lang="en-US" dirty="0"/>
          </a:p>
        </p:txBody>
      </p:sp>
    </p:spTree>
    <p:extLst>
      <p:ext uri="{BB962C8B-B14F-4D97-AF65-F5344CB8AC3E}">
        <p14:creationId xmlns:p14="http://schemas.microsoft.com/office/powerpoint/2010/main" val="1450805026"/>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3" y="1743472"/>
            <a:ext cx="2034952" cy="3371056"/>
          </a:xfrm>
        </p:spPr>
        <p:txBody>
          <a:bodyPr/>
          <a:lstStyle/>
          <a:p>
            <a:pPr algn="ctr"/>
            <a:r>
              <a:rPr lang="en-US" dirty="0"/>
              <a:t>Intellectual Property Rights (IPRs)</a:t>
            </a:r>
          </a:p>
        </p:txBody>
      </p:sp>
      <p:sp>
        <p:nvSpPr>
          <p:cNvPr id="3" name="Content Placeholder 2"/>
          <p:cNvSpPr>
            <a:spLocks noGrp="1"/>
          </p:cNvSpPr>
          <p:nvPr>
            <p:ph idx="1"/>
          </p:nvPr>
        </p:nvSpPr>
        <p:spPr/>
        <p:txBody>
          <a:bodyPr/>
          <a:lstStyle/>
          <a:p>
            <a:r>
              <a:rPr lang="en-US" dirty="0"/>
              <a:t>Those rights which intellectual property owners enjoy over their works is known as intellectual property rights. </a:t>
            </a:r>
          </a:p>
          <a:p>
            <a:endParaRPr lang="en-US" dirty="0"/>
          </a:p>
          <a:p>
            <a:r>
              <a:rPr lang="en-US" dirty="0"/>
              <a:t>Examples: Patent rights, Copyrights, trademarks, Industrial design rights.</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18</a:t>
            </a:fld>
            <a:endParaRPr lang="en-US" dirty="0"/>
          </a:p>
        </p:txBody>
      </p:sp>
    </p:spTree>
    <p:extLst>
      <p:ext uri="{BB962C8B-B14F-4D97-AF65-F5344CB8AC3E}">
        <p14:creationId xmlns:p14="http://schemas.microsoft.com/office/powerpoint/2010/main" val="976320411"/>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752600"/>
            <a:ext cx="1905000" cy="3352800"/>
          </a:xfrm>
        </p:spPr>
        <p:txBody>
          <a:bodyPr/>
          <a:lstStyle/>
          <a:p>
            <a:pPr algn="ctr"/>
            <a:r>
              <a:rPr lang="en-US" dirty="0"/>
              <a:t>Patent Rights</a:t>
            </a:r>
          </a:p>
        </p:txBody>
      </p:sp>
      <p:sp>
        <p:nvSpPr>
          <p:cNvPr id="3" name="Content Placeholder 2"/>
          <p:cNvSpPr>
            <a:spLocks noGrp="1"/>
          </p:cNvSpPr>
          <p:nvPr>
            <p:ph idx="1"/>
          </p:nvPr>
        </p:nvSpPr>
        <p:spPr/>
        <p:txBody>
          <a:bodyPr/>
          <a:lstStyle/>
          <a:p>
            <a:r>
              <a:rPr lang="en-US" dirty="0"/>
              <a:t>Patent rights is a set of rights exclusive to an inventor or patentee, granted him/her by the state for a limited period of time in exchange for the public disclosure and use of his invention.</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19</a:t>
            </a:fld>
            <a:endParaRPr lang="en-US" dirty="0"/>
          </a:p>
        </p:txBody>
      </p:sp>
    </p:spTree>
    <p:extLst>
      <p:ext uri="{BB962C8B-B14F-4D97-AF65-F5344CB8AC3E}">
        <p14:creationId xmlns:p14="http://schemas.microsoft.com/office/powerpoint/2010/main" val="1512989394"/>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2</a:t>
            </a:fld>
            <a:endParaRPr lang="en-US"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26705" y="852818"/>
            <a:ext cx="6588224" cy="5686094"/>
          </a:xfrm>
        </p:spPr>
      </p:pic>
      <p:sp>
        <p:nvSpPr>
          <p:cNvPr id="6" name="Rectangle 5"/>
          <p:cNvSpPr/>
          <p:nvPr/>
        </p:nvSpPr>
        <p:spPr>
          <a:xfrm>
            <a:off x="1381262" y="-70512"/>
            <a:ext cx="587911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The Human Intellect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21408175"/>
      </p:ext>
    </p:extLst>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752600"/>
            <a:ext cx="1905000" cy="3352800"/>
          </a:xfrm>
        </p:spPr>
        <p:txBody>
          <a:bodyPr/>
          <a:lstStyle/>
          <a:p>
            <a:pPr algn="ctr"/>
            <a:r>
              <a:rPr lang="en-US" dirty="0"/>
              <a:t>Conditions for Patent Rights</a:t>
            </a:r>
          </a:p>
        </p:txBody>
      </p:sp>
      <p:sp>
        <p:nvSpPr>
          <p:cNvPr id="3" name="Content Placeholder 2"/>
          <p:cNvSpPr>
            <a:spLocks noGrp="1"/>
          </p:cNvSpPr>
          <p:nvPr>
            <p:ph idx="1"/>
          </p:nvPr>
        </p:nvSpPr>
        <p:spPr/>
        <p:txBody>
          <a:bodyPr/>
          <a:lstStyle/>
          <a:p>
            <a:r>
              <a:rPr lang="en-US" dirty="0"/>
              <a:t>Novelty of invention: Must be new and unknown before patent application.</a:t>
            </a:r>
          </a:p>
          <a:p>
            <a:r>
              <a:rPr lang="en-US" dirty="0"/>
              <a:t>Non-Obvious: Must have adequate distance beyond the state of art.</a:t>
            </a:r>
          </a:p>
          <a:p>
            <a:r>
              <a:rPr lang="en-US" dirty="0"/>
              <a:t>Usefulness: Must have commendable utility value for the public.</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20</a:t>
            </a:fld>
            <a:endParaRPr lang="en-US" dirty="0"/>
          </a:p>
        </p:txBody>
      </p:sp>
    </p:spTree>
    <p:extLst>
      <p:ext uri="{BB962C8B-B14F-4D97-AF65-F5344CB8AC3E}">
        <p14:creationId xmlns:p14="http://schemas.microsoft.com/office/powerpoint/2010/main" val="560878144"/>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56792"/>
            <a:ext cx="1905000" cy="3352800"/>
          </a:xfrm>
        </p:spPr>
        <p:txBody>
          <a:bodyPr/>
          <a:lstStyle/>
          <a:p>
            <a:r>
              <a:rPr lang="en-US" dirty="0"/>
              <a:t>Trademark</a:t>
            </a:r>
          </a:p>
        </p:txBody>
      </p:sp>
      <p:sp>
        <p:nvSpPr>
          <p:cNvPr id="3" name="Content Placeholder 2"/>
          <p:cNvSpPr>
            <a:spLocks noGrp="1"/>
          </p:cNvSpPr>
          <p:nvPr>
            <p:ph idx="1"/>
          </p:nvPr>
        </p:nvSpPr>
        <p:spPr/>
        <p:txBody>
          <a:bodyPr/>
          <a:lstStyle/>
          <a:p>
            <a:r>
              <a:rPr lang="en-US" dirty="0"/>
              <a:t>A trademark is a sign capable of distinguishing the goods or services of one enterprise from those of other enterprises. </a:t>
            </a:r>
          </a:p>
          <a:p>
            <a:endParaRPr lang="en-US" dirty="0"/>
          </a:p>
          <a:p>
            <a:r>
              <a:rPr lang="en-US" dirty="0"/>
              <a:t>Trademarks date back to ancient times when craftsmen used to put their signature or "mark" on their products.</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21</a:t>
            </a:fld>
            <a:endParaRPr lang="en-US" dirty="0"/>
          </a:p>
        </p:txBody>
      </p:sp>
    </p:spTree>
    <p:extLst>
      <p:ext uri="{BB962C8B-B14F-4D97-AF65-F5344CB8AC3E}">
        <p14:creationId xmlns:p14="http://schemas.microsoft.com/office/powerpoint/2010/main" val="2302823895"/>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of trademark</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0"/>
            <a:ext cx="3334801" cy="3285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59350B2-7CF3-477E-B71B-58661E2A869A}" type="slidenum">
              <a:rPr lang="en-US" smtClean="0"/>
              <a:pPr/>
              <a:t>22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0"/>
            <a:ext cx="3024494" cy="3285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285381"/>
            <a:ext cx="6542087" cy="316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869862"/>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556792"/>
            <a:ext cx="1905000" cy="3352800"/>
          </a:xfrm>
        </p:spPr>
        <p:txBody>
          <a:bodyPr/>
          <a:lstStyle/>
          <a:p>
            <a:r>
              <a:rPr lang="en-GB" dirty="0"/>
              <a:t>Copyright</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Copyright is a legal right that grants the creator of an original work exclusive rights for its use and distribution for a limited time, usually 50-100 years after his/her death.</a:t>
            </a:r>
          </a:p>
          <a:p>
            <a:endParaRPr lang="en-US" dirty="0"/>
          </a:p>
          <a:p>
            <a:r>
              <a:rPr lang="en-US" dirty="0"/>
              <a:t>The right could be shared by multiple authors –right holders.</a:t>
            </a:r>
          </a:p>
          <a:p>
            <a:r>
              <a:rPr lang="en-US" dirty="0"/>
              <a:t>NB: Nigerian Copyright Commission.</a:t>
            </a:r>
          </a:p>
          <a:p>
            <a:r>
              <a:rPr lang="en-US" dirty="0"/>
              <a:t>http://www.nigerialaw.org/CopyrightAct.htm</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23</a:t>
            </a:fld>
            <a:endParaRPr lang="en-US" dirty="0"/>
          </a:p>
        </p:txBody>
      </p:sp>
    </p:spTree>
    <p:extLst>
      <p:ext uri="{BB962C8B-B14F-4D97-AF65-F5344CB8AC3E}">
        <p14:creationId xmlns:p14="http://schemas.microsoft.com/office/powerpoint/2010/main" val="174664329"/>
      </p:ext>
    </p:extLst>
  </p:cSld>
  <p:clrMapOvr>
    <a:masterClrMapping/>
  </p:clrMapOvr>
  <p:transition spd="slow">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works</a:t>
            </a:r>
          </a:p>
        </p:txBody>
      </p:sp>
      <p:sp>
        <p:nvSpPr>
          <p:cNvPr id="3" name="Content Placeholder 2"/>
          <p:cNvSpPr>
            <a:spLocks noGrp="1"/>
          </p:cNvSpPr>
          <p:nvPr>
            <p:ph idx="1"/>
          </p:nvPr>
        </p:nvSpPr>
        <p:spPr/>
        <p:txBody>
          <a:bodyPr>
            <a:normAutofit lnSpcReduction="10000"/>
          </a:bodyPr>
          <a:lstStyle/>
          <a:p>
            <a:r>
              <a:rPr lang="en-US" dirty="0"/>
              <a:t>(a) literary works;</a:t>
            </a:r>
          </a:p>
          <a:p>
            <a:endParaRPr lang="en-US" dirty="0"/>
          </a:p>
          <a:p>
            <a:r>
              <a:rPr lang="en-US" dirty="0"/>
              <a:t>(b) musical works;</a:t>
            </a:r>
          </a:p>
          <a:p>
            <a:endParaRPr lang="en-US" dirty="0"/>
          </a:p>
          <a:p>
            <a:r>
              <a:rPr lang="en-US" dirty="0"/>
              <a:t>(c) artistic works;</a:t>
            </a:r>
          </a:p>
          <a:p>
            <a:endParaRPr lang="en-US" dirty="0"/>
          </a:p>
          <a:p>
            <a:r>
              <a:rPr lang="en-US" dirty="0"/>
              <a:t>(d) cinematograph works;</a:t>
            </a:r>
          </a:p>
          <a:p>
            <a:endParaRPr lang="en-US" dirty="0"/>
          </a:p>
          <a:p>
            <a:r>
              <a:rPr lang="en-US" dirty="0"/>
              <a:t>(e) sound recording; and</a:t>
            </a:r>
          </a:p>
          <a:p>
            <a:endParaRPr lang="en-US" dirty="0"/>
          </a:p>
          <a:p>
            <a:r>
              <a:rPr lang="en-US" dirty="0"/>
              <a:t>(f) broadcasts</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24</a:t>
            </a:fld>
            <a:endParaRPr lang="en-US" dirty="0"/>
          </a:p>
        </p:txBody>
      </p:sp>
    </p:spTree>
    <p:extLst>
      <p:ext uri="{BB962C8B-B14F-4D97-AF65-F5344CB8AC3E}">
        <p14:creationId xmlns:p14="http://schemas.microsoft.com/office/powerpoint/2010/main" val="2605426378"/>
      </p:ext>
    </p:extLst>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Duration in Nigeria</a:t>
            </a:r>
          </a:p>
        </p:txBody>
      </p:sp>
      <p:sp>
        <p:nvSpPr>
          <p:cNvPr id="3" name="Content Placeholder 2"/>
          <p:cNvSpPr>
            <a:spLocks noGrp="1"/>
          </p:cNvSpPr>
          <p:nvPr>
            <p:ph idx="1"/>
          </p:nvPr>
        </p:nvSpPr>
        <p:spPr/>
        <p:txBody>
          <a:bodyPr>
            <a:normAutofit lnSpcReduction="10000"/>
          </a:bodyPr>
          <a:lstStyle/>
          <a:p>
            <a:r>
              <a:rPr lang="en-US" dirty="0"/>
              <a:t>Literary, musical or artistic works other than photographs is </a:t>
            </a:r>
            <a:r>
              <a:rPr lang="en-US" dirty="0">
                <a:solidFill>
                  <a:srgbClr val="FF0000"/>
                </a:solidFill>
              </a:rPr>
              <a:t>70 years</a:t>
            </a:r>
            <a:r>
              <a:rPr lang="en-US" dirty="0"/>
              <a:t> after the death of the author.</a:t>
            </a:r>
          </a:p>
          <a:p>
            <a:r>
              <a:rPr lang="en-US" dirty="0"/>
              <a:t>Broadcasts is </a:t>
            </a:r>
            <a:r>
              <a:rPr lang="en-US" dirty="0">
                <a:solidFill>
                  <a:srgbClr val="FF0000"/>
                </a:solidFill>
              </a:rPr>
              <a:t>50 years</a:t>
            </a:r>
            <a:r>
              <a:rPr lang="en-US" dirty="0"/>
              <a:t> after the year of first broadcast.</a:t>
            </a:r>
          </a:p>
          <a:p>
            <a:r>
              <a:rPr lang="en-US" dirty="0"/>
              <a:t>Cinematograph films and photographs is </a:t>
            </a:r>
            <a:r>
              <a:rPr lang="en-US" dirty="0">
                <a:solidFill>
                  <a:srgbClr val="FF0000"/>
                </a:solidFill>
              </a:rPr>
              <a:t>50 years </a:t>
            </a:r>
            <a:r>
              <a:rPr lang="en-US" dirty="0"/>
              <a:t>after the year the work was publicized.</a:t>
            </a:r>
          </a:p>
          <a:p>
            <a:endParaRPr lang="en-US" dirty="0"/>
          </a:p>
          <a:p>
            <a:r>
              <a:rPr lang="en-US" dirty="0"/>
              <a:t>Sound recordings is </a:t>
            </a:r>
            <a:r>
              <a:rPr lang="en-US" dirty="0">
                <a:solidFill>
                  <a:srgbClr val="FF0000"/>
                </a:solidFill>
              </a:rPr>
              <a:t>50 years </a:t>
            </a:r>
            <a:r>
              <a:rPr lang="en-US" dirty="0"/>
              <a:t>after the year of first recording.</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25</a:t>
            </a:fld>
            <a:endParaRPr lang="en-US" dirty="0"/>
          </a:p>
        </p:txBody>
      </p:sp>
    </p:spTree>
    <p:extLst>
      <p:ext uri="{BB962C8B-B14F-4D97-AF65-F5344CB8AC3E}">
        <p14:creationId xmlns:p14="http://schemas.microsoft.com/office/powerpoint/2010/main" val="1066553443"/>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52600"/>
            <a:ext cx="1905000" cy="3352800"/>
          </a:xfrm>
        </p:spPr>
        <p:txBody>
          <a:bodyPr/>
          <a:lstStyle/>
          <a:p>
            <a:pPr algn="ctr"/>
            <a:r>
              <a:rPr lang="en-GB" dirty="0"/>
              <a:t>Self plagiarism</a:t>
            </a:r>
            <a:endParaRPr lang="en-US" dirty="0"/>
          </a:p>
        </p:txBody>
      </p:sp>
      <p:sp>
        <p:nvSpPr>
          <p:cNvPr id="3" name="Content Placeholder 2"/>
          <p:cNvSpPr>
            <a:spLocks noGrp="1"/>
          </p:cNvSpPr>
          <p:nvPr>
            <p:ph idx="1"/>
          </p:nvPr>
        </p:nvSpPr>
        <p:spPr>
          <a:xfrm>
            <a:off x="2743200" y="1752600"/>
            <a:ext cx="6096000" cy="5943599"/>
          </a:xfrm>
        </p:spPr>
        <p:txBody>
          <a:bodyPr/>
          <a:lstStyle/>
          <a:p>
            <a:pPr marL="0" indent="0">
              <a:buNone/>
            </a:pPr>
            <a:r>
              <a:rPr lang="en-US" b="1" dirty="0"/>
              <a:t>Self-plagiarism is the re-use of substantial, indistinguishable and nearly identical portions of one’s own work without acknowledging the original work. </a:t>
            </a:r>
          </a:p>
          <a:p>
            <a:endParaRPr lang="en-US" b="1"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26</a:t>
            </a:fld>
            <a:endParaRPr lang="en-US" dirty="0"/>
          </a:p>
        </p:txBody>
      </p:sp>
    </p:spTree>
    <p:extLst>
      <p:ext uri="{BB962C8B-B14F-4D97-AF65-F5344CB8AC3E}">
        <p14:creationId xmlns:p14="http://schemas.microsoft.com/office/powerpoint/2010/main" val="2651177150"/>
      </p:ext>
    </p:extLst>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27</a:t>
            </a:fld>
            <a:endParaRPr lang="en-US" dirty="0"/>
          </a:p>
        </p:txBody>
      </p:sp>
      <p:sp>
        <p:nvSpPr>
          <p:cNvPr id="3" name="Content Placeholder 2"/>
          <p:cNvSpPr>
            <a:spLocks noGrp="1"/>
          </p:cNvSpPr>
          <p:nvPr>
            <p:ph idx="4294967295"/>
          </p:nvPr>
        </p:nvSpPr>
        <p:spPr>
          <a:xfrm>
            <a:off x="179512" y="692696"/>
            <a:ext cx="8830492" cy="6702923"/>
          </a:xfrm>
        </p:spPr>
        <p:txBody>
          <a:bodyPr>
            <a:noAutofit/>
          </a:bodyPr>
          <a:lstStyle/>
          <a:p>
            <a:pPr algn="just"/>
            <a:r>
              <a:rPr lang="en-US" sz="2400" b="1" dirty="0">
                <a:solidFill>
                  <a:schemeClr val="tx2"/>
                </a:solidFill>
              </a:rPr>
              <a:t>Plagiarism is considered a serious offense in the academic community.  To plagiarize means to take the ideas, words, or work of another and claim them as your own.  Another word for this is concept is stealing.</a:t>
            </a:r>
          </a:p>
          <a:p>
            <a:pPr algn="just"/>
            <a:endParaRPr lang="en-US" sz="2400" b="1" dirty="0">
              <a:solidFill>
                <a:schemeClr val="tx2"/>
              </a:solidFill>
            </a:endParaRPr>
          </a:p>
          <a:p>
            <a:pPr algn="just"/>
            <a:r>
              <a:rPr lang="en-US" sz="2400" b="1" dirty="0">
                <a:solidFill>
                  <a:schemeClr val="tx2"/>
                </a:solidFill>
              </a:rPr>
              <a:t>Most students and professionals do not intentionally try to commit plagiarism. One example of intentional plagiarism would be to purchase a paper off the internet and present the entire document as your own. Another example would be to copy and paste an entire section of a textbook or journal article into your own work and claim that you wrote the entire document yourself. These are two blatant examples of cheating, and you should know that these behaviors constitute academic and professional dishonesty.</a:t>
            </a:r>
          </a:p>
          <a:p>
            <a:pPr algn="just"/>
            <a:endParaRPr lang="en-US" sz="2400" b="1" dirty="0">
              <a:solidFill>
                <a:schemeClr val="tx2"/>
              </a:solidFill>
            </a:endParaRPr>
          </a:p>
        </p:txBody>
      </p:sp>
    </p:spTree>
    <p:extLst>
      <p:ext uri="{BB962C8B-B14F-4D97-AF65-F5344CB8AC3E}">
        <p14:creationId xmlns:p14="http://schemas.microsoft.com/office/powerpoint/2010/main" val="1123639296"/>
      </p:ext>
    </p:extLst>
  </p:cSld>
  <p:clrMapOvr>
    <a:masterClrMapping/>
  </p:clrMapOvr>
  <p:transition spd="slow">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9350B2-7CF3-477E-B71B-58661E2A869A}" type="slidenum">
              <a:rPr lang="en-US" smtClean="0"/>
              <a:pPr/>
              <a:t>28</a:t>
            </a:fld>
            <a:endParaRPr lang="en-US"/>
          </a:p>
        </p:txBody>
      </p:sp>
      <p:sp>
        <p:nvSpPr>
          <p:cNvPr id="3" name="Rectangle 2"/>
          <p:cNvSpPr/>
          <p:nvPr/>
        </p:nvSpPr>
        <p:spPr>
          <a:xfrm>
            <a:off x="611560" y="908720"/>
            <a:ext cx="7920880" cy="3046988"/>
          </a:xfrm>
          <a:prstGeom prst="rect">
            <a:avLst/>
          </a:prstGeom>
        </p:spPr>
        <p:txBody>
          <a:bodyPr wrap="square">
            <a:spAutoFit/>
          </a:bodyPr>
          <a:lstStyle/>
          <a:p>
            <a:pPr algn="just"/>
            <a:r>
              <a:rPr lang="en-US" sz="2400" b="1" dirty="0">
                <a:solidFill>
                  <a:schemeClr val="tx2"/>
                </a:solidFill>
              </a:rPr>
              <a:t>However, while most people are not guilty of intentional plagiarism, it is unfortunately easy to fall into the category of the "accidental plagiarist."  There may be no intent to cheat or steal, but the end result is still considered plagiarism.  The key to avoiding plagiarism is to carefully document your resources in order to provide the proper attribution to other authors in your work.</a:t>
            </a:r>
          </a:p>
          <a:p>
            <a:pPr algn="just"/>
            <a:endParaRPr lang="en-US" sz="2400" b="1" dirty="0">
              <a:solidFill>
                <a:schemeClr val="tx2"/>
              </a:solidFill>
            </a:endParaRPr>
          </a:p>
        </p:txBody>
      </p:sp>
      <p:sp>
        <p:nvSpPr>
          <p:cNvPr id="5" name="TextBox 4"/>
          <p:cNvSpPr txBox="1"/>
          <p:nvPr/>
        </p:nvSpPr>
        <p:spPr>
          <a:xfrm>
            <a:off x="3371817" y="6296047"/>
            <a:ext cx="3396639" cy="307777"/>
          </a:xfrm>
          <a:prstGeom prst="rect">
            <a:avLst/>
          </a:prstGeom>
          <a:noFill/>
        </p:spPr>
        <p:txBody>
          <a:bodyPr wrap="square" rtlCol="0">
            <a:spAutoFit/>
          </a:bodyPr>
          <a:lstStyle/>
          <a:p>
            <a:r>
              <a:rPr lang="en-US" sz="1400" dirty="0"/>
              <a:t>http://lib.dmu.edu/su/ethicaldoc/plagiarism</a:t>
            </a:r>
          </a:p>
        </p:txBody>
      </p:sp>
    </p:spTree>
    <p:extLst>
      <p:ext uri="{BB962C8B-B14F-4D97-AF65-F5344CB8AC3E}">
        <p14:creationId xmlns:p14="http://schemas.microsoft.com/office/powerpoint/2010/main" val="3951428858"/>
      </p:ext>
    </p:extLst>
  </p:cSld>
  <p:clrMapOvr>
    <a:masterClrMapping/>
  </p:clrMapOvr>
  <p:transition spd="slow">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6978" y="568046"/>
            <a:ext cx="6348736" cy="1085336"/>
          </a:xfrm>
        </p:spPr>
        <p:txBody>
          <a:bodyPr>
            <a:normAutofit/>
          </a:bodyPr>
          <a:lstStyle/>
          <a:p>
            <a:pPr algn="ctr">
              <a:lnSpc>
                <a:spcPct val="90000"/>
              </a:lnSpc>
            </a:pPr>
            <a:r>
              <a:rPr lang="en-US" dirty="0">
                <a:solidFill>
                  <a:srgbClr val="002060"/>
                </a:solidFill>
              </a:rPr>
              <a:t>Plagiarism</a:t>
            </a:r>
            <a:br>
              <a:rPr lang="en-US" dirty="0">
                <a:solidFill>
                  <a:srgbClr val="002060"/>
                </a:solidFill>
              </a:rPr>
            </a:br>
            <a:r>
              <a:rPr lang="en-US" dirty="0">
                <a:solidFill>
                  <a:srgbClr val="002060"/>
                </a:solidFill>
              </a:rPr>
              <a:t>and PAU Policy on Plagiarism </a:t>
            </a:r>
          </a:p>
        </p:txBody>
      </p:sp>
      <p:sp>
        <p:nvSpPr>
          <p:cNvPr id="3" name="Content Placeholder 2"/>
          <p:cNvSpPr>
            <a:spLocks noGrp="1"/>
          </p:cNvSpPr>
          <p:nvPr>
            <p:ph idx="1"/>
          </p:nvPr>
        </p:nvSpPr>
        <p:spPr>
          <a:xfrm>
            <a:off x="965005" y="1580129"/>
            <a:ext cx="5559755" cy="4943350"/>
          </a:xfrm>
        </p:spPr>
        <p:txBody>
          <a:bodyPr anchor="ctr">
            <a:normAutofit/>
          </a:bodyPr>
          <a:lstStyle/>
          <a:p>
            <a:pPr marL="0" indent="0">
              <a:buNone/>
            </a:pPr>
            <a:endParaRPr lang="en-US" sz="2800" b="1" dirty="0" smtClean="0"/>
          </a:p>
          <a:p>
            <a:r>
              <a:rPr lang="en-US" sz="2800" b="1" dirty="0"/>
              <a:t>Plagiarism is an example of intellectual dishonesty</a:t>
            </a:r>
            <a:r>
              <a:rPr lang="en-US" sz="2800" b="1" dirty="0" smtClean="0"/>
              <a:t>.</a:t>
            </a:r>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A close up of a logo&#10;&#10;Description generated with very high confidence">
            <a:extLst>
              <a:ext uri="{FF2B5EF4-FFF2-40B4-BE49-F238E27FC236}">
                <a16:creationId xmlns:a16="http://schemas.microsoft.com/office/drawing/2014/main" id="{DFF0C700-264C-478C-BA0E-A8BB30592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356" y="3135128"/>
            <a:ext cx="1462672" cy="603480"/>
          </a:xfrm>
          <a:prstGeom prst="rect">
            <a:avLst/>
          </a:prstGeom>
        </p:spPr>
      </p:pic>
      <p:sp>
        <p:nvSpPr>
          <p:cNvPr id="4" name="Slide Number Placeholder 3"/>
          <p:cNvSpPr>
            <a:spLocks noGrp="1"/>
          </p:cNvSpPr>
          <p:nvPr>
            <p:ph type="sldNum" sz="quarter" idx="12"/>
          </p:nvPr>
        </p:nvSpPr>
        <p:spPr>
          <a:xfrm>
            <a:off x="7576075" y="6415760"/>
            <a:ext cx="759278" cy="273844"/>
          </a:xfrm>
        </p:spPr>
        <p:txBody>
          <a:bodyPr>
            <a:normAutofit/>
          </a:bodyPr>
          <a:lstStyle/>
          <a:p>
            <a:pPr>
              <a:spcAft>
                <a:spcPts val="600"/>
              </a:spcAft>
            </a:pPr>
            <a:fld id="{659350B2-7CF3-477E-B71B-58661E2A869A}" type="slidenum">
              <a:rPr lang="en-US" sz="920">
                <a:solidFill>
                  <a:srgbClr val="FFFFFF"/>
                </a:solidFill>
              </a:rPr>
              <a:pPr>
                <a:spcAft>
                  <a:spcPts val="600"/>
                </a:spcAft>
              </a:pPr>
              <a:t>29</a:t>
            </a:fld>
            <a:endParaRPr lang="en-US" sz="920">
              <a:solidFill>
                <a:srgbClr val="FFFFFF"/>
              </a:solidFill>
            </a:endParaRPr>
          </a:p>
        </p:txBody>
      </p:sp>
      <p:sp>
        <p:nvSpPr>
          <p:cNvPr id="9" name="Content Placeholder 2"/>
          <p:cNvSpPr txBox="1">
            <a:spLocks/>
          </p:cNvSpPr>
          <p:nvPr/>
        </p:nvSpPr>
        <p:spPr>
          <a:xfrm>
            <a:off x="178865" y="2535257"/>
            <a:ext cx="5973208" cy="4154347"/>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SzPct val="60000"/>
              <a:buFontTx/>
              <a:buBlip>
                <a:blip r:embed="rId4"/>
              </a:buBlip>
              <a:defRPr sz="3200" kern="1200">
                <a:solidFill>
                  <a:schemeClr val="accent4">
                    <a:lumMod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rgbClr val="C00000"/>
                </a:solidFill>
              </a:rPr>
              <a:t>The policy only covers plagiarism with regard to academic work: essays, </a:t>
            </a:r>
          </a:p>
          <a:p>
            <a:r>
              <a:rPr lang="en-US" b="1" dirty="0" smtClean="0">
                <a:solidFill>
                  <a:srgbClr val="C00000"/>
                </a:solidFill>
              </a:rPr>
              <a:t>dissertations, </a:t>
            </a:r>
          </a:p>
          <a:p>
            <a:r>
              <a:rPr lang="en-US" b="1" dirty="0" smtClean="0">
                <a:solidFill>
                  <a:srgbClr val="C00000"/>
                </a:solidFill>
              </a:rPr>
              <a:t>theses, </a:t>
            </a:r>
          </a:p>
          <a:p>
            <a:r>
              <a:rPr lang="en-US" b="1" dirty="0" smtClean="0">
                <a:solidFill>
                  <a:srgbClr val="C00000"/>
                </a:solidFill>
              </a:rPr>
              <a:t>research reports, </a:t>
            </a:r>
          </a:p>
          <a:p>
            <a:r>
              <a:rPr lang="en-US" b="1" dirty="0" smtClean="0">
                <a:solidFill>
                  <a:srgbClr val="C00000"/>
                </a:solidFill>
              </a:rPr>
              <a:t>projects and </a:t>
            </a:r>
          </a:p>
          <a:p>
            <a:r>
              <a:rPr lang="en-US" b="1" dirty="0" smtClean="0">
                <a:solidFill>
                  <a:srgbClr val="C00000"/>
                </a:solidFill>
              </a:rPr>
              <a:t>assignments, whether oral, written or in other media, and whether it is submitted to PAU or to any other institution or medium. </a:t>
            </a:r>
          </a:p>
          <a:p>
            <a:endParaRPr lang="en-US" b="1" dirty="0">
              <a:solidFill>
                <a:srgbClr val="C00000"/>
              </a:solidFill>
            </a:endParaRPr>
          </a:p>
        </p:txBody>
      </p:sp>
    </p:spTree>
    <p:extLst>
      <p:ext uri="{BB962C8B-B14F-4D97-AF65-F5344CB8AC3E}">
        <p14:creationId xmlns:p14="http://schemas.microsoft.com/office/powerpoint/2010/main" val="2784361098"/>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20" y="1556792"/>
            <a:ext cx="2334578" cy="3456384"/>
          </a:xfrm>
        </p:spPr>
        <p:txBody>
          <a:bodyPr>
            <a:normAutofit/>
          </a:bodyPr>
          <a:lstStyle/>
          <a:p>
            <a:pPr algn="ctr"/>
            <a:r>
              <a:rPr lang="en-GB" sz="3600" dirty="0"/>
              <a:t>About intellectual power</a:t>
            </a:r>
            <a:endParaRPr lang="en-US" sz="3600" dirty="0"/>
          </a:p>
        </p:txBody>
      </p:sp>
      <p:sp>
        <p:nvSpPr>
          <p:cNvPr id="3" name="Content Placeholder 2"/>
          <p:cNvSpPr>
            <a:spLocks noGrp="1"/>
          </p:cNvSpPr>
          <p:nvPr>
            <p:ph idx="1"/>
          </p:nvPr>
        </p:nvSpPr>
        <p:spPr>
          <a:xfrm>
            <a:off x="2500298" y="836712"/>
            <a:ext cx="6643702" cy="6307016"/>
          </a:xfrm>
        </p:spPr>
        <p:txBody>
          <a:bodyPr>
            <a:normAutofit/>
          </a:bodyPr>
          <a:lstStyle/>
          <a:p>
            <a:r>
              <a:rPr lang="en-GB" dirty="0"/>
              <a:t>The intellect is a faculty of the soul</a:t>
            </a:r>
            <a:endParaRPr lang="en-US" dirty="0"/>
          </a:p>
          <a:p>
            <a:r>
              <a:rPr lang="en-US" dirty="0"/>
              <a:t>It is a power for abstraction, judgement and reasoning.</a:t>
            </a:r>
          </a:p>
          <a:p>
            <a:r>
              <a:rPr lang="en-US" dirty="0"/>
              <a:t>It belongs only to man and spiritual beings.</a:t>
            </a:r>
          </a:p>
          <a:p>
            <a:r>
              <a:rPr lang="en-US" dirty="0"/>
              <a:t>It’s object is truth.</a:t>
            </a:r>
          </a:p>
          <a:p>
            <a:r>
              <a:rPr lang="en-US" dirty="0"/>
              <a:t>It is exercise in freedom and choice</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a:t>
            </a:fld>
            <a:endParaRPr lang="en-US" dirty="0"/>
          </a:p>
        </p:txBody>
      </p:sp>
    </p:spTree>
  </p:cSld>
  <p:clrMapOvr>
    <a:masterClrMapping/>
  </p:clrMapOvr>
  <p:transition spd="slow">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2339752" cy="3404592"/>
          </a:xfrm>
        </p:spPr>
        <p:txBody>
          <a:bodyPr/>
          <a:lstStyle/>
          <a:p>
            <a:pPr algn="ctr"/>
            <a:r>
              <a:rPr lang="en-US" sz="3200" dirty="0" smtClean="0"/>
              <a:t>Examples of Academic </a:t>
            </a:r>
            <a:r>
              <a:rPr lang="en-US" sz="3200" dirty="0"/>
              <a:t>Dishonesty</a:t>
            </a:r>
            <a:br>
              <a:rPr lang="en-US" sz="3200" dirty="0"/>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30</a:t>
            </a:fld>
            <a:endParaRPr lang="en-US" dirty="0"/>
          </a:p>
        </p:txBody>
      </p:sp>
      <p:sp>
        <p:nvSpPr>
          <p:cNvPr id="5" name="Content Placeholder 4"/>
          <p:cNvSpPr>
            <a:spLocks noGrp="1"/>
          </p:cNvSpPr>
          <p:nvPr>
            <p:ph idx="1"/>
          </p:nvPr>
        </p:nvSpPr>
        <p:spPr>
          <a:xfrm>
            <a:off x="2743200" y="620688"/>
            <a:ext cx="6096000" cy="5932511"/>
          </a:xfrm>
        </p:spPr>
        <p:txBody>
          <a:bodyPr>
            <a:normAutofit fontScale="25000" lnSpcReduction="20000"/>
          </a:bodyPr>
          <a:lstStyle/>
          <a:p>
            <a:r>
              <a:rPr lang="en-US" sz="8000" b="1" dirty="0" smtClean="0"/>
              <a:t>Copying </a:t>
            </a:r>
            <a:r>
              <a:rPr lang="en-US" sz="8000" b="1" dirty="0"/>
              <a:t>from another student during an </a:t>
            </a:r>
            <a:r>
              <a:rPr lang="en-US" sz="8000" b="1" dirty="0" smtClean="0"/>
              <a:t>exam</a:t>
            </a:r>
          </a:p>
          <a:p>
            <a:r>
              <a:rPr lang="en-US" sz="8000" b="1" dirty="0" smtClean="0"/>
              <a:t>Presenting </a:t>
            </a:r>
            <a:r>
              <a:rPr lang="en-US" sz="8000" b="1" dirty="0"/>
              <a:t>a paper copied from a   </a:t>
            </a:r>
            <a:r>
              <a:rPr lang="en-US" sz="8000" b="1" dirty="0" smtClean="0"/>
              <a:t>  file </a:t>
            </a:r>
            <a:r>
              <a:rPr lang="en-US" sz="8000" b="1" dirty="0"/>
              <a:t>or purchase </a:t>
            </a:r>
            <a:r>
              <a:rPr lang="en-US" sz="8000" b="1" dirty="0" smtClean="0"/>
              <a:t>and </a:t>
            </a:r>
            <a:r>
              <a:rPr lang="en-US" sz="8000" b="1" dirty="0"/>
              <a:t>presenting it as original </a:t>
            </a:r>
            <a:r>
              <a:rPr lang="en-US" sz="8000" b="1" dirty="0" smtClean="0"/>
              <a:t>work</a:t>
            </a:r>
          </a:p>
          <a:p>
            <a:r>
              <a:rPr lang="en-US" sz="8000" b="1" dirty="0"/>
              <a:t>Faking the results of a laboratory experiment </a:t>
            </a:r>
            <a:r>
              <a:rPr lang="en-US" sz="8000" b="1" dirty="0" smtClean="0"/>
              <a:t>or work</a:t>
            </a:r>
          </a:p>
          <a:p>
            <a:r>
              <a:rPr lang="en-US" sz="8000" b="1" dirty="0" smtClean="0"/>
              <a:t>writing </a:t>
            </a:r>
            <a:r>
              <a:rPr lang="en-US" sz="8000" b="1" dirty="0"/>
              <a:t>a laboratory report without performing the lab    </a:t>
            </a:r>
          </a:p>
          <a:p>
            <a:pPr marL="0" indent="0">
              <a:buNone/>
            </a:pPr>
            <a:r>
              <a:rPr lang="en-US" sz="8000" b="1" dirty="0"/>
              <a:t>    </a:t>
            </a:r>
            <a:r>
              <a:rPr lang="en-US" sz="8000" b="1" dirty="0" smtClean="0"/>
              <a:t>activity/experiment</a:t>
            </a:r>
          </a:p>
          <a:p>
            <a:r>
              <a:rPr lang="en-US" sz="8000" b="1" dirty="0" smtClean="0"/>
              <a:t>Asking </a:t>
            </a:r>
            <a:r>
              <a:rPr lang="en-US" sz="8000" b="1" dirty="0"/>
              <a:t>for examination content or answers </a:t>
            </a:r>
            <a:r>
              <a:rPr lang="en-US" sz="8000" b="1" dirty="0" smtClean="0"/>
              <a:t>from </a:t>
            </a:r>
            <a:r>
              <a:rPr lang="en-US" sz="8000" b="1" dirty="0"/>
              <a:t>another </a:t>
            </a:r>
            <a:r>
              <a:rPr lang="en-US" sz="8000" b="1" dirty="0" smtClean="0"/>
              <a:t>student</a:t>
            </a:r>
          </a:p>
          <a:p>
            <a:r>
              <a:rPr lang="en-US" sz="8000" b="1" dirty="0" smtClean="0"/>
              <a:t>Using </a:t>
            </a:r>
            <a:r>
              <a:rPr lang="en-US" sz="8000" b="1" dirty="0"/>
              <a:t>material from </a:t>
            </a:r>
            <a:r>
              <a:rPr lang="en-US" sz="8000" b="1" dirty="0" smtClean="0"/>
              <a:t>another researcher’s/student’s </a:t>
            </a:r>
            <a:r>
              <a:rPr lang="en-US" sz="8000" b="1" dirty="0"/>
              <a:t>paper without </a:t>
            </a:r>
            <a:r>
              <a:rPr lang="en-US" sz="8000" b="1" dirty="0" smtClean="0"/>
              <a:t>giving him/her credit</a:t>
            </a:r>
          </a:p>
          <a:p>
            <a:r>
              <a:rPr lang="en-US" sz="8000" b="1" dirty="0" smtClean="0"/>
              <a:t>“Sitting </a:t>
            </a:r>
            <a:r>
              <a:rPr lang="en-US" sz="8000" b="1" dirty="0"/>
              <a:t>for” or taking an exam for another </a:t>
            </a:r>
            <a:r>
              <a:rPr lang="en-US" sz="8000" b="1" dirty="0" smtClean="0"/>
              <a:t>student</a:t>
            </a:r>
          </a:p>
          <a:p>
            <a:r>
              <a:rPr lang="en-US" sz="8000" b="1" dirty="0" smtClean="0"/>
              <a:t>Allowing </a:t>
            </a:r>
            <a:r>
              <a:rPr lang="en-US" sz="8000" b="1" dirty="0"/>
              <a:t>another student to look at one’s answer sheet </a:t>
            </a:r>
            <a:r>
              <a:rPr lang="en-US" sz="8000" b="1" dirty="0" smtClean="0"/>
              <a:t>during </a:t>
            </a:r>
            <a:r>
              <a:rPr lang="en-US" sz="8000" b="1" dirty="0"/>
              <a:t>a </a:t>
            </a:r>
            <a:r>
              <a:rPr lang="en-US" sz="8000" b="1" dirty="0" smtClean="0"/>
              <a:t>test or exam</a:t>
            </a:r>
          </a:p>
          <a:p>
            <a:r>
              <a:rPr lang="en-US" sz="8000" b="1" dirty="0"/>
              <a:t>C</a:t>
            </a:r>
            <a:r>
              <a:rPr lang="en-US" sz="8000" b="1" dirty="0" smtClean="0"/>
              <a:t>laiming </a:t>
            </a:r>
            <a:r>
              <a:rPr lang="en-US" sz="8000" b="1" dirty="0"/>
              <a:t>authorship or participation in a group paper or </a:t>
            </a:r>
            <a:r>
              <a:rPr lang="en-US" sz="8000" b="1" dirty="0" smtClean="0"/>
              <a:t>presentation </a:t>
            </a:r>
            <a:r>
              <a:rPr lang="en-US" sz="8000" b="1" dirty="0"/>
              <a:t>when no contribution was made </a:t>
            </a:r>
          </a:p>
          <a:p>
            <a:pPr marL="0" indent="0">
              <a:buNone/>
            </a:pPr>
            <a:endParaRPr lang="en-US" dirty="0" smtClean="0"/>
          </a:p>
          <a:p>
            <a:pPr marL="0" indent="0">
              <a:buNone/>
            </a:pPr>
            <a:endParaRPr lang="en-US" dirty="0"/>
          </a:p>
          <a:p>
            <a:endParaRPr lang="en-US" b="1" dirty="0"/>
          </a:p>
          <a:p>
            <a:endParaRPr lang="en-US" dirty="0"/>
          </a:p>
          <a:p>
            <a:endParaRPr lang="en-US" dirty="0"/>
          </a:p>
          <a:p>
            <a:endParaRPr lang="en-US" dirty="0"/>
          </a:p>
          <a:p>
            <a:pPr marL="0" indent="0">
              <a:buNone/>
            </a:pPr>
            <a:r>
              <a:rPr lang="en-US" dirty="0" smtClean="0"/>
              <a:t>  </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339017008"/>
      </p:ext>
    </p:extLst>
  </p:cSld>
  <p:clrMapOvr>
    <a:masterClrMapping/>
  </p:clrMapOvr>
  <p:transition spd="slow">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84784"/>
            <a:ext cx="2483768" cy="3456384"/>
          </a:xfrm>
        </p:spPr>
        <p:txBody>
          <a:bodyPr>
            <a:normAutofit/>
          </a:bodyPr>
          <a:lstStyle/>
          <a:p>
            <a:pPr algn="ctr"/>
            <a:r>
              <a:rPr lang="en-US" sz="3600" dirty="0">
                <a:solidFill>
                  <a:srgbClr val="FF0000"/>
                </a:solidFill>
              </a:rPr>
              <a:t>Disciplinary Measures</a:t>
            </a:r>
          </a:p>
        </p:txBody>
      </p:sp>
      <p:sp>
        <p:nvSpPr>
          <p:cNvPr id="3" name="Content Placeholder 2"/>
          <p:cNvSpPr>
            <a:spLocks noGrp="1"/>
          </p:cNvSpPr>
          <p:nvPr>
            <p:ph idx="1"/>
          </p:nvPr>
        </p:nvSpPr>
        <p:spPr>
          <a:xfrm>
            <a:off x="2627784" y="609600"/>
            <a:ext cx="6211416" cy="6131768"/>
          </a:xfrm>
        </p:spPr>
        <p:txBody>
          <a:bodyPr>
            <a:normAutofit fontScale="70000" lnSpcReduction="20000"/>
          </a:bodyPr>
          <a:lstStyle/>
          <a:p>
            <a:pPr marL="0" indent="0">
              <a:buNone/>
            </a:pPr>
            <a:r>
              <a:rPr lang="en-US" sz="4600" b="1" dirty="0"/>
              <a:t>Disciplinary Measures – Students </a:t>
            </a:r>
          </a:p>
          <a:p>
            <a:pPr marL="0" indent="0">
              <a:buNone/>
            </a:pPr>
            <a:endParaRPr lang="en-US" dirty="0"/>
          </a:p>
          <a:p>
            <a:r>
              <a:rPr lang="en-US" dirty="0"/>
              <a:t>Marginal plagiarism: Less than two paragraphs, or data of similar importance is </a:t>
            </a:r>
            <a:r>
              <a:rPr lang="en-US" dirty="0">
                <a:solidFill>
                  <a:srgbClr val="FF0000"/>
                </a:solidFill>
              </a:rPr>
              <a:t>cancellation of the specific paper. </a:t>
            </a:r>
          </a:p>
          <a:p>
            <a:pPr marL="0" indent="0">
              <a:buNone/>
            </a:pPr>
            <a:endParaRPr lang="en-US" dirty="0"/>
          </a:p>
          <a:p>
            <a:r>
              <a:rPr lang="en-US" dirty="0"/>
              <a:t>Significant plagiarism: More than two paragraphs, but less than 20% of the total work = </a:t>
            </a:r>
            <a:r>
              <a:rPr lang="en-US" dirty="0">
                <a:solidFill>
                  <a:srgbClr val="FF0000"/>
                </a:solidFill>
              </a:rPr>
              <a:t>Suspension for two weeks. </a:t>
            </a:r>
          </a:p>
          <a:p>
            <a:pPr marL="0" indent="0">
              <a:buNone/>
            </a:pPr>
            <a:endParaRPr lang="en-US" dirty="0"/>
          </a:p>
          <a:p>
            <a:r>
              <a:rPr lang="en-US" dirty="0"/>
              <a:t>Substantial plagiarism (more than 20% of the total work) in Masters dissertation or doctoral thesis = </a:t>
            </a:r>
            <a:r>
              <a:rPr lang="en-US" dirty="0">
                <a:solidFill>
                  <a:srgbClr val="FF0000"/>
                </a:solidFill>
              </a:rPr>
              <a:t>Expulsion.</a:t>
            </a:r>
            <a:r>
              <a:rPr lang="en-US" dirty="0"/>
              <a:t> </a:t>
            </a:r>
          </a:p>
          <a:p>
            <a:r>
              <a:rPr lang="en-US" dirty="0"/>
              <a:t>Substantial plagiarism (more than 20% of the total work) in any other work = </a:t>
            </a:r>
            <a:r>
              <a:rPr lang="en-US" dirty="0">
                <a:solidFill>
                  <a:srgbClr val="FF0000"/>
                </a:solidFill>
              </a:rPr>
              <a:t>Suspension for one year.</a:t>
            </a:r>
            <a:r>
              <a:rPr lang="en-US" dirty="0"/>
              <a:t> </a:t>
            </a:r>
          </a:p>
          <a:p>
            <a:r>
              <a:rPr lang="en-US" dirty="0"/>
              <a:t>If a student had already received his/her degree and it is discovered that there is plagiarism, his </a:t>
            </a:r>
            <a:r>
              <a:rPr lang="en-US" dirty="0">
                <a:solidFill>
                  <a:srgbClr val="FF0000"/>
                </a:solidFill>
              </a:rPr>
              <a:t>certificate can be revoked. </a:t>
            </a:r>
          </a:p>
        </p:txBody>
      </p:sp>
      <p:sp>
        <p:nvSpPr>
          <p:cNvPr id="4" name="Slide Number Placeholder 3"/>
          <p:cNvSpPr>
            <a:spLocks noGrp="1"/>
          </p:cNvSpPr>
          <p:nvPr>
            <p:ph type="sldNum" sz="quarter" idx="12"/>
          </p:nvPr>
        </p:nvSpPr>
        <p:spPr/>
        <p:txBody>
          <a:bodyPr/>
          <a:lstStyle/>
          <a:p>
            <a:fld id="{659350B2-7CF3-477E-B71B-58661E2A869A}" type="slidenum">
              <a:rPr lang="en-US" smtClean="0"/>
              <a:pPr/>
              <a:t>31</a:t>
            </a:fld>
            <a:endParaRPr lang="en-US" dirty="0"/>
          </a:p>
        </p:txBody>
      </p:sp>
    </p:spTree>
    <p:extLst>
      <p:ext uri="{BB962C8B-B14F-4D97-AF65-F5344CB8AC3E}">
        <p14:creationId xmlns:p14="http://schemas.microsoft.com/office/powerpoint/2010/main" val="3859915426"/>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 y="1752600"/>
            <a:ext cx="2428860" cy="3352800"/>
          </a:xfrm>
        </p:spPr>
        <p:txBody>
          <a:bodyPr>
            <a:normAutofit/>
          </a:bodyPr>
          <a:lstStyle/>
          <a:p>
            <a:pPr algn="ctr"/>
            <a:r>
              <a:rPr lang="en-GB" sz="3600" dirty="0"/>
              <a:t>Honesty and Integrity</a:t>
            </a:r>
            <a:endParaRPr lang="en-US" sz="3600" dirty="0"/>
          </a:p>
        </p:txBody>
      </p:sp>
      <p:sp>
        <p:nvSpPr>
          <p:cNvPr id="3" name="Content Placeholder 2"/>
          <p:cNvSpPr>
            <a:spLocks noGrp="1"/>
          </p:cNvSpPr>
          <p:nvPr>
            <p:ph idx="1"/>
          </p:nvPr>
        </p:nvSpPr>
        <p:spPr/>
        <p:txBody>
          <a:bodyPr/>
          <a:lstStyle/>
          <a:p>
            <a:r>
              <a:rPr lang="en-US" dirty="0"/>
              <a:t>Honesty is a virtue that disposes one to always strive to assert what is true</a:t>
            </a:r>
            <a:r>
              <a:rPr lang="en-US" dirty="0" smtClean="0"/>
              <a:t>.</a:t>
            </a:r>
            <a:endParaRPr lang="en-US" dirty="0"/>
          </a:p>
          <a:p>
            <a:r>
              <a:rPr lang="en-US" dirty="0"/>
              <a:t>Integrity is the virtue of living in accordance with strong moral principles.</a:t>
            </a:r>
          </a:p>
          <a:p>
            <a:r>
              <a:rPr lang="en-US" dirty="0"/>
              <a:t>Integrity is the quality of being honest with oneself, with others and with the society.</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4</a:t>
            </a:fld>
            <a:endParaRPr lang="en-US" dirty="0"/>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2106960" cy="3352800"/>
          </a:xfrm>
        </p:spPr>
        <p:txBody>
          <a:bodyPr/>
          <a:lstStyle/>
          <a:p>
            <a:r>
              <a:rPr lang="en-GB" dirty="0"/>
              <a:t>Intellectual Honesty</a:t>
            </a:r>
            <a:endParaRPr lang="en-US" dirty="0"/>
          </a:p>
        </p:txBody>
      </p:sp>
      <p:sp>
        <p:nvSpPr>
          <p:cNvPr id="3" name="Content Placeholder 2"/>
          <p:cNvSpPr>
            <a:spLocks noGrp="1"/>
          </p:cNvSpPr>
          <p:nvPr>
            <p:ph idx="1"/>
          </p:nvPr>
        </p:nvSpPr>
        <p:spPr/>
        <p:txBody>
          <a:bodyPr/>
          <a:lstStyle/>
          <a:p>
            <a:r>
              <a:rPr lang="en-US" dirty="0"/>
              <a:t>Intellectual honesty is honesty in the acquisition, analysis, and transmission of ideas. </a:t>
            </a:r>
          </a:p>
          <a:p>
            <a:endParaRPr lang="en-US" dirty="0"/>
          </a:p>
          <a:p>
            <a:r>
              <a:rPr lang="en-US" dirty="0"/>
              <a:t>A person is being intellectually honest when he or she, knowing the truth, states that truth.</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a:t>
            </a:fld>
            <a:endParaRPr lang="en-US" dirty="0"/>
          </a:p>
        </p:txBody>
      </p:sp>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VIRTUES OF THE RESEARCHER</a:t>
            </a:r>
          </a:p>
        </p:txBody>
      </p:sp>
      <p:sp>
        <p:nvSpPr>
          <p:cNvPr id="3" name="Content Placeholder 2"/>
          <p:cNvSpPr>
            <a:spLocks noGrp="1"/>
          </p:cNvSpPr>
          <p:nvPr>
            <p:ph idx="1"/>
          </p:nvPr>
        </p:nvSpPr>
        <p:spPr>
          <a:xfrm>
            <a:off x="2843808" y="1268760"/>
            <a:ext cx="6096000" cy="6807695"/>
          </a:xfrm>
        </p:spPr>
        <p:txBody>
          <a:bodyPr>
            <a:normAutofit/>
          </a:bodyPr>
          <a:lstStyle/>
          <a:p>
            <a:r>
              <a:rPr lang="en-US" sz="3600" b="1" dirty="0" smtClean="0">
                <a:solidFill>
                  <a:srgbClr val="FF0000"/>
                </a:solidFill>
              </a:rPr>
              <a:t>Meticulousness in Research</a:t>
            </a:r>
          </a:p>
          <a:p>
            <a:r>
              <a:rPr lang="en-US" sz="3600" b="1" dirty="0" smtClean="0">
                <a:solidFill>
                  <a:srgbClr val="FF0000"/>
                </a:solidFill>
              </a:rPr>
              <a:t>Accuracy in Research</a:t>
            </a:r>
          </a:p>
          <a:p>
            <a:r>
              <a:rPr lang="en-US" sz="3600" b="1" dirty="0" smtClean="0">
                <a:solidFill>
                  <a:srgbClr val="FF0000"/>
                </a:solidFill>
              </a:rPr>
              <a:t>Fidelity in writing the project</a:t>
            </a:r>
          </a:p>
          <a:p>
            <a:r>
              <a:rPr lang="en-US" sz="3600" b="1" dirty="0" smtClean="0">
                <a:solidFill>
                  <a:srgbClr val="FF0000"/>
                </a:solidFill>
              </a:rPr>
              <a:t>Constructive criticism</a:t>
            </a:r>
          </a:p>
          <a:p>
            <a:r>
              <a:rPr lang="en-US" sz="3600" b="1" dirty="0" smtClean="0">
                <a:solidFill>
                  <a:srgbClr val="FF0000"/>
                </a:solidFill>
              </a:rPr>
              <a:t>Clarity in the mode of argument</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59350B2-7CF3-477E-B71B-58661E2A869A}" type="slidenum">
              <a:rPr lang="en-US" smtClean="0"/>
              <a:pPr/>
              <a:t>6</a:t>
            </a:fld>
            <a:endParaRPr lang="en-US" dirty="0"/>
          </a:p>
        </p:txBody>
      </p:sp>
    </p:spTree>
    <p:extLst>
      <p:ext uri="{BB962C8B-B14F-4D97-AF65-F5344CB8AC3E}">
        <p14:creationId xmlns:p14="http://schemas.microsoft.com/office/powerpoint/2010/main" val="4270228979"/>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B15D-365B-4867-A3DA-5E68191B282C}"/>
              </a:ext>
            </a:extLst>
          </p:cNvPr>
          <p:cNvSpPr>
            <a:spLocks noGrp="1"/>
          </p:cNvSpPr>
          <p:nvPr>
            <p:ph type="ctrTitle"/>
          </p:nvPr>
        </p:nvSpPr>
        <p:spPr>
          <a:xfrm>
            <a:off x="2916308" y="548680"/>
            <a:ext cx="5334000" cy="1470025"/>
          </a:xfrm>
        </p:spPr>
        <p:txBody>
          <a:bodyPr/>
          <a:lstStyle/>
          <a:p>
            <a:pPr algn="ctr"/>
            <a:r>
              <a:rPr lang="en-US" dirty="0">
                <a:solidFill>
                  <a:srgbClr val="FF0000"/>
                </a:solidFill>
              </a:rPr>
              <a:t>METICULOUSNESS IN RESEARCH</a:t>
            </a:r>
            <a:endParaRPr lang="en-NG" dirty="0">
              <a:solidFill>
                <a:srgbClr val="FF0000"/>
              </a:solidFill>
            </a:endParaRPr>
          </a:p>
        </p:txBody>
      </p:sp>
      <p:sp>
        <p:nvSpPr>
          <p:cNvPr id="3" name="Content Placeholder 2">
            <a:extLst>
              <a:ext uri="{FF2B5EF4-FFF2-40B4-BE49-F238E27FC236}">
                <a16:creationId xmlns:a16="http://schemas.microsoft.com/office/drawing/2014/main" id="{FCBE0AD1-BDB7-4C19-8CB6-DEC10DA02537}"/>
              </a:ext>
            </a:extLst>
          </p:cNvPr>
          <p:cNvSpPr>
            <a:spLocks noGrp="1"/>
          </p:cNvSpPr>
          <p:nvPr>
            <p:ph type="subTitle" idx="1"/>
          </p:nvPr>
        </p:nvSpPr>
        <p:spPr>
          <a:xfrm>
            <a:off x="2915816" y="1700809"/>
            <a:ext cx="5976664" cy="5020666"/>
          </a:xfrm>
        </p:spPr>
        <p:txBody>
          <a:bodyPr>
            <a:normAutofit/>
          </a:bodyPr>
          <a:lstStyle/>
          <a:p>
            <a:endParaRPr lang="en-US" dirty="0">
              <a:solidFill>
                <a:srgbClr val="002060"/>
              </a:solidFill>
            </a:endParaRPr>
          </a:p>
          <a:p>
            <a:pPr marL="457200" indent="-457200">
              <a:buFont typeface="Arial" panose="020B0604020202020204" pitchFamily="34" charset="0"/>
              <a:buChar char="•"/>
            </a:pPr>
            <a:r>
              <a:rPr lang="en-US" dirty="0" smtClean="0">
                <a:solidFill>
                  <a:srgbClr val="002060"/>
                </a:solidFill>
              </a:rPr>
              <a:t>Attention to details</a:t>
            </a:r>
          </a:p>
          <a:p>
            <a:pPr marL="457200" indent="-457200">
              <a:buFont typeface="Arial" panose="020B0604020202020204" pitchFamily="34" charset="0"/>
              <a:buChar char="•"/>
            </a:pPr>
            <a:r>
              <a:rPr lang="en-US" dirty="0" smtClean="0">
                <a:solidFill>
                  <a:srgbClr val="002060"/>
                </a:solidFill>
              </a:rPr>
              <a:t>Constancy </a:t>
            </a:r>
          </a:p>
          <a:p>
            <a:pPr marL="457200" indent="-457200">
              <a:buFont typeface="Arial" panose="020B0604020202020204" pitchFamily="34" charset="0"/>
              <a:buChar char="•"/>
            </a:pPr>
            <a:r>
              <a:rPr lang="en-US" dirty="0" smtClean="0">
                <a:solidFill>
                  <a:srgbClr val="002060"/>
                </a:solidFill>
              </a:rPr>
              <a:t>Perseverance </a:t>
            </a:r>
          </a:p>
          <a:p>
            <a:pPr marL="457200" indent="-457200">
              <a:buFont typeface="Arial" panose="020B0604020202020204" pitchFamily="34" charset="0"/>
              <a:buChar char="•"/>
            </a:pPr>
            <a:r>
              <a:rPr lang="en-US" dirty="0" smtClean="0">
                <a:solidFill>
                  <a:srgbClr val="002060"/>
                </a:solidFill>
              </a:rPr>
              <a:t>Time management</a:t>
            </a:r>
          </a:p>
          <a:p>
            <a:pPr marL="457200" indent="-457200">
              <a:buFont typeface="Arial" panose="020B0604020202020204" pitchFamily="34" charset="0"/>
              <a:buChar char="•"/>
            </a:pPr>
            <a:r>
              <a:rPr lang="en-US" dirty="0" smtClean="0">
                <a:solidFill>
                  <a:srgbClr val="002060"/>
                </a:solidFill>
              </a:rPr>
              <a:t>Order </a:t>
            </a:r>
          </a:p>
        </p:txBody>
      </p:sp>
      <p:sp>
        <p:nvSpPr>
          <p:cNvPr id="4" name="Slide Number Placeholder 3">
            <a:extLst>
              <a:ext uri="{FF2B5EF4-FFF2-40B4-BE49-F238E27FC236}">
                <a16:creationId xmlns:a16="http://schemas.microsoft.com/office/drawing/2014/main" id="{CBAE9992-06E0-475F-9A1D-7DCC2EA19B25}"/>
              </a:ext>
            </a:extLst>
          </p:cNvPr>
          <p:cNvSpPr>
            <a:spLocks noGrp="1"/>
          </p:cNvSpPr>
          <p:nvPr>
            <p:ph type="sldNum" sz="quarter" idx="12"/>
          </p:nvPr>
        </p:nvSpPr>
        <p:spPr/>
        <p:txBody>
          <a:bodyPr/>
          <a:lstStyle/>
          <a:p>
            <a:fld id="{659350B2-7CF3-477E-B71B-58661E2A869A}" type="slidenum">
              <a:rPr lang="en-US" smtClean="0"/>
              <a:pPr/>
              <a:t>7</a:t>
            </a:fld>
            <a:endParaRPr lang="en-US" dirty="0"/>
          </a:p>
        </p:txBody>
      </p:sp>
    </p:spTree>
    <p:extLst>
      <p:ext uri="{BB962C8B-B14F-4D97-AF65-F5344CB8AC3E}">
        <p14:creationId xmlns:p14="http://schemas.microsoft.com/office/powerpoint/2010/main" val="1240592232"/>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67A1-8AEB-4FB1-895B-4133D8E384C3}"/>
              </a:ext>
            </a:extLst>
          </p:cNvPr>
          <p:cNvSpPr>
            <a:spLocks noGrp="1"/>
          </p:cNvSpPr>
          <p:nvPr>
            <p:ph type="title"/>
          </p:nvPr>
        </p:nvSpPr>
        <p:spPr>
          <a:xfrm>
            <a:off x="2627784" y="404664"/>
            <a:ext cx="6516216" cy="1892164"/>
          </a:xfrm>
        </p:spPr>
        <p:txBody>
          <a:bodyPr>
            <a:noAutofit/>
          </a:bodyPr>
          <a:lstStyle/>
          <a:p>
            <a:pPr algn="ctr"/>
            <a:r>
              <a:rPr lang="en-US" sz="3600" dirty="0">
                <a:solidFill>
                  <a:srgbClr val="FF0000"/>
                </a:solidFill>
              </a:rPr>
              <a:t>ACCURACY AND FIDELITY IN </a:t>
            </a:r>
            <a:r>
              <a:rPr lang="en-US" sz="3600" dirty="0" smtClean="0">
                <a:solidFill>
                  <a:srgbClr val="FF0000"/>
                </a:solidFill>
              </a:rPr>
              <a:t> </a:t>
            </a:r>
            <a:r>
              <a:rPr lang="en-US" sz="3600" dirty="0">
                <a:solidFill>
                  <a:srgbClr val="FF0000"/>
                </a:solidFill>
              </a:rPr>
              <a:t>CARRYING OUT A WRITING PROJECT.</a:t>
            </a:r>
            <a:br>
              <a:rPr lang="en-US" sz="3600" dirty="0">
                <a:solidFill>
                  <a:srgbClr val="FF0000"/>
                </a:solidFill>
              </a:rPr>
            </a:br>
            <a:endParaRPr lang="en-NG" sz="3600" dirty="0">
              <a:solidFill>
                <a:srgbClr val="FF0000"/>
              </a:solidFill>
            </a:endParaRPr>
          </a:p>
        </p:txBody>
      </p:sp>
      <p:sp>
        <p:nvSpPr>
          <p:cNvPr id="3" name="Content Placeholder 2">
            <a:extLst>
              <a:ext uri="{FF2B5EF4-FFF2-40B4-BE49-F238E27FC236}">
                <a16:creationId xmlns:a16="http://schemas.microsoft.com/office/drawing/2014/main" id="{9A7B9575-4CC9-4369-BE9D-E6C3981F09AF}"/>
              </a:ext>
            </a:extLst>
          </p:cNvPr>
          <p:cNvSpPr>
            <a:spLocks noGrp="1"/>
          </p:cNvSpPr>
          <p:nvPr>
            <p:ph idx="1"/>
          </p:nvPr>
        </p:nvSpPr>
        <p:spPr>
          <a:xfrm>
            <a:off x="2630725" y="2300276"/>
            <a:ext cx="6552728" cy="3024335"/>
          </a:xfrm>
        </p:spPr>
        <p:txBody>
          <a:bodyPr>
            <a:normAutofit/>
          </a:bodyPr>
          <a:lstStyle/>
          <a:p>
            <a:r>
              <a:rPr lang="en-US" sz="3600" b="1" dirty="0">
                <a:solidFill>
                  <a:srgbClr val="002060"/>
                </a:solidFill>
              </a:rPr>
              <a:t>Truthfulness</a:t>
            </a:r>
          </a:p>
          <a:p>
            <a:r>
              <a:rPr lang="en-US" sz="3600" b="1" dirty="0">
                <a:solidFill>
                  <a:srgbClr val="002060"/>
                </a:solidFill>
              </a:rPr>
              <a:t>Precision</a:t>
            </a:r>
          </a:p>
          <a:p>
            <a:r>
              <a:rPr lang="en-US" sz="3600" b="1" dirty="0">
                <a:solidFill>
                  <a:srgbClr val="002060"/>
                </a:solidFill>
              </a:rPr>
              <a:t>Completeness</a:t>
            </a:r>
            <a:endParaRPr lang="en-NG" sz="3600" b="1" dirty="0">
              <a:solidFill>
                <a:srgbClr val="002060"/>
              </a:solidFill>
            </a:endParaRPr>
          </a:p>
        </p:txBody>
      </p:sp>
      <p:sp>
        <p:nvSpPr>
          <p:cNvPr id="4" name="Slide Number Placeholder 3">
            <a:extLst>
              <a:ext uri="{FF2B5EF4-FFF2-40B4-BE49-F238E27FC236}">
                <a16:creationId xmlns:a16="http://schemas.microsoft.com/office/drawing/2014/main" id="{359844EA-E948-4BF1-AFE2-35AA8D299DE1}"/>
              </a:ext>
            </a:extLst>
          </p:cNvPr>
          <p:cNvSpPr>
            <a:spLocks noGrp="1"/>
          </p:cNvSpPr>
          <p:nvPr>
            <p:ph type="sldNum" sz="quarter" idx="12"/>
          </p:nvPr>
        </p:nvSpPr>
        <p:spPr/>
        <p:txBody>
          <a:bodyPr/>
          <a:lstStyle/>
          <a:p>
            <a:fld id="{659350B2-7CF3-477E-B71B-58661E2A869A}" type="slidenum">
              <a:rPr lang="en-US" smtClean="0"/>
              <a:pPr/>
              <a:t>8</a:t>
            </a:fld>
            <a:endParaRPr lang="en-US" dirty="0"/>
          </a:p>
        </p:txBody>
      </p:sp>
    </p:spTree>
    <p:extLst>
      <p:ext uri="{BB962C8B-B14F-4D97-AF65-F5344CB8AC3E}">
        <p14:creationId xmlns:p14="http://schemas.microsoft.com/office/powerpoint/2010/main" val="2479577949"/>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A576-71BC-48E6-B97C-5B3D9BD2B45E}"/>
              </a:ext>
            </a:extLst>
          </p:cNvPr>
          <p:cNvSpPr>
            <a:spLocks noGrp="1"/>
          </p:cNvSpPr>
          <p:nvPr>
            <p:ph type="title"/>
          </p:nvPr>
        </p:nvSpPr>
        <p:spPr>
          <a:xfrm>
            <a:off x="457200" y="260647"/>
            <a:ext cx="8229600" cy="1143000"/>
          </a:xfrm>
        </p:spPr>
        <p:txBody>
          <a:bodyPr>
            <a:noAutofit/>
          </a:bodyPr>
          <a:lstStyle/>
          <a:p>
            <a:r>
              <a:rPr lang="es-ES" sz="4400" dirty="0">
                <a:solidFill>
                  <a:srgbClr val="FF0000"/>
                </a:solidFill>
              </a:rPr>
              <a:t>CONSTRUCTIVE CRITICISM</a:t>
            </a:r>
            <a:br>
              <a:rPr lang="es-ES" sz="4400" dirty="0">
                <a:solidFill>
                  <a:srgbClr val="FF0000"/>
                </a:solidFill>
              </a:rPr>
            </a:br>
            <a:endParaRPr lang="en-NG" sz="4400" dirty="0">
              <a:solidFill>
                <a:srgbClr val="FF0000"/>
              </a:solidFill>
            </a:endParaRPr>
          </a:p>
        </p:txBody>
      </p:sp>
      <p:sp>
        <p:nvSpPr>
          <p:cNvPr id="3" name="Content Placeholder 2">
            <a:extLst>
              <a:ext uri="{FF2B5EF4-FFF2-40B4-BE49-F238E27FC236}">
                <a16:creationId xmlns:a16="http://schemas.microsoft.com/office/drawing/2014/main" id="{2FE77718-78CF-4C04-B09B-626E51AC73B8}"/>
              </a:ext>
            </a:extLst>
          </p:cNvPr>
          <p:cNvSpPr>
            <a:spLocks noGrp="1"/>
          </p:cNvSpPr>
          <p:nvPr>
            <p:ph idx="1"/>
          </p:nvPr>
        </p:nvSpPr>
        <p:spPr>
          <a:xfrm>
            <a:off x="2590800" y="692696"/>
            <a:ext cx="6096000" cy="5400600"/>
          </a:xfrm>
        </p:spPr>
        <p:txBody>
          <a:bodyPr>
            <a:normAutofit/>
          </a:bodyPr>
          <a:lstStyle/>
          <a:p>
            <a:pPr marL="0" lvl="0" indent="0">
              <a:buNone/>
            </a:pPr>
            <a:endParaRPr lang="en-US" sz="3600" b="1" dirty="0" smtClean="0">
              <a:solidFill>
                <a:srgbClr val="002060"/>
              </a:solidFill>
            </a:endParaRPr>
          </a:p>
          <a:p>
            <a:pPr lvl="0"/>
            <a:r>
              <a:rPr lang="en-US" b="1" dirty="0" smtClean="0">
                <a:solidFill>
                  <a:srgbClr val="002060"/>
                </a:solidFill>
              </a:rPr>
              <a:t>Healthy </a:t>
            </a:r>
            <a:r>
              <a:rPr lang="en-US" b="1" dirty="0">
                <a:solidFill>
                  <a:srgbClr val="002060"/>
                </a:solidFill>
              </a:rPr>
              <a:t>critical spirit: do not limit yourself to receiving data without examining them </a:t>
            </a:r>
            <a:r>
              <a:rPr lang="en-US" b="1" dirty="0" smtClean="0">
                <a:solidFill>
                  <a:srgbClr val="002060"/>
                </a:solidFill>
              </a:rPr>
              <a:t>carefully.</a:t>
            </a:r>
          </a:p>
          <a:p>
            <a:pPr lvl="0"/>
            <a:r>
              <a:rPr lang="en-US" b="1" dirty="0" smtClean="0">
                <a:solidFill>
                  <a:srgbClr val="002060"/>
                </a:solidFill>
              </a:rPr>
              <a:t>Be </a:t>
            </a:r>
            <a:r>
              <a:rPr lang="en-US" b="1" dirty="0">
                <a:solidFill>
                  <a:srgbClr val="002060"/>
                </a:solidFill>
              </a:rPr>
              <a:t>sure of the truth of what you have </a:t>
            </a:r>
            <a:r>
              <a:rPr lang="en-US" b="1" dirty="0" smtClean="0">
                <a:solidFill>
                  <a:srgbClr val="002060"/>
                </a:solidFill>
              </a:rPr>
              <a:t>written.</a:t>
            </a:r>
          </a:p>
          <a:p>
            <a:pPr lvl="0"/>
            <a:r>
              <a:rPr lang="en-US" b="1" dirty="0" smtClean="0">
                <a:solidFill>
                  <a:srgbClr val="002060"/>
                </a:solidFill>
              </a:rPr>
              <a:t>Prudence </a:t>
            </a:r>
            <a:r>
              <a:rPr lang="en-US" b="1" dirty="0">
                <a:solidFill>
                  <a:srgbClr val="002060"/>
                </a:solidFill>
              </a:rPr>
              <a:t>and modesty in criticism.</a:t>
            </a:r>
            <a:endParaRPr lang="en-NG" b="1" dirty="0">
              <a:solidFill>
                <a:srgbClr val="002060"/>
              </a:solidFill>
            </a:endParaRPr>
          </a:p>
        </p:txBody>
      </p:sp>
    </p:spTree>
    <p:extLst>
      <p:ext uri="{BB962C8B-B14F-4D97-AF65-F5344CB8AC3E}">
        <p14:creationId xmlns:p14="http://schemas.microsoft.com/office/powerpoint/2010/main" val="105039485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1367</Words>
  <Application>Microsoft Office PowerPoint</Application>
  <PresentationFormat>On-screen Show (4:3)</PresentationFormat>
  <Paragraphs>209</Paragraphs>
  <Slides>31</Slides>
  <Notes>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31</vt:i4>
      </vt:variant>
    </vt:vector>
  </HeadingPairs>
  <TitlesOfParts>
    <vt:vector size="35" baseType="lpstr">
      <vt:lpstr>Arial</vt:lpstr>
      <vt:lpstr>Calibri</vt:lpstr>
      <vt:lpstr>Office Theme</vt:lpstr>
      <vt:lpstr>Custom Design</vt:lpstr>
      <vt:lpstr>Academic Integrity: Intellectual Honesty</vt:lpstr>
      <vt:lpstr>PowerPoint Presentation</vt:lpstr>
      <vt:lpstr>About intellectual power</vt:lpstr>
      <vt:lpstr>Honesty and Integrity</vt:lpstr>
      <vt:lpstr>Intellectual Honesty</vt:lpstr>
      <vt:lpstr>THE VIRTUES OF THE RESEARCHER</vt:lpstr>
      <vt:lpstr>METICULOUSNESS IN RESEARCH</vt:lpstr>
      <vt:lpstr>ACCURACY AND FIDELITY IN  CARRYING OUT A WRITING PROJECT. </vt:lpstr>
      <vt:lpstr>CONSTRUCTIVE CRITICISM </vt:lpstr>
      <vt:lpstr>CLARITY IN THE WAY OF ARGUING </vt:lpstr>
      <vt:lpstr>PowerPoint Presentation</vt:lpstr>
      <vt:lpstr>Concise </vt:lpstr>
      <vt:lpstr>Humility and Modesty </vt:lpstr>
      <vt:lpstr>Intellectual Dishonesty</vt:lpstr>
      <vt:lpstr>Examples of intellectual dishonesty</vt:lpstr>
      <vt:lpstr>Contd…</vt:lpstr>
      <vt:lpstr>Intellectual Property(IP)</vt:lpstr>
      <vt:lpstr>Intellectual Property Rights (IPRs)</vt:lpstr>
      <vt:lpstr>Patent Rights</vt:lpstr>
      <vt:lpstr>Conditions for Patent Rights</vt:lpstr>
      <vt:lpstr>Trademark</vt:lpstr>
      <vt:lpstr>Images of trademark</vt:lpstr>
      <vt:lpstr>Copyright</vt:lpstr>
      <vt:lpstr>Copyright works</vt:lpstr>
      <vt:lpstr>Copyright Duration in Nigeria</vt:lpstr>
      <vt:lpstr>Self plagiarism</vt:lpstr>
      <vt:lpstr>PowerPoint Presentation</vt:lpstr>
      <vt:lpstr>PowerPoint Presentation</vt:lpstr>
      <vt:lpstr>Plagiarism and PAU Policy on Plagiarism </vt:lpstr>
      <vt:lpstr>Examples of Academic Dishonesty </vt:lpstr>
      <vt:lpstr>Disciplinary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Integrity: Intellectual Honesty</dc:title>
  <dc:creator>Usochi Ilozumba</dc:creator>
  <cp:lastModifiedBy>Ogechi Ekechi</cp:lastModifiedBy>
  <cp:revision>15</cp:revision>
  <dcterms:created xsi:type="dcterms:W3CDTF">2018-10-16T12:43:06Z</dcterms:created>
  <dcterms:modified xsi:type="dcterms:W3CDTF">2022-10-31T15:49:29Z</dcterms:modified>
</cp:coreProperties>
</file>