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1"/>
  </p:notesMasterIdLst>
  <p:sldIdLst>
    <p:sldId id="317" r:id="rId4"/>
    <p:sldId id="331" r:id="rId5"/>
    <p:sldId id="362" r:id="rId6"/>
    <p:sldId id="363" r:id="rId7"/>
    <p:sldId id="332" r:id="rId8"/>
    <p:sldId id="333" r:id="rId9"/>
    <p:sldId id="334" r:id="rId10"/>
    <p:sldId id="335" r:id="rId11"/>
    <p:sldId id="364" r:id="rId12"/>
    <p:sldId id="336" r:id="rId13"/>
    <p:sldId id="337" r:id="rId14"/>
    <p:sldId id="338" r:id="rId15"/>
    <p:sldId id="339" r:id="rId16"/>
    <p:sldId id="340" r:id="rId17"/>
    <p:sldId id="341" r:id="rId18"/>
    <p:sldId id="366" r:id="rId19"/>
    <p:sldId id="3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8" autoAdjust="0"/>
    <p:restoredTop sz="99413" autoAdjust="0"/>
  </p:normalViewPr>
  <p:slideViewPr>
    <p:cSldViewPr>
      <p:cViewPr varScale="1">
        <p:scale>
          <a:sx n="73" d="100"/>
          <a:sy n="73" d="100"/>
        </p:scale>
        <p:origin x="11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48"/>
    </p:cViewPr>
  </p:sorterViewPr>
  <p:notesViewPr>
    <p:cSldViewPr>
      <p:cViewPr varScale="1">
        <p:scale>
          <a:sx n="70" d="100"/>
          <a:sy n="70" d="100"/>
        </p:scale>
        <p:origin x="-2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17B12-FA9F-4076-BE91-8AAF4B3E5739}" type="datetimeFigureOut">
              <a:rPr lang="en-US" smtClean="0"/>
              <a:pPr/>
              <a:t>12/14/2022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D3A7F-E3EB-4B37-940E-F5DABF8F7B01}" type="slidenum">
              <a:rPr lang="en-US" smtClean="0"/>
              <a:pPr/>
              <a:t>‹#›</a:t>
            </a:fld>
            <a:endParaRPr lang="en-US"/>
          </a:p>
        </p:txBody>
      </p:sp>
    </p:spTree>
    <p:extLst>
      <p:ext uri="{BB962C8B-B14F-4D97-AF65-F5344CB8AC3E}">
        <p14:creationId xmlns:p14="http://schemas.microsoft.com/office/powerpoint/2010/main" val="113292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533400"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1"/>
            <a:ext cx="2819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124200" y="1524000"/>
            <a:ext cx="5334000" cy="1470025"/>
          </a:xfrm>
        </p:spPr>
        <p:txBody>
          <a:bodyPr/>
          <a:lstStyle>
            <a:lvl1pPr algn="l">
              <a:defRPr b="1">
                <a:solidFill>
                  <a:srgbClr val="2E3A6E"/>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24200" y="3279775"/>
            <a:ext cx="4648200" cy="1752600"/>
          </a:xfrm>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919D406-5778-4D59-8BD6-6308BB42F377}" type="datetime1">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2050" name="Picture 2" descr="C:\Users\cnwagu\Documents\Corporate Affairs\LOGOS_1\PAU Logo GIF1.gif"/>
          <p:cNvPicPr>
            <a:picLocks noChangeAspect="1" noChangeArrowheads="1"/>
          </p:cNvPicPr>
          <p:nvPr userDrawn="1"/>
        </p:nvPicPr>
        <p:blipFill>
          <a:blip r:embed="rId2" cstate="print"/>
          <a:srcRect/>
          <a:stretch>
            <a:fillRect/>
          </a:stretch>
        </p:blipFill>
        <p:spPr bwMode="auto">
          <a:xfrm>
            <a:off x="304800" y="457200"/>
            <a:ext cx="2286000" cy="1047268"/>
          </a:xfrm>
          <a:prstGeom prst="rect">
            <a:avLst/>
          </a:prstGeom>
          <a:noFill/>
        </p:spPr>
      </p:pic>
    </p:spTree>
    <p:extLst>
      <p:ext uri="{BB962C8B-B14F-4D97-AF65-F5344CB8AC3E}">
        <p14:creationId xmlns:p14="http://schemas.microsoft.com/office/powerpoint/2010/main" val="4803070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05F98-DE34-4437-908C-7CF45B7373BA}" type="datetime1">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65049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47E52-7C9B-4EEE-BBE9-8609CD1CBA44}" type="datetime1">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202403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0B8FB5-0995-4854-BA5C-6F632F8812EE}" type="datetime1">
              <a:rPr lang="en-US" smtClean="0"/>
              <a:pPr/>
              <a:t>12/14/2022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053FC-BC8F-4457-8C00-497A5E0DCB65}" type="datetime1">
              <a:rPr lang="en-US" smtClean="0"/>
              <a:pPr/>
              <a:t>12/14/2022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99EA-DAC9-4B87-90E9-AED8826B5A08}" type="datetime1">
              <a:rPr lang="en-US" smtClean="0"/>
              <a:pPr/>
              <a:t>12/14/2022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4674798-0805-4DD8-9086-9B3CD5A87102}" type="datetime1">
              <a:rPr lang="en-US" smtClean="0"/>
              <a:pPr/>
              <a:t>12/14/2022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3C34D6C-4AC0-46C1-89E5-08ED64B03A90}" type="datetime1">
              <a:rPr lang="en-US" smtClean="0"/>
              <a:pPr/>
              <a:t>12/14/2022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B6378E-5C7D-4E7C-982B-965CDF89122B}" type="datetime1">
              <a:rPr lang="en-US" smtClean="0"/>
              <a:pPr/>
              <a:t>12/14/2022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01D72-86CA-4791-A06E-E811A0FE872C}" type="datetime1">
              <a:rPr lang="en-US" smtClean="0"/>
              <a:pPr/>
              <a:t>12/14/2022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26408-226A-45AB-9896-A5936208602C}" type="datetime1">
              <a:rPr lang="en-US" smtClean="0"/>
              <a:pPr/>
              <a:t>12/14/2022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22903"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0" y="1"/>
            <a:ext cx="2438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04800" y="2362200"/>
            <a:ext cx="1905000" cy="3352800"/>
          </a:xfrm>
        </p:spPr>
        <p:txBody>
          <a:bodyPr>
            <a:normAutofit/>
          </a:bodyPr>
          <a:lstStyle>
            <a:lvl1pPr algn="r">
              <a:defRPr sz="3000" b="1">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43200" y="609600"/>
            <a:ext cx="6096000" cy="5943599"/>
          </a:xfrm>
        </p:spPr>
        <p:txBody>
          <a:bodyPr/>
          <a:lstStyle>
            <a:lvl1pPr marL="342900" indent="-342900">
              <a:buSzPct val="60000"/>
              <a:buFontTx/>
              <a:buBlip>
                <a:blip r:embed="rId2"/>
              </a:buBlip>
              <a:defRPr>
                <a:solidFill>
                  <a:schemeClr val="accent4">
                    <a:lumMod val="10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028700" y="6492875"/>
            <a:ext cx="381000" cy="365125"/>
          </a:xfrm>
          <a:solidFill>
            <a:schemeClr val="tx2">
              <a:lumMod val="20000"/>
              <a:lumOff val="80000"/>
            </a:schemeClr>
          </a:solidFill>
        </p:spPr>
        <p:txBody>
          <a:bodyPr/>
          <a:lstStyle>
            <a:lvl1pPr algn="ctr">
              <a:defRPr sz="1100" b="1">
                <a:solidFill>
                  <a:srgbClr val="2E3A6E"/>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pic>
        <p:nvPicPr>
          <p:cNvPr id="9" name="Picture 2" descr="C:\Users\cnwagu\Documents\Corporate Affairs\LOGOS_1\PAU Logo GIF1.gif"/>
          <p:cNvPicPr>
            <a:picLocks noChangeAspect="1" noChangeArrowheads="1"/>
          </p:cNvPicPr>
          <p:nvPr userDrawn="1"/>
        </p:nvPicPr>
        <p:blipFill>
          <a:blip r:embed="rId3" cstate="print"/>
          <a:srcRect/>
          <a:stretch>
            <a:fillRect/>
          </a:stretch>
        </p:blipFill>
        <p:spPr bwMode="auto">
          <a:xfrm>
            <a:off x="228600" y="533400"/>
            <a:ext cx="1981200" cy="907632"/>
          </a:xfrm>
          <a:prstGeom prst="rect">
            <a:avLst/>
          </a:prstGeom>
          <a:noFill/>
        </p:spPr>
      </p:pic>
    </p:spTree>
    <p:extLst>
      <p:ext uri="{BB962C8B-B14F-4D97-AF65-F5344CB8AC3E}">
        <p14:creationId xmlns:p14="http://schemas.microsoft.com/office/powerpoint/2010/main" val="914875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18DE-F834-463E-B075-5AFD68EA595A}" type="datetime1">
              <a:rPr lang="en-US" smtClean="0"/>
              <a:pPr/>
              <a:t>12/14/2022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BCE093-CF04-4D8D-A807-B9FE64FE0283}" type="datetime1">
              <a:rPr lang="en-US" smtClean="0"/>
              <a:pPr/>
              <a:t>12/14/2022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C9F6D6-5C2F-4D43-BAA1-6DC0A25822B8}" type="datetime1">
              <a:rPr lang="en-US" smtClean="0"/>
              <a:pPr/>
              <a:t>12/14/2022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85983"/>
            <a:fld id="{47EA4389-2BD8-4722-98F4-335C68E97070}"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Footer Placeholder 4"/>
          <p:cNvSpPr>
            <a:spLocks noGrp="1"/>
          </p:cNvSpPr>
          <p:nvPr>
            <p:ph type="ftr" sz="quarter" idx="11"/>
          </p:nvPr>
        </p:nvSpPr>
        <p:spPr/>
        <p:txBody>
          <a:bodyPr/>
          <a:lstStyle/>
          <a:p>
            <a:pPr defTabSz="685983"/>
            <a:endParaRPr lang="en-US" dirty="0">
              <a:solidFill>
                <a:srgbClr val="002060">
                  <a:tint val="75000"/>
                </a:srgbClr>
              </a:solidFill>
            </a:endParaRPr>
          </a:p>
        </p:txBody>
      </p:sp>
      <p:sp>
        <p:nvSpPr>
          <p:cNvPr id="6" name="Slide Number Placeholder 5"/>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grpSp>
        <p:nvGrpSpPr>
          <p:cNvPr id="7" name="Group 6" descr="Stack of books">
            <a:extLst>
              <a:ext uri="{FF2B5EF4-FFF2-40B4-BE49-F238E27FC236}">
                <a16:creationId xmlns:a16="http://schemas.microsoft.com/office/drawing/2014/main" id="{D35A0255-2A04-4C83-8906-FE834041E730}"/>
              </a:ext>
            </a:extLst>
          </p:cNvPr>
          <p:cNvGrpSpPr/>
          <p:nvPr userDrawn="1"/>
        </p:nvGrpSpPr>
        <p:grpSpPr>
          <a:xfrm>
            <a:off x="0" y="0"/>
            <a:ext cx="9145311" cy="6858000"/>
            <a:chOff x="0" y="0"/>
            <a:chExt cx="12190572" cy="6858000"/>
          </a:xfrm>
        </p:grpSpPr>
        <p:sp>
          <p:nvSpPr>
            <p:cNvPr id="8" name="Rectangle 7">
              <a:extLst>
                <a:ext uri="{FF2B5EF4-FFF2-40B4-BE49-F238E27FC236}">
                  <a16:creationId xmlns:a16="http://schemas.microsoft.com/office/drawing/2014/main" id="{FC6890A9-DABF-4EB0-A567-ACFF75513400}"/>
                </a:ext>
              </a:extLst>
            </p:cNvPr>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marL="0" marR="0" lvl="0" indent="0" algn="ctr" defTabSz="685983"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FFFFFF"/>
                </a:solidFill>
                <a:effectLst/>
                <a:uLnTx/>
                <a:uFillTx/>
                <a:latin typeface="Calibri"/>
                <a:ea typeface="+mn-ea"/>
                <a:cs typeface="+mn-cs"/>
              </a:endParaRPr>
            </a:p>
          </p:txBody>
        </p:sp>
        <p:grpSp>
          <p:nvGrpSpPr>
            <p:cNvPr id="9" name="Group 8">
              <a:extLst>
                <a:ext uri="{FF2B5EF4-FFF2-40B4-BE49-F238E27FC236}">
                  <a16:creationId xmlns:a16="http://schemas.microsoft.com/office/drawing/2014/main" id="{02A80F93-2C9D-409B-A11D-7F8EF0FD30A5}"/>
                </a:ext>
              </a:extLst>
            </p:cNvPr>
            <p:cNvGrpSpPr/>
            <p:nvPr/>
          </p:nvGrpSpPr>
          <p:grpSpPr>
            <a:xfrm>
              <a:off x="0" y="0"/>
              <a:ext cx="4726044" cy="6858000"/>
              <a:chOff x="0" y="0"/>
              <a:chExt cx="4726044" cy="6858000"/>
            </a:xfrm>
          </p:grpSpPr>
          <p:pic>
            <p:nvPicPr>
              <p:cNvPr id="10" name="Picture 9" descr="Stack of books">
                <a:extLst>
                  <a:ext uri="{FF2B5EF4-FFF2-40B4-BE49-F238E27FC236}">
                    <a16:creationId xmlns:a16="http://schemas.microsoft.com/office/drawing/2014/main" id="{25B6EA4A-D8A2-4F4F-A488-FC0F30C53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1" name="Rectangle 10">
                <a:extLst>
                  <a:ext uri="{FF2B5EF4-FFF2-40B4-BE49-F238E27FC236}">
                    <a16:creationId xmlns:a16="http://schemas.microsoft.com/office/drawing/2014/main" id="{464F50BF-AB12-42A1-9824-B9A768048B26}"/>
                  </a:ext>
                </a:extLst>
              </p:cNvPr>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endParaRPr>
              </a:p>
            </p:txBody>
          </p:sp>
        </p:grpSp>
      </p:grpSp>
    </p:spTree>
    <p:extLst>
      <p:ext uri="{BB962C8B-B14F-4D97-AF65-F5344CB8AC3E}">
        <p14:creationId xmlns:p14="http://schemas.microsoft.com/office/powerpoint/2010/main" val="206778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p:nvSpPr>
        <p:spPr>
          <a:xfrm>
            <a:off x="0" y="6629400"/>
            <a:ext cx="9144000" cy="2286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83"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Rectangle 12"/>
          <p:cNvSpPr/>
          <p:nvPr/>
        </p:nvSpPr>
        <p:spPr>
          <a:xfrm>
            <a:off x="-2457" y="1"/>
            <a:ext cx="9144000" cy="13716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83"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457200" y="152400"/>
            <a:ext cx="8229600" cy="1143000"/>
          </a:xfrm>
        </p:spPr>
        <p:txBody>
          <a:bodyPr/>
          <a:lstStyle>
            <a:lvl1pPr>
              <a:defRPr b="1">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722439"/>
            <a:ext cx="8229600" cy="4525963"/>
          </a:xfrm>
        </p:spPr>
        <p:txBody>
          <a:bodyPr/>
          <a:lstStyle>
            <a:lvl1pPr marL="257244" indent="-257244">
              <a:buSzPct val="60000"/>
              <a:buFontTx/>
              <a:buBlip>
                <a:blip r:embed="rId2"/>
              </a:buBlip>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4168" y="6400800"/>
            <a:ext cx="365760" cy="405070"/>
          </a:xfrm>
          <a:prstGeom prst="rect">
            <a:avLst/>
          </a:prstGeom>
        </p:spPr>
      </p:pic>
      <p:pic>
        <p:nvPicPr>
          <p:cNvPr id="9" name="Picture 8"/>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64296" y="6466175"/>
            <a:ext cx="245505" cy="274320"/>
          </a:xfrm>
          <a:prstGeom prst="rect">
            <a:avLst/>
          </a:prstGeom>
        </p:spPr>
      </p:pic>
      <p:sp>
        <p:nvSpPr>
          <p:cNvPr id="6" name="Slide Number Placeholder 5"/>
          <p:cNvSpPr>
            <a:spLocks noGrp="1"/>
          </p:cNvSpPr>
          <p:nvPr>
            <p:ph type="sldNum" sz="quarter" idx="12"/>
          </p:nvPr>
        </p:nvSpPr>
        <p:spPr>
          <a:xfrm>
            <a:off x="4296547" y="6400802"/>
            <a:ext cx="381000" cy="365125"/>
          </a:xfrm>
        </p:spPr>
        <p:txBody>
          <a:bodyPr/>
          <a:lstStyle>
            <a:lvl1pPr algn="ctr">
              <a:defRPr sz="825" b="1">
                <a:solidFill>
                  <a:schemeClr val="accent4">
                    <a:lumMod val="10000"/>
                  </a:schemeClr>
                </a:solidFill>
                <a:effectLst>
                  <a:outerShdw blurRad="38100" dist="38100" dir="2700000" algn="tl">
                    <a:srgbClr val="000000">
                      <a:alpha val="43137"/>
                    </a:srgbClr>
                  </a:outerShdw>
                </a:effectLst>
              </a:defRPr>
            </a:lvl1pPr>
          </a:lstStyle>
          <a:p>
            <a:pPr defTabSz="685983"/>
            <a:fld id="{DA60BA0E-20D0-4E7C-B286-26C960A6788F}" type="slidenum">
              <a:rPr lang="en-US" smtClean="0">
                <a:solidFill>
                  <a:srgbClr val="D5E3FF">
                    <a:lumMod val="10000"/>
                  </a:srgbClr>
                </a:solidFill>
              </a:rPr>
              <a:pPr defTabSz="685983"/>
              <a:t>‹#›</a:t>
            </a:fld>
            <a:endParaRPr lang="en-US">
              <a:solidFill>
                <a:srgbClr val="D5E3FF">
                  <a:lumMod val="10000"/>
                </a:srgbClr>
              </a:solidFill>
            </a:endParaRPr>
          </a:p>
        </p:txBody>
      </p:sp>
    </p:spTree>
    <p:extLst>
      <p:ext uri="{BB962C8B-B14F-4D97-AF65-F5344CB8AC3E}">
        <p14:creationId xmlns:p14="http://schemas.microsoft.com/office/powerpoint/2010/main" val="3739285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1"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983"/>
            <a:fld id="{A1A7F332-D714-4D5E-9974-7F93E205D1D1}"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Footer Placeholder 4"/>
          <p:cNvSpPr>
            <a:spLocks noGrp="1"/>
          </p:cNvSpPr>
          <p:nvPr>
            <p:ph type="ftr" sz="quarter" idx="11"/>
          </p:nvPr>
        </p:nvSpPr>
        <p:spPr/>
        <p:txBody>
          <a:bodyPr/>
          <a:lstStyle/>
          <a:p>
            <a:pPr defTabSz="685983"/>
            <a:endParaRPr lang="en-US" dirty="0">
              <a:solidFill>
                <a:srgbClr val="002060">
                  <a:tint val="75000"/>
                </a:srgbClr>
              </a:solidFill>
            </a:endParaRPr>
          </a:p>
        </p:txBody>
      </p:sp>
      <p:sp>
        <p:nvSpPr>
          <p:cNvPr id="6" name="Slide Number Placeholder 5"/>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2646701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983"/>
            <a:fld id="{18B98832-8CBA-4A8B-8C3A-965038F27B01}"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6" name="Footer Placeholder 5"/>
          <p:cNvSpPr>
            <a:spLocks noGrp="1"/>
          </p:cNvSpPr>
          <p:nvPr>
            <p:ph type="ftr" sz="quarter" idx="11"/>
          </p:nvPr>
        </p:nvSpPr>
        <p:spPr/>
        <p:txBody>
          <a:bodyPr/>
          <a:lstStyle/>
          <a:p>
            <a:pPr defTabSz="685983"/>
            <a:endParaRPr lang="en-US" dirty="0">
              <a:solidFill>
                <a:srgbClr val="002060">
                  <a:tint val="75000"/>
                </a:srgbClr>
              </a:solidFill>
            </a:endParaRPr>
          </a:p>
        </p:txBody>
      </p:sp>
      <p:sp>
        <p:nvSpPr>
          <p:cNvPr id="7" name="Slide Number Placeholder 6"/>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92139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983"/>
            <a:fld id="{9E358EC8-938E-4842-9B02-29F99C3A6A4B}"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8" name="Footer Placeholder 7"/>
          <p:cNvSpPr>
            <a:spLocks noGrp="1"/>
          </p:cNvSpPr>
          <p:nvPr>
            <p:ph type="ftr" sz="quarter" idx="11"/>
          </p:nvPr>
        </p:nvSpPr>
        <p:spPr/>
        <p:txBody>
          <a:bodyPr/>
          <a:lstStyle/>
          <a:p>
            <a:pPr defTabSz="685983"/>
            <a:endParaRPr lang="en-US" dirty="0">
              <a:solidFill>
                <a:srgbClr val="002060">
                  <a:tint val="75000"/>
                </a:srgbClr>
              </a:solidFill>
            </a:endParaRPr>
          </a:p>
        </p:txBody>
      </p:sp>
      <p:sp>
        <p:nvSpPr>
          <p:cNvPr id="9" name="Slide Number Placeholder 8"/>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3552416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983"/>
            <a:fld id="{4D663716-A209-4172-9BE3-1411D1C5C2BE}"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4" name="Footer Placeholder 3"/>
          <p:cNvSpPr>
            <a:spLocks noGrp="1"/>
          </p:cNvSpPr>
          <p:nvPr>
            <p:ph type="ftr" sz="quarter" idx="11"/>
          </p:nvPr>
        </p:nvSpPr>
        <p:spPr/>
        <p:txBody>
          <a:bodyPr/>
          <a:lstStyle/>
          <a:p>
            <a:pPr defTabSz="685983"/>
            <a:endParaRPr lang="en-US" dirty="0">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104830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983"/>
            <a:fld id="{385B3C23-86DD-465A-89FB-55DA4878942F}"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3" name="Footer Placeholder 2"/>
          <p:cNvSpPr>
            <a:spLocks noGrp="1"/>
          </p:cNvSpPr>
          <p:nvPr>
            <p:ph type="ftr" sz="quarter" idx="11"/>
          </p:nvPr>
        </p:nvSpPr>
        <p:spPr/>
        <p:txBody>
          <a:bodyPr/>
          <a:lstStyle/>
          <a:p>
            <a:pPr defTabSz="685983"/>
            <a:endParaRPr lang="en-US" dirty="0">
              <a:solidFill>
                <a:srgbClr val="002060">
                  <a:tint val="75000"/>
                </a:srgbClr>
              </a:solidFill>
            </a:endParaRPr>
          </a:p>
        </p:txBody>
      </p:sp>
      <p:sp>
        <p:nvSpPr>
          <p:cNvPr id="4" name="Slide Number Placeholder 3"/>
          <p:cNvSpPr>
            <a:spLocks noGrp="1"/>
          </p:cNvSpPr>
          <p:nvPr>
            <p:ph type="sldNum" sz="quarter" idx="12"/>
          </p:nvPr>
        </p:nvSpPr>
        <p:spPr/>
        <p:txBody>
          <a:body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2589585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42F94-5BE8-499C-88FA-95F3210B1C12}" type="datetime1">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78249304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1"/>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983"/>
            <a:fld id="{1A1774C1-0B75-4193-9731-1407F7D1399C}"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6" name="Footer Placeholder 5"/>
          <p:cNvSpPr>
            <a:spLocks noGrp="1"/>
          </p:cNvSpPr>
          <p:nvPr>
            <p:ph type="ftr" sz="quarter" idx="11"/>
          </p:nvPr>
        </p:nvSpPr>
        <p:spPr/>
        <p:txBody>
          <a:bodyPr/>
          <a:lstStyle/>
          <a:p>
            <a:pPr defTabSz="685983"/>
            <a:endParaRPr lang="en-US" dirty="0">
              <a:solidFill>
                <a:srgbClr val="002060">
                  <a:tint val="75000"/>
                </a:srgbClr>
              </a:solidFill>
            </a:endParaRPr>
          </a:p>
        </p:txBody>
      </p:sp>
      <p:sp>
        <p:nvSpPr>
          <p:cNvPr id="7" name="Slide Number Placeholder 6"/>
          <p:cNvSpPr>
            <a:spLocks noGrp="1"/>
          </p:cNvSpPr>
          <p:nvPr>
            <p:ph type="sldNum" sz="quarter" idx="12"/>
          </p:nvPr>
        </p:nvSpPr>
        <p:spPr/>
        <p:txBody>
          <a:bodyPr/>
          <a:lstStyle/>
          <a:p>
            <a:pPr defTabSz="685983"/>
            <a:fld id="{2DFBB78A-01B4-41F2-96B0-677A4A282832}"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596645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983"/>
            <a:fld id="{AE6970FC-B348-4248-A4E0-4B28B390AFB4}"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6" name="Footer Placeholder 5"/>
          <p:cNvSpPr>
            <a:spLocks noGrp="1"/>
          </p:cNvSpPr>
          <p:nvPr>
            <p:ph type="ftr" sz="quarter" idx="11"/>
          </p:nvPr>
        </p:nvSpPr>
        <p:spPr/>
        <p:txBody>
          <a:bodyPr/>
          <a:lstStyle/>
          <a:p>
            <a:pPr defTabSz="685983"/>
            <a:endParaRPr lang="en-US" dirty="0">
              <a:solidFill>
                <a:srgbClr val="002060">
                  <a:tint val="75000"/>
                </a:srgbClr>
              </a:solidFill>
            </a:endParaRPr>
          </a:p>
        </p:txBody>
      </p:sp>
      <p:sp>
        <p:nvSpPr>
          <p:cNvPr id="7" name="Slide Number Placeholder 6"/>
          <p:cNvSpPr>
            <a:spLocks noGrp="1"/>
          </p:cNvSpPr>
          <p:nvPr>
            <p:ph type="sldNum" sz="quarter" idx="12"/>
          </p:nvPr>
        </p:nvSpPr>
        <p:spPr/>
        <p:txBody>
          <a:bodyPr/>
          <a:lstStyle/>
          <a:p>
            <a:pPr defTabSz="685983"/>
            <a:fld id="{2DFBB78A-01B4-41F2-96B0-677A4A282832}"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1747911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983"/>
            <a:fld id="{2A7A766F-54B4-4ADF-9415-D920997AD43B}"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Footer Placeholder 4"/>
          <p:cNvSpPr>
            <a:spLocks noGrp="1"/>
          </p:cNvSpPr>
          <p:nvPr>
            <p:ph type="ftr" sz="quarter" idx="11"/>
          </p:nvPr>
        </p:nvSpPr>
        <p:spPr/>
        <p:txBody>
          <a:bodyPr/>
          <a:lstStyle/>
          <a:p>
            <a:pPr defTabSz="685983"/>
            <a:endParaRPr lang="en-US" dirty="0">
              <a:solidFill>
                <a:srgbClr val="002060">
                  <a:tint val="75000"/>
                </a:srgbClr>
              </a:solidFill>
            </a:endParaRPr>
          </a:p>
        </p:txBody>
      </p:sp>
      <p:sp>
        <p:nvSpPr>
          <p:cNvPr id="6" name="Slide Number Placeholder 5"/>
          <p:cNvSpPr>
            <a:spLocks noGrp="1"/>
          </p:cNvSpPr>
          <p:nvPr>
            <p:ph type="sldNum" sz="quarter" idx="12"/>
          </p:nvPr>
        </p:nvSpPr>
        <p:spPr/>
        <p:txBody>
          <a:bodyPr/>
          <a:lstStyle/>
          <a:p>
            <a:pPr defTabSz="685983"/>
            <a:fld id="{591C5AD9-787D-40FA-8A4D-16A055B9AF81}"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3488596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983"/>
            <a:fld id="{267CF919-E974-4999-8092-0AA76722C7B9}"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Footer Placeholder 4"/>
          <p:cNvSpPr>
            <a:spLocks noGrp="1"/>
          </p:cNvSpPr>
          <p:nvPr>
            <p:ph type="ftr" sz="quarter" idx="11"/>
          </p:nvPr>
        </p:nvSpPr>
        <p:spPr/>
        <p:txBody>
          <a:bodyPr/>
          <a:lstStyle/>
          <a:p>
            <a:pPr defTabSz="685983"/>
            <a:endParaRPr lang="en-US" dirty="0">
              <a:solidFill>
                <a:srgbClr val="002060">
                  <a:tint val="75000"/>
                </a:srgbClr>
              </a:solidFill>
            </a:endParaRPr>
          </a:p>
        </p:txBody>
      </p:sp>
      <p:sp>
        <p:nvSpPr>
          <p:cNvPr id="6" name="Slide Number Placeholder 5"/>
          <p:cNvSpPr>
            <a:spLocks noGrp="1"/>
          </p:cNvSpPr>
          <p:nvPr>
            <p:ph type="sldNum" sz="quarter" idx="12"/>
          </p:nvPr>
        </p:nvSpPr>
        <p:spPr/>
        <p:txBody>
          <a:bodyPr/>
          <a:lstStyle/>
          <a:p>
            <a:pPr defTabSz="685983"/>
            <a:fld id="{591C5AD9-787D-40FA-8A4D-16A055B9AF81}"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158617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DC0AB4-FE7F-4D7B-8534-7FECEDB4BC64}" type="datetime1">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152898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EC63EA-37B9-4BE0-8231-5079A7490047}" type="datetime1">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1662611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948CF-C032-4689-A654-43C7AE0EA23C}" type="datetime1">
              <a:rPr lang="en-US" smtClean="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9603731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7611B-CC1C-45B4-8C2D-F1FAC95A39B4}" type="datetime1">
              <a:rPr lang="en-US" smtClean="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8672591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B393-EE76-402B-8F52-573C0548ACEB}" type="datetime1">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832301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8D25D-017D-4400-B2C4-9BB187B991DB}" type="datetime1">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489374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C0A2-E262-4F04-84A3-7D746C5DBAD1}" type="datetime1">
              <a:rPr lang="en-US" smtClean="0"/>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pic>
        <p:nvPicPr>
          <p:cNvPr id="7" name="Picture 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123187" y="1"/>
            <a:ext cx="2020812" cy="4343399"/>
          </a:xfrm>
          <a:prstGeom prst="rect">
            <a:avLst/>
          </a:prstGeom>
        </p:spPr>
      </p:pic>
    </p:spTree>
    <p:extLst>
      <p:ext uri="{BB962C8B-B14F-4D97-AF65-F5344CB8AC3E}">
        <p14:creationId xmlns:p14="http://schemas.microsoft.com/office/powerpoint/2010/main" val="228445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9612D-DAEF-4906-917A-F4A54E1A2337}" type="datetime1">
              <a:rPr lang="en-US" smtClean="0"/>
              <a:pPr/>
              <a:t>12/14/2022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CE0F1-33DD-42C4-9C3A-07E5A028A82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983"/>
            <a:fld id="{FFE8055A-F5FE-4A58-AF11-6E044048E5EE}"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983"/>
            <a:endParaRPr lang="en-US" dirty="0">
              <a:solidFill>
                <a:srgbClr val="002060">
                  <a:tint val="75000"/>
                </a:srgbClr>
              </a:solidFill>
            </a:endParaRPr>
          </a:p>
        </p:txBody>
      </p:sp>
      <p:sp>
        <p:nvSpPr>
          <p:cNvPr id="6" name="Slide Number Placeholder 5"/>
          <p:cNvSpPr>
            <a:spLocks noGrp="1"/>
          </p:cNvSpPr>
          <p:nvPr>
            <p:ph type="sldNum" sz="quarter" idx="4"/>
          </p:nvPr>
        </p:nvSpPr>
        <p:spPr>
          <a:xfrm>
            <a:off x="6553201"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983"/>
            <a:fld id="{EB37DED6-D4C7-42EE-AB49-D2E39E64FDE4}" type="slidenum">
              <a:rPr lang="en-US" smtClean="0">
                <a:solidFill>
                  <a:srgbClr val="002060">
                    <a:tint val="75000"/>
                  </a:srgbClr>
                </a:solidFill>
              </a:rPr>
              <a:pPr defTabSz="685983"/>
              <a:t>‹#›</a:t>
            </a:fld>
            <a:endParaRPr lang="en-US">
              <a:solidFill>
                <a:srgbClr val="002060">
                  <a:tint val="75000"/>
                </a:srgbClr>
              </a:solidFill>
            </a:endParaRPr>
          </a:p>
        </p:txBody>
      </p:sp>
    </p:spTree>
    <p:extLst>
      <p:ext uri="{BB962C8B-B14F-4D97-AF65-F5344CB8AC3E}">
        <p14:creationId xmlns:p14="http://schemas.microsoft.com/office/powerpoint/2010/main" val="3228221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hf hdr="0"/>
  <p:txStyles>
    <p:titleStyle>
      <a:lvl1pPr algn="ctr" defTabSz="685983" rtl="0" eaLnBrk="1" latinLnBrk="0" hangingPunct="1">
        <a:spcBef>
          <a:spcPct val="0"/>
        </a:spcBef>
        <a:buNone/>
        <a:defRPr sz="3301" kern="1200">
          <a:solidFill>
            <a:schemeClr val="tx1"/>
          </a:solidFill>
          <a:latin typeface="+mj-lt"/>
          <a:ea typeface="+mj-ea"/>
          <a:cs typeface="+mj-cs"/>
        </a:defRPr>
      </a:lvl1pPr>
    </p:titleStyle>
    <p:bodyStyle>
      <a:lvl1pPr marL="257244" indent="-257244" algn="l" defTabSz="685983" rtl="0" eaLnBrk="1" latinLnBrk="0" hangingPunct="1">
        <a:spcBef>
          <a:spcPct val="20000"/>
        </a:spcBef>
        <a:buSzPct val="60000"/>
        <a:buFontTx/>
        <a:buBlip>
          <a:blip r:embed="rId13"/>
        </a:buBlip>
        <a:defRPr sz="2401" kern="1200">
          <a:solidFill>
            <a:schemeClr val="tx1"/>
          </a:solidFill>
          <a:latin typeface="+mn-lt"/>
          <a:ea typeface="+mn-ea"/>
          <a:cs typeface="+mn-cs"/>
        </a:defRPr>
      </a:lvl1pPr>
      <a:lvl2pPr marL="557361" indent="-214370" algn="l" defTabSz="685983" rtl="0" eaLnBrk="1" latinLnBrk="0" hangingPunct="1">
        <a:spcBef>
          <a:spcPct val="20000"/>
        </a:spcBef>
        <a:buFont typeface="Arial" pitchFamily="34" charset="0"/>
        <a:buChar char="–"/>
        <a:defRPr sz="2101" kern="1200">
          <a:solidFill>
            <a:schemeClr val="tx1"/>
          </a:solidFill>
          <a:latin typeface="+mn-lt"/>
          <a:ea typeface="+mn-ea"/>
          <a:cs typeface="+mn-cs"/>
        </a:defRPr>
      </a:lvl2pPr>
      <a:lvl3pPr marL="857479" indent="-171496" algn="l" defTabSz="6859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470"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1"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3"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44"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36"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27" indent="-171496" algn="l" defTabSz="6859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encilSketch trans="47000" pressure="0"/>
                    </a14:imgEffect>
                  </a14:imgLayer>
                </a14:imgProps>
              </a:ext>
              <a:ext uri="{28A0092B-C50C-407E-A947-70E740481C1C}">
                <a14:useLocalDpi xmlns:a14="http://schemas.microsoft.com/office/drawing/2010/main" val="0"/>
              </a:ext>
            </a:extLst>
          </a:blip>
          <a:srcRect l="-134" r="1" b="5269"/>
          <a:stretch/>
        </p:blipFill>
        <p:spPr>
          <a:xfrm>
            <a:off x="2959701" y="260648"/>
            <a:ext cx="6104918" cy="6095702"/>
          </a:xfrm>
          <a:prstGeom prst="rect">
            <a:avLst/>
          </a:prstGeom>
          <a:effectLst>
            <a:softEdge rad="177800"/>
          </a:effectLst>
        </p:spPr>
      </p:pic>
      <p:sp>
        <p:nvSpPr>
          <p:cNvPr id="2" name="Title 1"/>
          <p:cNvSpPr>
            <a:spLocks noGrp="1"/>
          </p:cNvSpPr>
          <p:nvPr>
            <p:ph type="ctrTitle"/>
          </p:nvPr>
        </p:nvSpPr>
        <p:spPr>
          <a:xfrm>
            <a:off x="1763688" y="1772816"/>
            <a:ext cx="7380312" cy="2736304"/>
          </a:xfrm>
        </p:spPr>
        <p:txBody>
          <a:bodyPr>
            <a:noAutofit/>
          </a:bodyPr>
          <a:lstStyle/>
          <a:p>
            <a:pPr algn="ctr"/>
            <a:r>
              <a:rPr lang="en-GB" sz="6000" dirty="0" smtClean="0"/>
              <a:t>READING </a:t>
            </a:r>
            <a:br>
              <a:rPr lang="en-GB" sz="6000" dirty="0" smtClean="0"/>
            </a:br>
            <a:r>
              <a:rPr lang="en-GB" sz="6000" dirty="0" smtClean="0"/>
              <a:t>SKILLS</a:t>
            </a:r>
            <a:endParaRPr lang="en-US" sz="6000"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a:t>
            </a:fld>
            <a:endParaRPr lang="en-US"/>
          </a:p>
        </p:txBody>
      </p:sp>
    </p:spTree>
    <p:extLst>
      <p:ext uri="{BB962C8B-B14F-4D97-AF65-F5344CB8AC3E}">
        <p14:creationId xmlns:p14="http://schemas.microsoft.com/office/powerpoint/2010/main" val="933558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10</a:t>
            </a:fld>
            <a:endParaRPr lang="en-US">
              <a:solidFill>
                <a:srgbClr val="D5E3FF">
                  <a:lumMod val="10000"/>
                </a:srgbClr>
              </a:solidFill>
            </a:endParaRPr>
          </a:p>
        </p:txBody>
      </p:sp>
      <p:pic>
        <p:nvPicPr>
          <p:cNvPr id="6" name="Picture 5">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7" name="Title 1"/>
          <p:cNvSpPr>
            <a:spLocks noGrp="1"/>
          </p:cNvSpPr>
          <p:nvPr>
            <p:ph type="title"/>
          </p:nvPr>
        </p:nvSpPr>
        <p:spPr/>
        <p:txBody>
          <a:bodyPr/>
          <a:lstStyle/>
          <a:p>
            <a:pPr algn="ctr"/>
            <a:r>
              <a:rPr lang="en-GB" dirty="0" smtClean="0"/>
              <a:t>What to do first when skimming</a:t>
            </a:r>
            <a:endParaRPr lang="en-US" dirty="0"/>
          </a:p>
        </p:txBody>
      </p:sp>
      <p:sp>
        <p:nvSpPr>
          <p:cNvPr id="8" name="Content Placeholder 2"/>
          <p:cNvSpPr>
            <a:spLocks noGrp="1"/>
          </p:cNvSpPr>
          <p:nvPr>
            <p:ph idx="1"/>
          </p:nvPr>
        </p:nvSpPr>
        <p:spPr>
          <a:xfrm>
            <a:off x="251520" y="1412776"/>
            <a:ext cx="8784976" cy="4943575"/>
          </a:xfrm>
        </p:spPr>
        <p:txBody>
          <a:bodyPr>
            <a:noAutofit/>
          </a:bodyPr>
          <a:lstStyle/>
          <a:p>
            <a:pPr marL="0" indent="0">
              <a:buNone/>
            </a:pPr>
            <a:endParaRPr lang="en-US" sz="2800" dirty="0" smtClean="0"/>
          </a:p>
          <a:p>
            <a:r>
              <a:rPr lang="en-US" sz="2800" dirty="0"/>
              <a:t> </a:t>
            </a:r>
            <a:r>
              <a:rPr lang="en-US" sz="2800" dirty="0" smtClean="0"/>
              <a:t>Read </a:t>
            </a:r>
            <a:r>
              <a:rPr lang="en-US" sz="2800" dirty="0"/>
              <a:t>the </a:t>
            </a:r>
            <a:r>
              <a:rPr lang="en-US" sz="2800" dirty="0" smtClean="0"/>
              <a:t>title.</a:t>
            </a:r>
            <a:endParaRPr lang="en-US" sz="2800" dirty="0"/>
          </a:p>
          <a:p>
            <a:r>
              <a:rPr lang="en-US" sz="2800" dirty="0" smtClean="0"/>
              <a:t> </a:t>
            </a:r>
            <a:r>
              <a:rPr lang="en-US" sz="2800" dirty="0"/>
              <a:t>Read the introduction or the first paragraph</a:t>
            </a:r>
            <a:r>
              <a:rPr lang="en-US" sz="2800" dirty="0" smtClean="0"/>
              <a:t>.</a:t>
            </a:r>
            <a:endParaRPr lang="en-US" sz="2800" dirty="0"/>
          </a:p>
          <a:p>
            <a:r>
              <a:rPr lang="en-US" sz="2800" dirty="0"/>
              <a:t> </a:t>
            </a:r>
            <a:r>
              <a:rPr lang="en-US" sz="2800" dirty="0" smtClean="0"/>
              <a:t>Read </a:t>
            </a:r>
            <a:r>
              <a:rPr lang="en-US" sz="2800" dirty="0"/>
              <a:t>the first sentence of each of the </a:t>
            </a:r>
            <a:r>
              <a:rPr lang="en-US" sz="2800" dirty="0" smtClean="0"/>
              <a:t>following     paragraphs.</a:t>
            </a:r>
            <a:endParaRPr lang="en-US" sz="2800" dirty="0"/>
          </a:p>
          <a:p>
            <a:r>
              <a:rPr lang="en-US" sz="2800" dirty="0"/>
              <a:t> </a:t>
            </a:r>
            <a:r>
              <a:rPr lang="en-US" sz="2800" dirty="0" smtClean="0"/>
              <a:t>Read </a:t>
            </a:r>
            <a:r>
              <a:rPr lang="en-US" sz="2800" dirty="0"/>
              <a:t>any headings or sub-headings</a:t>
            </a:r>
            <a:r>
              <a:rPr lang="en-US" sz="2800" dirty="0" smtClean="0"/>
              <a:t>.</a:t>
            </a:r>
            <a:endParaRPr lang="en-US" sz="2800" dirty="0"/>
          </a:p>
          <a:p>
            <a:r>
              <a:rPr lang="en-US" sz="2800" dirty="0"/>
              <a:t> </a:t>
            </a:r>
            <a:r>
              <a:rPr lang="en-US" sz="2800" dirty="0" smtClean="0"/>
              <a:t>Look </a:t>
            </a:r>
            <a:r>
              <a:rPr lang="en-US" sz="2800" dirty="0"/>
              <a:t>at any pictures or phrases that </a:t>
            </a:r>
            <a:r>
              <a:rPr lang="en-US" sz="2800" dirty="0" smtClean="0"/>
              <a:t>are </a:t>
            </a:r>
            <a:r>
              <a:rPr lang="en-US" sz="2800" dirty="0"/>
              <a:t>in boldface or </a:t>
            </a:r>
            <a:r>
              <a:rPr lang="en-US" sz="2800" dirty="0" smtClean="0"/>
              <a:t>italics</a:t>
            </a:r>
            <a:endParaRPr lang="en-US" sz="2800" dirty="0"/>
          </a:p>
          <a:p>
            <a:r>
              <a:rPr lang="en-US" sz="2800" dirty="0"/>
              <a:t> </a:t>
            </a:r>
            <a:r>
              <a:rPr lang="en-US" sz="2800" dirty="0" smtClean="0"/>
              <a:t>Read </a:t>
            </a:r>
            <a:r>
              <a:rPr lang="en-US" sz="2800" dirty="0"/>
              <a:t>the summary or last paragraph.</a:t>
            </a:r>
          </a:p>
          <a:p>
            <a:endParaRPr lang="en-US" sz="2800" dirty="0"/>
          </a:p>
        </p:txBody>
      </p:sp>
    </p:spTree>
    <p:extLst>
      <p:ext uri="{BB962C8B-B14F-4D97-AF65-F5344CB8AC3E}">
        <p14:creationId xmlns:p14="http://schemas.microsoft.com/office/powerpoint/2010/main" val="1066835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11</a:t>
            </a:fld>
            <a:endParaRPr lang="en-US">
              <a:solidFill>
                <a:srgbClr val="D5E3FF">
                  <a:lumMod val="10000"/>
                </a:srgbClr>
              </a:solidFill>
            </a:endParaRPr>
          </a:p>
        </p:txBody>
      </p:sp>
      <p:sp>
        <p:nvSpPr>
          <p:cNvPr id="6" name="Title 1"/>
          <p:cNvSpPr>
            <a:spLocks noGrp="1"/>
          </p:cNvSpPr>
          <p:nvPr>
            <p:ph type="title"/>
          </p:nvPr>
        </p:nvSpPr>
        <p:spPr/>
        <p:txBody>
          <a:bodyPr/>
          <a:lstStyle/>
          <a:p>
            <a:pPr algn="ctr"/>
            <a:r>
              <a:rPr lang="en-GB" dirty="0" smtClean="0"/>
              <a:t>INTENSIVE READING</a:t>
            </a:r>
            <a:endParaRPr lang="en-US"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8" name="Content Placeholder 2"/>
          <p:cNvSpPr>
            <a:spLocks noGrp="1"/>
          </p:cNvSpPr>
          <p:nvPr>
            <p:ph idx="1"/>
          </p:nvPr>
        </p:nvSpPr>
        <p:spPr>
          <a:xfrm>
            <a:off x="251520" y="1484784"/>
            <a:ext cx="8510654" cy="4916017"/>
          </a:xfrm>
        </p:spPr>
        <p:txBody>
          <a:bodyPr>
            <a:noAutofit/>
          </a:bodyPr>
          <a:lstStyle/>
          <a:p>
            <a:r>
              <a:rPr lang="en-US" sz="2400" dirty="0" smtClean="0"/>
              <a:t>Intensive reading is used more </a:t>
            </a:r>
            <a:r>
              <a:rPr lang="en-US" sz="2400" dirty="0"/>
              <a:t>in-depth than skimming and scanning</a:t>
            </a:r>
            <a:r>
              <a:rPr lang="en-US" sz="2400" dirty="0" smtClean="0"/>
              <a:t>.</a:t>
            </a:r>
          </a:p>
          <a:p>
            <a:r>
              <a:rPr lang="en-US" sz="2400" dirty="0" smtClean="0"/>
              <a:t>It is a better approach for the study </a:t>
            </a:r>
            <a:r>
              <a:rPr lang="en-US" sz="2400" dirty="0"/>
              <a:t>of content material that are difficult </a:t>
            </a:r>
            <a:r>
              <a:rPr lang="en-US" sz="2400" dirty="0" smtClean="0"/>
              <a:t>. </a:t>
            </a:r>
            <a:endParaRPr lang="en-US" sz="2400" dirty="0"/>
          </a:p>
          <a:p>
            <a:r>
              <a:rPr lang="en-US" sz="2400" dirty="0" smtClean="0"/>
              <a:t>It is used for </a:t>
            </a:r>
            <a:r>
              <a:rPr lang="en-US" sz="2400" dirty="0"/>
              <a:t>clear aim </a:t>
            </a:r>
            <a:r>
              <a:rPr lang="en-US" sz="2400" dirty="0" smtClean="0"/>
              <a:t>reading- to build more knowledge.</a:t>
            </a:r>
            <a:endParaRPr lang="en-US" sz="2400" dirty="0"/>
          </a:p>
          <a:p>
            <a:r>
              <a:rPr lang="en-US" sz="2400" dirty="0" smtClean="0"/>
              <a:t>Texts are read more than once. </a:t>
            </a:r>
            <a:endParaRPr lang="en-US" sz="2400" dirty="0"/>
          </a:p>
          <a:p>
            <a:r>
              <a:rPr lang="en-US" sz="2400" dirty="0" smtClean="0"/>
              <a:t>Intensive reading helps </a:t>
            </a:r>
            <a:r>
              <a:rPr lang="en-US" sz="2400" dirty="0"/>
              <a:t>ideas to persist in memory for a long time</a:t>
            </a:r>
            <a:r>
              <a:rPr lang="en-US" sz="2400" dirty="0" smtClean="0"/>
              <a:t>.</a:t>
            </a:r>
          </a:p>
          <a:p>
            <a:r>
              <a:rPr lang="en-US" sz="2400" dirty="0" smtClean="0"/>
              <a:t>It helps to identify grammatical </a:t>
            </a:r>
            <a:r>
              <a:rPr lang="en-US" sz="2400" dirty="0"/>
              <a:t>forms, discourse </a:t>
            </a:r>
            <a:r>
              <a:rPr lang="en-US" sz="2400" dirty="0" smtClean="0"/>
              <a:t>markers.</a:t>
            </a:r>
            <a:endParaRPr lang="en-US" sz="2400" dirty="0"/>
          </a:p>
          <a:p>
            <a:r>
              <a:rPr lang="en-US" sz="2400" dirty="0" smtClean="0"/>
              <a:t>It is time </a:t>
            </a:r>
            <a:r>
              <a:rPr lang="en-US" sz="2400" dirty="0"/>
              <a:t>consuming.</a:t>
            </a:r>
          </a:p>
          <a:p>
            <a:endParaRPr lang="en-US" sz="2400" dirty="0"/>
          </a:p>
        </p:txBody>
      </p:sp>
    </p:spTree>
    <p:extLst>
      <p:ext uri="{BB962C8B-B14F-4D97-AF65-F5344CB8AC3E}">
        <p14:creationId xmlns:p14="http://schemas.microsoft.com/office/powerpoint/2010/main" val="3563878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Intensive Reading Contd.</a:t>
            </a:r>
            <a:endParaRPr lang="en-US" dirty="0"/>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12</a:t>
            </a:fld>
            <a:endParaRPr lang="en-US">
              <a:solidFill>
                <a:srgbClr val="D5E3FF">
                  <a:lumMod val="10000"/>
                </a:srgbClr>
              </a:solidFill>
            </a:endParaRPr>
          </a:p>
        </p:txBody>
      </p:sp>
      <p:sp>
        <p:nvSpPr>
          <p:cNvPr id="6" name="Content Placeholder 2"/>
          <p:cNvSpPr>
            <a:spLocks noGrp="1"/>
          </p:cNvSpPr>
          <p:nvPr>
            <p:ph idx="1"/>
          </p:nvPr>
        </p:nvSpPr>
        <p:spPr>
          <a:xfrm>
            <a:off x="251520" y="1484785"/>
            <a:ext cx="8435280" cy="4763618"/>
          </a:xfrm>
        </p:spPr>
        <p:txBody>
          <a:bodyPr>
            <a:normAutofit/>
          </a:bodyPr>
          <a:lstStyle/>
          <a:p>
            <a:pPr marL="0" indent="0">
              <a:buNone/>
            </a:pPr>
            <a:r>
              <a:rPr lang="en-GB" sz="2800" dirty="0" smtClean="0">
                <a:solidFill>
                  <a:srgbClr val="FF0000"/>
                </a:solidFill>
              </a:rPr>
              <a:t>It demands:</a:t>
            </a:r>
            <a:endParaRPr lang="en-US" sz="2800" dirty="0" smtClean="0">
              <a:solidFill>
                <a:srgbClr val="FF0000"/>
              </a:solidFill>
            </a:endParaRPr>
          </a:p>
          <a:p>
            <a:r>
              <a:rPr lang="en-US" sz="2800" dirty="0" smtClean="0"/>
              <a:t>Reflection,</a:t>
            </a:r>
            <a:endParaRPr lang="en-US" sz="2800" dirty="0"/>
          </a:p>
          <a:p>
            <a:r>
              <a:rPr lang="en-US" sz="2800" dirty="0"/>
              <a:t>T</a:t>
            </a:r>
            <a:r>
              <a:rPr lang="en-US" sz="2800" dirty="0" smtClean="0"/>
              <a:t>hought</a:t>
            </a:r>
            <a:r>
              <a:rPr lang="en-US" sz="2800" dirty="0"/>
              <a:t>,</a:t>
            </a:r>
          </a:p>
          <a:p>
            <a:r>
              <a:rPr lang="en-US" sz="2800" dirty="0"/>
              <a:t>A</a:t>
            </a:r>
            <a:r>
              <a:rPr lang="en-US" sz="2800" dirty="0" smtClean="0"/>
              <a:t>nalysis</a:t>
            </a:r>
            <a:r>
              <a:rPr lang="en-US" sz="2800" dirty="0"/>
              <a:t>, </a:t>
            </a:r>
          </a:p>
          <a:p>
            <a:r>
              <a:rPr lang="en-US" sz="2800" dirty="0"/>
              <a:t>C</a:t>
            </a:r>
            <a:r>
              <a:rPr lang="en-US" sz="2800" dirty="0" smtClean="0"/>
              <a:t>riticism</a:t>
            </a:r>
            <a:r>
              <a:rPr lang="en-US" sz="2800" dirty="0"/>
              <a:t>, </a:t>
            </a:r>
          </a:p>
          <a:p>
            <a:r>
              <a:rPr lang="en-US" sz="2800" dirty="0"/>
              <a:t>C</a:t>
            </a:r>
            <a:r>
              <a:rPr lang="en-US" sz="2800" dirty="0" smtClean="0"/>
              <a:t>omparison</a:t>
            </a:r>
            <a:r>
              <a:rPr lang="en-US" sz="2800" dirty="0"/>
              <a:t>, </a:t>
            </a:r>
          </a:p>
          <a:p>
            <a:r>
              <a:rPr lang="en-US" sz="2800" dirty="0"/>
              <a:t>N</a:t>
            </a:r>
            <a:r>
              <a:rPr lang="en-US" sz="2800" dirty="0" smtClean="0"/>
              <a:t>otes </a:t>
            </a:r>
            <a:r>
              <a:rPr lang="en-US" sz="2800" dirty="0"/>
              <a:t>made, points highlighted and emphasized,</a:t>
            </a:r>
          </a:p>
          <a:p>
            <a:r>
              <a:rPr lang="en-US" sz="2800" dirty="0"/>
              <a:t>A</a:t>
            </a:r>
            <a:r>
              <a:rPr lang="en-US" sz="2800" dirty="0" smtClean="0"/>
              <a:t>rguments </a:t>
            </a:r>
            <a:r>
              <a:rPr lang="en-US" sz="2800" dirty="0"/>
              <a:t>followed and evaluated, </a:t>
            </a:r>
          </a:p>
          <a:p>
            <a:r>
              <a:rPr lang="en-US" sz="2800" dirty="0"/>
              <a:t>T</a:t>
            </a:r>
            <a:r>
              <a:rPr lang="en-US" sz="2800" dirty="0" smtClean="0"/>
              <a:t>he </a:t>
            </a:r>
            <a:r>
              <a:rPr lang="en-US" sz="2800" dirty="0"/>
              <a:t>whole summarized</a:t>
            </a:r>
          </a:p>
          <a:p>
            <a:endParaRPr lang="en-US" sz="2800"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2869681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13</a:t>
            </a:fld>
            <a:endParaRPr lang="en-US">
              <a:solidFill>
                <a:srgbClr val="D5E3FF">
                  <a:lumMod val="10000"/>
                </a:srgbClr>
              </a:solidFill>
            </a:endParaRPr>
          </a:p>
        </p:txBody>
      </p:sp>
      <p:sp>
        <p:nvSpPr>
          <p:cNvPr id="6" name="Title 1"/>
          <p:cNvSpPr>
            <a:spLocks noGrp="1"/>
          </p:cNvSpPr>
          <p:nvPr>
            <p:ph type="title"/>
          </p:nvPr>
        </p:nvSpPr>
        <p:spPr/>
        <p:txBody>
          <a:bodyPr/>
          <a:lstStyle/>
          <a:p>
            <a:r>
              <a:rPr lang="en-US" dirty="0" smtClean="0"/>
              <a:t>Intensive Reading Contd.</a:t>
            </a:r>
            <a:endParaRPr lang="en-US"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8" name="Content Placeholder 2"/>
          <p:cNvSpPr>
            <a:spLocks noGrp="1"/>
          </p:cNvSpPr>
          <p:nvPr>
            <p:ph idx="1"/>
          </p:nvPr>
        </p:nvSpPr>
        <p:spPr>
          <a:xfrm>
            <a:off x="323528" y="1556793"/>
            <a:ext cx="8363272" cy="4691610"/>
          </a:xfrm>
        </p:spPr>
        <p:txBody>
          <a:bodyPr>
            <a:normAutofit/>
          </a:bodyPr>
          <a:lstStyle/>
          <a:p>
            <a:pPr marL="0" indent="0">
              <a:buNone/>
            </a:pPr>
            <a:r>
              <a:rPr lang="en-GB" b="1" u="sng" dirty="0" smtClean="0">
                <a:solidFill>
                  <a:srgbClr val="FF0000"/>
                </a:solidFill>
              </a:rPr>
              <a:t>SQ3R</a:t>
            </a:r>
            <a:r>
              <a:rPr lang="en-GB" b="1" dirty="0" smtClean="0">
                <a:solidFill>
                  <a:srgbClr val="FF0000"/>
                </a:solidFill>
              </a:rPr>
              <a:t> </a:t>
            </a:r>
            <a:r>
              <a:rPr lang="en-GB" b="1" dirty="0" smtClean="0"/>
              <a:t>for Intensive Reading:</a:t>
            </a:r>
          </a:p>
          <a:p>
            <a:pPr marL="0" indent="0">
              <a:buNone/>
            </a:pPr>
            <a:r>
              <a:rPr lang="en-GB" b="1" u="sng" dirty="0" smtClean="0">
                <a:solidFill>
                  <a:srgbClr val="FF0000"/>
                </a:solidFill>
              </a:rPr>
              <a:t>Survey:</a:t>
            </a:r>
            <a:r>
              <a:rPr lang="en-GB" b="1" dirty="0" smtClean="0"/>
              <a:t> </a:t>
            </a:r>
            <a:r>
              <a:rPr lang="en-GB" dirty="0" smtClean="0"/>
              <a:t>Cursory glance, take note of title, sub-titles, summary, italicised, structure.</a:t>
            </a:r>
          </a:p>
          <a:p>
            <a:pPr marL="0" indent="0">
              <a:buNone/>
            </a:pPr>
            <a:endParaRPr lang="en-GB" dirty="0" smtClean="0"/>
          </a:p>
          <a:p>
            <a:pPr marL="0" indent="0">
              <a:buNone/>
            </a:pPr>
            <a:r>
              <a:rPr lang="en-GB" b="1" u="sng" dirty="0" smtClean="0">
                <a:solidFill>
                  <a:srgbClr val="FF0000"/>
                </a:solidFill>
              </a:rPr>
              <a:t>Question: </a:t>
            </a:r>
            <a:r>
              <a:rPr lang="en-GB" dirty="0" smtClean="0"/>
              <a:t>What is the author saying? </a:t>
            </a:r>
          </a:p>
          <a:p>
            <a:r>
              <a:rPr lang="en-GB" dirty="0"/>
              <a:t>W</a:t>
            </a:r>
            <a:r>
              <a:rPr lang="en-GB" dirty="0" smtClean="0"/>
              <a:t>hy am I studying this? </a:t>
            </a:r>
          </a:p>
          <a:p>
            <a:r>
              <a:rPr lang="en-GB" dirty="0" smtClean="0"/>
              <a:t>How is it relevant to the society? How does it relate to broader field?</a:t>
            </a:r>
            <a:r>
              <a:rPr lang="en-GB" b="1" dirty="0" smtClean="0"/>
              <a:t> </a:t>
            </a:r>
          </a:p>
          <a:p>
            <a:endParaRPr lang="en-GB" b="1" dirty="0" smtClean="0"/>
          </a:p>
          <a:p>
            <a:r>
              <a:rPr lang="en-GB" i="1" dirty="0" smtClean="0"/>
              <a:t>Note:</a:t>
            </a:r>
            <a:r>
              <a:rPr lang="en-GB" b="1" dirty="0" smtClean="0"/>
              <a:t> </a:t>
            </a:r>
            <a:r>
              <a:rPr lang="en-GB" sz="3000" b="1" i="1" dirty="0" smtClean="0">
                <a:solidFill>
                  <a:srgbClr val="00B050"/>
                </a:solidFill>
              </a:rPr>
              <a:t>Turn to introduction and preface for answers.</a:t>
            </a:r>
          </a:p>
        </p:txBody>
      </p:sp>
    </p:spTree>
    <p:extLst>
      <p:ext uri="{BB962C8B-B14F-4D97-AF65-F5344CB8AC3E}">
        <p14:creationId xmlns:p14="http://schemas.microsoft.com/office/powerpoint/2010/main" val="2613381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14</a:t>
            </a:fld>
            <a:endParaRPr lang="en-US">
              <a:solidFill>
                <a:srgbClr val="D5E3FF">
                  <a:lumMod val="10000"/>
                </a:srgbClr>
              </a:solidFill>
            </a:endParaRPr>
          </a:p>
        </p:txBody>
      </p:sp>
      <p:sp>
        <p:nvSpPr>
          <p:cNvPr id="6" name="Content Placeholder 2"/>
          <p:cNvSpPr>
            <a:spLocks noGrp="1"/>
          </p:cNvSpPr>
          <p:nvPr>
            <p:ph idx="1"/>
          </p:nvPr>
        </p:nvSpPr>
        <p:spPr/>
        <p:txBody>
          <a:bodyPr>
            <a:normAutofit lnSpcReduction="10000"/>
          </a:bodyPr>
          <a:lstStyle/>
          <a:p>
            <a:pPr marL="0" indent="0">
              <a:buNone/>
            </a:pPr>
            <a:r>
              <a:rPr lang="en-US" b="1" u="sng" dirty="0" smtClean="0">
                <a:solidFill>
                  <a:srgbClr val="FF0000"/>
                </a:solidFill>
              </a:rPr>
              <a:t>Read:</a:t>
            </a:r>
            <a:r>
              <a:rPr lang="en-US" b="1" dirty="0" smtClean="0"/>
              <a:t> </a:t>
            </a:r>
            <a:r>
              <a:rPr lang="en-US" dirty="0" smtClean="0"/>
              <a:t>Read each section,</a:t>
            </a:r>
          </a:p>
          <a:p>
            <a:r>
              <a:rPr lang="en-GB" dirty="0" smtClean="0"/>
              <a:t>Attempt to ask the questions earlier raised,</a:t>
            </a:r>
          </a:p>
          <a:p>
            <a:r>
              <a:rPr lang="en-GB" dirty="0" smtClean="0"/>
              <a:t>Challenge the primary teacher.</a:t>
            </a:r>
          </a:p>
          <a:p>
            <a:r>
              <a:rPr lang="en-GB" dirty="0" smtClean="0"/>
              <a:t>Criticize the primary teacher using other ideas you have.</a:t>
            </a:r>
            <a:endParaRPr lang="en-US" dirty="0"/>
          </a:p>
          <a:p>
            <a:pPr marL="0" indent="0">
              <a:buNone/>
            </a:pPr>
            <a:r>
              <a:rPr lang="en-US" b="1" u="sng" dirty="0" smtClean="0">
                <a:solidFill>
                  <a:srgbClr val="FF0000"/>
                </a:solidFill>
              </a:rPr>
              <a:t>Recite</a:t>
            </a:r>
            <a:r>
              <a:rPr lang="en-US" b="1" u="sng" dirty="0">
                <a:solidFill>
                  <a:srgbClr val="FF0000"/>
                </a:solidFill>
              </a:rPr>
              <a:t>:</a:t>
            </a:r>
            <a:r>
              <a:rPr lang="en-US" b="1" dirty="0">
                <a:solidFill>
                  <a:srgbClr val="FF0000"/>
                </a:solidFill>
              </a:rPr>
              <a:t> </a:t>
            </a:r>
            <a:r>
              <a:rPr lang="en-US" dirty="0"/>
              <a:t>Close the text and attempt to answer the questions raised based on what you have read. </a:t>
            </a:r>
          </a:p>
          <a:p>
            <a:r>
              <a:rPr lang="en-US" dirty="0"/>
              <a:t>This will help you know what is left out when you return to the text</a:t>
            </a:r>
            <a:r>
              <a:rPr lang="en-US" dirty="0" smtClean="0"/>
              <a:t>.</a:t>
            </a:r>
            <a:endParaRPr lang="en-US" dirty="0"/>
          </a:p>
          <a:p>
            <a:pPr marL="0" indent="0">
              <a:buNone/>
            </a:pPr>
            <a:r>
              <a:rPr lang="en-US" b="1" u="sng" dirty="0">
                <a:solidFill>
                  <a:srgbClr val="FF0000"/>
                </a:solidFill>
              </a:rPr>
              <a:t>Review: </a:t>
            </a:r>
            <a:r>
              <a:rPr lang="en-US" dirty="0"/>
              <a:t>Review your journey so far into the text and make a summary. </a:t>
            </a:r>
          </a:p>
          <a:p>
            <a:r>
              <a:rPr lang="en-US" dirty="0"/>
              <a:t>To be continued from the summary during your next study.</a:t>
            </a:r>
            <a:endParaRPr lang="en-US" b="1" dirty="0"/>
          </a:p>
          <a:p>
            <a:endParaRPr lang="en-US" dirty="0"/>
          </a:p>
        </p:txBody>
      </p:sp>
      <p:sp>
        <p:nvSpPr>
          <p:cNvPr id="8" name="Title 1"/>
          <p:cNvSpPr>
            <a:spLocks noGrp="1"/>
          </p:cNvSpPr>
          <p:nvPr>
            <p:ph type="title"/>
          </p:nvPr>
        </p:nvSpPr>
        <p:spPr/>
        <p:txBody>
          <a:bodyPr/>
          <a:lstStyle/>
          <a:p>
            <a:r>
              <a:rPr lang="en-US" dirty="0" smtClean="0"/>
              <a:t>Intensive Reading Contd.</a:t>
            </a:r>
            <a:endParaRPr lang="en-US" dirty="0"/>
          </a:p>
        </p:txBody>
      </p:sp>
      <p:pic>
        <p:nvPicPr>
          <p:cNvPr id="9" name="Picture 8">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804277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15</a:t>
            </a:fld>
            <a:endParaRPr lang="en-US">
              <a:solidFill>
                <a:srgbClr val="D5E3FF">
                  <a:lumMod val="10000"/>
                </a:srgbClr>
              </a:solidFill>
            </a:endParaRPr>
          </a:p>
        </p:txBody>
      </p:sp>
      <p:sp>
        <p:nvSpPr>
          <p:cNvPr id="6" name="Title 1"/>
          <p:cNvSpPr>
            <a:spLocks noGrp="1"/>
          </p:cNvSpPr>
          <p:nvPr>
            <p:ph type="title"/>
          </p:nvPr>
        </p:nvSpPr>
        <p:spPr/>
        <p:txBody>
          <a:bodyPr/>
          <a:lstStyle/>
          <a:p>
            <a:r>
              <a:rPr lang="en-GB" dirty="0" smtClean="0"/>
              <a:t>EXTENSIVE READING</a:t>
            </a:r>
            <a:endParaRPr lang="en-US" dirty="0"/>
          </a:p>
        </p:txBody>
      </p:sp>
      <p:sp>
        <p:nvSpPr>
          <p:cNvPr id="7" name="Content Placeholder 2"/>
          <p:cNvSpPr>
            <a:spLocks noGrp="1"/>
          </p:cNvSpPr>
          <p:nvPr>
            <p:ph idx="1"/>
          </p:nvPr>
        </p:nvSpPr>
        <p:spPr/>
        <p:txBody>
          <a:bodyPr>
            <a:normAutofit/>
          </a:bodyPr>
          <a:lstStyle/>
          <a:p>
            <a:r>
              <a:rPr lang="en-GB" sz="3200" dirty="0" smtClean="0"/>
              <a:t>Reading for pleasure or relaxation.</a:t>
            </a:r>
          </a:p>
          <a:p>
            <a:r>
              <a:rPr lang="en-GB" sz="3200" dirty="0" smtClean="0"/>
              <a:t>Usually not within time constraint.</a:t>
            </a:r>
          </a:p>
          <a:p>
            <a:r>
              <a:rPr lang="en-US" sz="3200" dirty="0" smtClean="0"/>
              <a:t>Reading </a:t>
            </a:r>
            <a:r>
              <a:rPr lang="en-US" sz="3200" dirty="0"/>
              <a:t>for </a:t>
            </a:r>
            <a:r>
              <a:rPr lang="en-US" sz="3200" dirty="0" smtClean="0"/>
              <a:t>gist </a:t>
            </a:r>
            <a:r>
              <a:rPr lang="en-US" sz="3200" dirty="0"/>
              <a:t>and skipping unknown </a:t>
            </a:r>
            <a:r>
              <a:rPr lang="en-US" sz="3200" dirty="0" smtClean="0"/>
              <a:t>words.</a:t>
            </a:r>
          </a:p>
          <a:p>
            <a:r>
              <a:rPr lang="en-US" sz="3200" dirty="0" smtClean="0"/>
              <a:t>To build </a:t>
            </a:r>
            <a:r>
              <a:rPr lang="en-US" sz="3200" dirty="0"/>
              <a:t>reader confidence and </a:t>
            </a:r>
            <a:r>
              <a:rPr lang="en-US" sz="3200" dirty="0" smtClean="0"/>
              <a:t>enjoyment.</a:t>
            </a:r>
          </a:p>
          <a:p>
            <a:r>
              <a:rPr lang="en-US" sz="3200" dirty="0" smtClean="0"/>
              <a:t>A complement </a:t>
            </a:r>
            <a:r>
              <a:rPr lang="en-US" sz="3200" dirty="0"/>
              <a:t>to an intensive </a:t>
            </a:r>
            <a:r>
              <a:rPr lang="en-US" sz="3200" dirty="0" smtClean="0"/>
              <a:t>reading.</a:t>
            </a:r>
          </a:p>
          <a:p>
            <a:r>
              <a:rPr lang="en-US" sz="3200" dirty="0"/>
              <a:t>Reading speed  is usually faster than slower. </a:t>
            </a:r>
          </a:p>
        </p:txBody>
      </p:sp>
      <p:pic>
        <p:nvPicPr>
          <p:cNvPr id="8" name="Picture 7">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3613481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16</a:t>
            </a:fld>
            <a:endParaRPr lang="en-US">
              <a:solidFill>
                <a:srgbClr val="D5E3FF">
                  <a:lumMod val="10000"/>
                </a:srgbClr>
              </a:solidFill>
            </a:endParaRPr>
          </a:p>
        </p:txBody>
      </p:sp>
      <p:pic>
        <p:nvPicPr>
          <p:cNvPr id="6" name="Picture 5">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7" name="Content Placeholder 2"/>
          <p:cNvSpPr>
            <a:spLocks noGrp="1"/>
          </p:cNvSpPr>
          <p:nvPr>
            <p:ph idx="1"/>
          </p:nvPr>
        </p:nvSpPr>
        <p:spPr>
          <a:xfrm>
            <a:off x="457200" y="1295401"/>
            <a:ext cx="8229600" cy="4953002"/>
          </a:xfrm>
        </p:spPr>
        <p:txBody>
          <a:bodyPr>
            <a:noAutofit/>
          </a:bodyPr>
          <a:lstStyle/>
          <a:p>
            <a:r>
              <a:rPr lang="en-US" sz="2800" dirty="0" smtClean="0"/>
              <a:t>In reading, the eyes move along each line of print in a series of jerks. The pauses between the jerks are known as fixations. It is during the fixations that your eyes take in words. Poor readers take in only one or two words in each fixation,e.g.</a:t>
            </a:r>
          </a:p>
          <a:p>
            <a:pPr marL="0" indent="0">
              <a:buNone/>
            </a:pPr>
            <a:r>
              <a:rPr lang="en-US" sz="2800" dirty="0" smtClean="0"/>
              <a:t>    | This is | how a | poor | reader’s| eyes move |    along | lines| of print. |</a:t>
            </a:r>
          </a:p>
          <a:p>
            <a:pPr marL="0" indent="0">
              <a:buNone/>
            </a:pPr>
            <a:r>
              <a:rPr lang="en-US" sz="2800" dirty="0" smtClean="0"/>
              <a:t>    A good reader, on the other hand, takes in several words in each fixation</a:t>
            </a:r>
          </a:p>
          <a:p>
            <a:r>
              <a:rPr lang="en-US" sz="2800" dirty="0" smtClean="0"/>
              <a:t>| This is how | a better reader’s | eyes move along | lines of print.|</a:t>
            </a:r>
            <a:endParaRPr lang="en-US" sz="2800" dirty="0"/>
          </a:p>
        </p:txBody>
      </p:sp>
      <p:sp>
        <p:nvSpPr>
          <p:cNvPr id="8" name="Title 1"/>
          <p:cNvSpPr>
            <a:spLocks noGrp="1"/>
          </p:cNvSpPr>
          <p:nvPr>
            <p:ph type="title"/>
          </p:nvPr>
        </p:nvSpPr>
        <p:spPr/>
        <p:txBody>
          <a:bodyPr/>
          <a:lstStyle/>
          <a:p>
            <a:r>
              <a:rPr lang="en-US" dirty="0" smtClean="0"/>
              <a:t>Phrase reading</a:t>
            </a:r>
            <a:endParaRPr lang="en-US" dirty="0"/>
          </a:p>
        </p:txBody>
      </p:sp>
    </p:spTree>
    <p:extLst>
      <p:ext uri="{BB962C8B-B14F-4D97-AF65-F5344CB8AC3E}">
        <p14:creationId xmlns:p14="http://schemas.microsoft.com/office/powerpoint/2010/main" val="3822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17</a:t>
            </a:fld>
            <a:endParaRPr lang="en-US">
              <a:solidFill>
                <a:srgbClr val="D5E3FF">
                  <a:lumMod val="10000"/>
                </a:srgbClr>
              </a:solidFill>
            </a:endParaRPr>
          </a:p>
        </p:txBody>
      </p:sp>
      <p:sp>
        <p:nvSpPr>
          <p:cNvPr id="6" name="Content Placeholder 2"/>
          <p:cNvSpPr>
            <a:spLocks noGrp="1"/>
          </p:cNvSpPr>
          <p:nvPr>
            <p:ph idx="1"/>
          </p:nvPr>
        </p:nvSpPr>
        <p:spPr>
          <a:xfrm>
            <a:off x="457200" y="1295401"/>
            <a:ext cx="8229600" cy="5562600"/>
          </a:xfrm>
        </p:spPr>
        <p:txBody>
          <a:bodyPr>
            <a:noAutofit/>
          </a:bodyPr>
          <a:lstStyle/>
          <a:p>
            <a:r>
              <a:rPr lang="en-US" sz="2200" dirty="0" smtClean="0"/>
              <a:t>Have a clear focus for your reading. Set your reading goals.</a:t>
            </a:r>
          </a:p>
          <a:p>
            <a:r>
              <a:rPr lang="en-US" sz="2200" dirty="0" smtClean="0"/>
              <a:t>Survey the text before you spend the time and effort involved in detailed reading.</a:t>
            </a:r>
          </a:p>
          <a:p>
            <a:r>
              <a:rPr lang="en-US" sz="2200" dirty="0" smtClean="0"/>
              <a:t>Scan and skim to select the text for detailed reading.</a:t>
            </a:r>
          </a:p>
          <a:p>
            <a:r>
              <a:rPr lang="en-US" sz="2200" dirty="0" smtClean="0"/>
              <a:t>Scan and skim after detailed reading to reinforce your understanding.</a:t>
            </a:r>
          </a:p>
          <a:p>
            <a:r>
              <a:rPr lang="en-US" sz="2200" dirty="0" smtClean="0"/>
              <a:t>Use a form of note taking whilst reading in detail, to keep you concentrating, aid understanding and provide you</a:t>
            </a:r>
          </a:p>
          <a:p>
            <a:r>
              <a:rPr lang="en-US" sz="2200" dirty="0" smtClean="0"/>
              <a:t>with a record of your reading.</a:t>
            </a:r>
          </a:p>
          <a:p>
            <a:r>
              <a:rPr lang="en-US" sz="2200" dirty="0" smtClean="0"/>
              <a:t>Using clear reading goals and a variety of reading skills is more important than increasing your reading speed.</a:t>
            </a:r>
          </a:p>
          <a:p>
            <a:r>
              <a:rPr lang="en-US" sz="2200" dirty="0" smtClean="0"/>
              <a:t>To improve your reading speed, don't increase the speed of the eye across the page, but increase the number of words the eye recognizes in a single fixation. </a:t>
            </a:r>
            <a:endParaRPr lang="en-US" sz="2200" dirty="0"/>
          </a:p>
        </p:txBody>
      </p:sp>
      <p:sp>
        <p:nvSpPr>
          <p:cNvPr id="7" name="Title 1"/>
          <p:cNvSpPr>
            <a:spLocks noGrp="1"/>
          </p:cNvSpPr>
          <p:nvPr>
            <p:ph type="title"/>
          </p:nvPr>
        </p:nvSpPr>
        <p:spPr/>
        <p:txBody>
          <a:bodyPr/>
          <a:lstStyle/>
          <a:p>
            <a:r>
              <a:rPr lang="en-US" dirty="0" smtClean="0"/>
              <a:t>Summary</a:t>
            </a:r>
            <a:endParaRPr lang="en-US" dirty="0"/>
          </a:p>
        </p:txBody>
      </p:sp>
      <p:pic>
        <p:nvPicPr>
          <p:cNvPr id="8" name="Picture 7">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3402332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457200" y="1484784"/>
            <a:ext cx="8435280" cy="4248472"/>
          </a:xfrm>
        </p:spPr>
        <p:txBody>
          <a:bodyPr>
            <a:normAutofit/>
          </a:bodyPr>
          <a:lstStyle/>
          <a:p>
            <a:pPr marL="0" indent="0">
              <a:buNone/>
            </a:pPr>
            <a:r>
              <a:rPr lang="en-US" sz="3200" b="1" dirty="0">
                <a:solidFill>
                  <a:srgbClr val="FF0000"/>
                </a:solidFill>
              </a:rPr>
              <a:t>Knowing different reading techniques and when to use them is helpful for students</a:t>
            </a:r>
            <a:r>
              <a:rPr lang="en-US" sz="3200" b="1" dirty="0" smtClean="0">
                <a:solidFill>
                  <a:srgbClr val="FF0000"/>
                </a:solidFill>
              </a:rPr>
              <a:t>:</a:t>
            </a:r>
          </a:p>
          <a:p>
            <a:pPr marL="0" indent="0">
              <a:buNone/>
            </a:pPr>
            <a:endParaRPr lang="en-US" sz="3200" b="1" dirty="0">
              <a:solidFill>
                <a:srgbClr val="FF0000"/>
              </a:solidFill>
            </a:endParaRPr>
          </a:p>
          <a:p>
            <a:pPr marL="514350" indent="-514350">
              <a:buFont typeface="+mj-lt"/>
              <a:buAutoNum type="arabicPeriod"/>
            </a:pPr>
            <a:r>
              <a:rPr lang="en-US" sz="3200" dirty="0" smtClean="0"/>
              <a:t>Under </a:t>
            </a:r>
            <a:r>
              <a:rPr lang="en-US" sz="3200" dirty="0"/>
              <a:t>exam conditions</a:t>
            </a:r>
            <a:r>
              <a:rPr lang="en-US" sz="3200" dirty="0" smtClean="0"/>
              <a:t>. </a:t>
            </a:r>
            <a:endParaRPr lang="en-US" sz="3200" dirty="0"/>
          </a:p>
          <a:p>
            <a:pPr marL="514350" indent="-514350">
              <a:buFont typeface="+mj-lt"/>
              <a:buAutoNum type="arabicPeriod"/>
            </a:pPr>
            <a:r>
              <a:rPr lang="en-US" sz="3200" dirty="0" smtClean="0"/>
              <a:t>When </a:t>
            </a:r>
            <a:r>
              <a:rPr lang="en-US" sz="3200" dirty="0"/>
              <a:t>time constraints come into play. </a:t>
            </a:r>
          </a:p>
          <a:p>
            <a:pPr marL="514350" indent="-514350">
              <a:buFont typeface="+mj-lt"/>
              <a:buAutoNum type="arabicPeriod"/>
            </a:pPr>
            <a:r>
              <a:rPr lang="en-US" sz="3200" dirty="0" smtClean="0"/>
              <a:t>To </a:t>
            </a:r>
            <a:r>
              <a:rPr lang="en-US" sz="3200" dirty="0"/>
              <a:t>accommodate the importance of a task </a:t>
            </a:r>
            <a:r>
              <a:rPr lang="en-US" sz="3200" dirty="0" smtClean="0"/>
              <a:t>at hand</a:t>
            </a:r>
            <a:r>
              <a:rPr lang="en-US" sz="3200" dirty="0"/>
              <a:t>.</a:t>
            </a:r>
            <a:endParaRPr lang="en-US" sz="2701" b="1" dirty="0">
              <a:solidFill>
                <a:srgbClr val="FF0000"/>
              </a:solidFill>
            </a:endParaRPr>
          </a:p>
        </p:txBody>
      </p:sp>
      <p:sp>
        <p:nvSpPr>
          <p:cNvPr id="7" name="Date Placeholder 6">
            <a:extLst>
              <a:ext uri="{FF2B5EF4-FFF2-40B4-BE49-F238E27FC236}">
                <a16:creationId xmlns:a16="http://schemas.microsoft.com/office/drawing/2014/main" id="{DA3CB5E9-4DF2-48FA-8B99-F5B7421CB121}"/>
              </a:ext>
            </a:extLst>
          </p:cNvPr>
          <p:cNvSpPr>
            <a:spLocks noGrp="1"/>
          </p:cNvSpPr>
          <p:nvPr>
            <p:ph type="dt" sz="half" idx="10"/>
          </p:nvPr>
        </p:nvSpPr>
        <p:spPr/>
        <p:txBody>
          <a:bodyPr/>
          <a:lstStyle/>
          <a:p>
            <a:pPr defTabSz="685983"/>
            <a:fld id="{0824A358-89BE-45A4-BE41-48FF9E1242C1}" type="datetime1">
              <a:rPr lang="en-US">
                <a:solidFill>
                  <a:srgbClr val="002060">
                    <a:tint val="75000"/>
                  </a:srgbClr>
                </a:solidFill>
                <a:latin typeface="Calibri"/>
              </a:rPr>
              <a:pPr defTabSz="685983"/>
              <a:t>12/14/2022</a:t>
            </a:fld>
            <a:endParaRPr lang="en-US">
              <a:solidFill>
                <a:srgbClr val="002060">
                  <a:tint val="75000"/>
                </a:srgbClr>
              </a:solidFill>
              <a:latin typeface="Calibri"/>
            </a:endParaRPr>
          </a:p>
        </p:txBody>
      </p:sp>
      <p:sp>
        <p:nvSpPr>
          <p:cNvPr id="8" name="Slide Number Placeholder 7">
            <a:extLst>
              <a:ext uri="{FF2B5EF4-FFF2-40B4-BE49-F238E27FC236}">
                <a16:creationId xmlns:a16="http://schemas.microsoft.com/office/drawing/2014/main" id="{CEEE21E2-01BE-48B6-A21A-739F814A13D0}"/>
              </a:ext>
            </a:extLst>
          </p:cNvPr>
          <p:cNvSpPr>
            <a:spLocks noGrp="1"/>
          </p:cNvSpPr>
          <p:nvPr>
            <p:ph type="sldNum" sz="quarter" idx="12"/>
          </p:nvPr>
        </p:nvSpPr>
        <p:spPr/>
        <p:txBody>
          <a:bodyPr/>
          <a:lstStyle/>
          <a:p>
            <a:pPr defTabSz="685983"/>
            <a:fld id="{DA60BA0E-20D0-4E7C-B286-26C960A6788F}" type="slidenum">
              <a:rPr lang="en-US">
                <a:solidFill>
                  <a:srgbClr val="D5E3FF">
                    <a:lumMod val="10000"/>
                  </a:srgbClr>
                </a:solidFill>
                <a:latin typeface="Calibri"/>
              </a:rPr>
              <a:pPr defTabSz="685983"/>
              <a:t>2</a:t>
            </a:fld>
            <a:endParaRPr lang="en-US">
              <a:solidFill>
                <a:srgbClr val="D5E3FF">
                  <a:lumMod val="10000"/>
                </a:srgbClr>
              </a:solidFill>
              <a:latin typeface="Calibri"/>
            </a:endParaRPr>
          </a:p>
        </p:txBody>
      </p:sp>
      <p:pic>
        <p:nvPicPr>
          <p:cNvPr id="9" name="Picture 8">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317798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3</a:t>
            </a:fld>
            <a:endParaRPr lang="en-US">
              <a:solidFill>
                <a:srgbClr val="D5E3FF">
                  <a:lumMod val="10000"/>
                </a:srgbClr>
              </a:solidFill>
            </a:endParaRPr>
          </a:p>
        </p:txBody>
      </p:sp>
      <p:sp>
        <p:nvSpPr>
          <p:cNvPr id="6" name="Title 1"/>
          <p:cNvSpPr>
            <a:spLocks noGrp="1"/>
          </p:cNvSpPr>
          <p:nvPr>
            <p:ph type="title"/>
          </p:nvPr>
        </p:nvSpPr>
        <p:spPr/>
        <p:txBody>
          <a:bodyPr>
            <a:normAutofit/>
          </a:bodyPr>
          <a:lstStyle/>
          <a:p>
            <a:r>
              <a:rPr lang="en-US" dirty="0" smtClean="0"/>
              <a:t>Conducive Reading Environment and Habit.</a:t>
            </a:r>
            <a:endParaRPr lang="en-US" dirty="0"/>
          </a:p>
        </p:txBody>
      </p:sp>
      <p:sp>
        <p:nvSpPr>
          <p:cNvPr id="7" name="Content Placeholder 2"/>
          <p:cNvSpPr>
            <a:spLocks noGrp="1"/>
          </p:cNvSpPr>
          <p:nvPr>
            <p:ph idx="1"/>
          </p:nvPr>
        </p:nvSpPr>
        <p:spPr>
          <a:xfrm>
            <a:off x="179512" y="1484785"/>
            <a:ext cx="8507288" cy="4763618"/>
          </a:xfrm>
        </p:spPr>
        <p:txBody>
          <a:bodyPr>
            <a:normAutofit/>
          </a:bodyPr>
          <a:lstStyle/>
          <a:p>
            <a:pPr>
              <a:buFont typeface="Wingdings" panose="05000000000000000000" pitchFamily="2" charset="2"/>
              <a:buChar char="v"/>
            </a:pPr>
            <a:r>
              <a:rPr lang="en-US" sz="3200" dirty="0" smtClean="0"/>
              <a:t> A well-lit and quiet place that is free of distractions. </a:t>
            </a:r>
          </a:p>
          <a:p>
            <a:pPr>
              <a:buFont typeface="Wingdings" panose="05000000000000000000" pitchFamily="2" charset="2"/>
              <a:buChar char="v"/>
            </a:pPr>
            <a:r>
              <a:rPr lang="en-US" sz="3200" dirty="0" smtClean="0"/>
              <a:t> </a:t>
            </a:r>
            <a:r>
              <a:rPr lang="en-US" sz="3200" dirty="0"/>
              <a:t>D</a:t>
            </a:r>
            <a:r>
              <a:rPr lang="en-US" sz="3200" dirty="0" smtClean="0"/>
              <a:t>on’t get into the habit of reading in bed! (unless you want to go to sleep).</a:t>
            </a:r>
          </a:p>
          <a:p>
            <a:pPr>
              <a:buFont typeface="Wingdings" panose="05000000000000000000" pitchFamily="2" charset="2"/>
              <a:buChar char="v"/>
            </a:pPr>
            <a:r>
              <a:rPr lang="en-US" sz="3200" dirty="0" smtClean="0"/>
              <a:t>Don’t vocalize as you read. This will slow you down, and won’t help concentration.</a:t>
            </a:r>
          </a:p>
        </p:txBody>
      </p:sp>
      <p:pic>
        <p:nvPicPr>
          <p:cNvPr id="8" name="Picture 7">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269490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4</a:t>
            </a:fld>
            <a:endParaRPr lang="en-US">
              <a:solidFill>
                <a:srgbClr val="D5E3FF">
                  <a:lumMod val="10000"/>
                </a:srgbClr>
              </a:solidFill>
            </a:endParaRPr>
          </a:p>
        </p:txBody>
      </p:sp>
      <p:sp>
        <p:nvSpPr>
          <p:cNvPr id="6" name="Content Placeholder 2"/>
          <p:cNvSpPr>
            <a:spLocks noGrp="1"/>
          </p:cNvSpPr>
          <p:nvPr>
            <p:ph idx="1"/>
          </p:nvPr>
        </p:nvSpPr>
        <p:spPr>
          <a:xfrm>
            <a:off x="251520" y="1484785"/>
            <a:ext cx="8435280" cy="5082362"/>
          </a:xfrm>
        </p:spPr>
        <p:txBody>
          <a:bodyPr>
            <a:noAutofit/>
          </a:bodyPr>
          <a:lstStyle/>
          <a:p>
            <a:r>
              <a:rPr lang="en-US" sz="3200" dirty="0" smtClean="0"/>
              <a:t>Read at times when you can concentrate, and maintain concentration by taking regular short breaks, e.g. 30 or 40 minutes depending on your attention span.</a:t>
            </a:r>
          </a:p>
          <a:p>
            <a:r>
              <a:rPr lang="en-US" sz="3200" dirty="0" smtClean="0"/>
              <a:t>Set yourself reading targets, e.g. 5pages, 3 chapters, etc.</a:t>
            </a:r>
          </a:p>
          <a:p>
            <a:r>
              <a:rPr lang="en-US" sz="3200" dirty="0"/>
              <a:t>R</a:t>
            </a:r>
            <a:r>
              <a:rPr lang="en-US" sz="3200" dirty="0" smtClean="0"/>
              <a:t>eading often takes longer than you expect and you need to go beyond set texts. Give yourself enough time!</a:t>
            </a:r>
          </a:p>
          <a:p>
            <a:endParaRPr lang="en-US" sz="3200"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2751331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READING TECHNIQUES</a:t>
            </a:r>
            <a:endParaRPr lang="en-US" dirty="0">
              <a:solidFill>
                <a:srgbClr val="FF0000"/>
              </a:solidFill>
            </a:endParaRPr>
          </a:p>
        </p:txBody>
      </p:sp>
      <p:sp>
        <p:nvSpPr>
          <p:cNvPr id="3" name="Content Placeholder 2"/>
          <p:cNvSpPr>
            <a:spLocks noGrp="1"/>
          </p:cNvSpPr>
          <p:nvPr>
            <p:ph idx="1"/>
          </p:nvPr>
        </p:nvSpPr>
        <p:spPr>
          <a:xfrm>
            <a:off x="457200" y="1295401"/>
            <a:ext cx="8229600" cy="4953002"/>
          </a:xfrm>
        </p:spPr>
        <p:txBody>
          <a:bodyPr/>
          <a:lstStyle/>
          <a:p>
            <a:pPr marL="0" indent="0">
              <a:buNone/>
            </a:pPr>
            <a:endParaRPr lang="en-US" dirty="0" smtClean="0"/>
          </a:p>
          <a:p>
            <a:r>
              <a:rPr lang="en-US" sz="4800" dirty="0"/>
              <a:t> Scanning</a:t>
            </a:r>
          </a:p>
          <a:p>
            <a:r>
              <a:rPr lang="en-US" sz="4800" dirty="0" smtClean="0"/>
              <a:t> </a:t>
            </a:r>
            <a:r>
              <a:rPr lang="en-US" sz="4800" dirty="0"/>
              <a:t>Skimming</a:t>
            </a:r>
          </a:p>
          <a:p>
            <a:r>
              <a:rPr lang="en-US" sz="4800" dirty="0"/>
              <a:t> Intensive reading</a:t>
            </a:r>
          </a:p>
          <a:p>
            <a:r>
              <a:rPr lang="en-US" sz="4800" dirty="0"/>
              <a:t> Extensive reading</a:t>
            </a:r>
          </a:p>
          <a:p>
            <a:pPr marL="0" indent="0">
              <a:buNone/>
            </a:pPr>
            <a:endParaRPr lang="en-US" dirty="0"/>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5</a:t>
            </a:fld>
            <a:endParaRPr lang="en-US">
              <a:solidFill>
                <a:srgbClr val="D5E3FF">
                  <a:lumMod val="10000"/>
                </a:srgbClr>
              </a:solidFill>
            </a:endParaRPr>
          </a:p>
        </p:txBody>
      </p:sp>
      <p:pic>
        <p:nvPicPr>
          <p:cNvPr id="6" name="Picture 5">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90065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SCANNING</a:t>
            </a:r>
            <a:endParaRPr lang="en-US" dirty="0"/>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6</a:t>
            </a:fld>
            <a:endParaRPr lang="en-US">
              <a:solidFill>
                <a:srgbClr val="D5E3FF">
                  <a:lumMod val="10000"/>
                </a:srgbClr>
              </a:solidFill>
            </a:endParaRPr>
          </a:p>
        </p:txBody>
      </p:sp>
      <p:pic>
        <p:nvPicPr>
          <p:cNvPr id="6" name="Picture 5">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7" name="Content Placeholder 2"/>
          <p:cNvSpPr>
            <a:spLocks noGrp="1"/>
          </p:cNvSpPr>
          <p:nvPr>
            <p:ph idx="1"/>
          </p:nvPr>
        </p:nvSpPr>
        <p:spPr>
          <a:xfrm>
            <a:off x="251520" y="1484785"/>
            <a:ext cx="8435280" cy="4763618"/>
          </a:xfrm>
        </p:spPr>
        <p:txBody>
          <a:bodyPr>
            <a:normAutofit lnSpcReduction="10000"/>
          </a:bodyPr>
          <a:lstStyle/>
          <a:p>
            <a:r>
              <a:rPr lang="en-US" dirty="0"/>
              <a:t>Quick reading, focusing on locating specific information</a:t>
            </a:r>
            <a:r>
              <a:rPr lang="en-US" dirty="0" smtClean="0"/>
              <a:t>.</a:t>
            </a:r>
          </a:p>
          <a:p>
            <a:endParaRPr lang="en-US" dirty="0"/>
          </a:p>
          <a:p>
            <a:r>
              <a:rPr lang="en-US" dirty="0" smtClean="0"/>
              <a:t>Quick </a:t>
            </a:r>
            <a:r>
              <a:rPr lang="en-US" dirty="0"/>
              <a:t>eye </a:t>
            </a:r>
            <a:r>
              <a:rPr lang="en-US" dirty="0" smtClean="0"/>
              <a:t>movements (not </a:t>
            </a:r>
            <a:r>
              <a:rPr lang="en-US" dirty="0"/>
              <a:t>necessarily </a:t>
            </a:r>
            <a:r>
              <a:rPr lang="en-US" dirty="0" smtClean="0"/>
              <a:t>linear, perhaps wander).</a:t>
            </a:r>
          </a:p>
          <a:p>
            <a:endParaRPr lang="en-US" dirty="0" smtClean="0"/>
          </a:p>
          <a:p>
            <a:r>
              <a:rPr lang="en-GB" dirty="0" smtClean="0"/>
              <a:t>Know what is being sought.</a:t>
            </a:r>
          </a:p>
          <a:p>
            <a:endParaRPr lang="en-GB" dirty="0" smtClean="0"/>
          </a:p>
          <a:p>
            <a:r>
              <a:rPr lang="en-GB" dirty="0" smtClean="0"/>
              <a:t>Information found goes often to short-term memory.</a:t>
            </a:r>
          </a:p>
          <a:p>
            <a:endParaRPr lang="en-GB" dirty="0" smtClean="0"/>
          </a:p>
          <a:p>
            <a:r>
              <a:rPr lang="en-GB" dirty="0" smtClean="0"/>
              <a:t>Good for second language learners.</a:t>
            </a:r>
          </a:p>
          <a:p>
            <a:endParaRPr lang="en-GB" dirty="0" smtClean="0"/>
          </a:p>
          <a:p>
            <a:r>
              <a:rPr lang="en-GB" dirty="0" smtClean="0"/>
              <a:t>Mostly used for technical, scientific or professional materials.</a:t>
            </a:r>
          </a:p>
          <a:p>
            <a:endParaRPr lang="en-GB" dirty="0" smtClean="0"/>
          </a:p>
          <a:p>
            <a:endParaRPr lang="en-US" dirty="0"/>
          </a:p>
        </p:txBody>
      </p:sp>
    </p:spTree>
    <p:extLst>
      <p:ext uri="{BB962C8B-B14F-4D97-AF65-F5344CB8AC3E}">
        <p14:creationId xmlns:p14="http://schemas.microsoft.com/office/powerpoint/2010/main" val="332748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7</a:t>
            </a:fld>
            <a:endParaRPr lang="en-US">
              <a:solidFill>
                <a:srgbClr val="D5E3FF">
                  <a:lumMod val="10000"/>
                </a:srgbClr>
              </a:solidFill>
            </a:endParaRPr>
          </a:p>
        </p:txBody>
      </p:sp>
      <p:pic>
        <p:nvPicPr>
          <p:cNvPr id="6" name="Picture 5">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7" name="Title 1"/>
          <p:cNvSpPr>
            <a:spLocks noGrp="1"/>
          </p:cNvSpPr>
          <p:nvPr>
            <p:ph type="title"/>
          </p:nvPr>
        </p:nvSpPr>
        <p:spPr/>
        <p:txBody>
          <a:bodyPr/>
          <a:lstStyle/>
          <a:p>
            <a:pPr algn="ctr"/>
            <a:r>
              <a:rPr lang="en-GB" dirty="0" smtClean="0"/>
              <a:t>What to do first when scanning</a:t>
            </a:r>
            <a:endParaRPr lang="en-US" dirty="0"/>
          </a:p>
        </p:txBody>
      </p:sp>
      <p:sp>
        <p:nvSpPr>
          <p:cNvPr id="8" name="Content Placeholder 2"/>
          <p:cNvSpPr>
            <a:spLocks noGrp="1"/>
          </p:cNvSpPr>
          <p:nvPr>
            <p:ph idx="1"/>
          </p:nvPr>
        </p:nvSpPr>
        <p:spPr>
          <a:xfrm>
            <a:off x="395536" y="1556793"/>
            <a:ext cx="8291264" cy="4691610"/>
          </a:xfrm>
        </p:spPr>
        <p:txBody>
          <a:bodyPr>
            <a:normAutofit/>
          </a:bodyPr>
          <a:lstStyle/>
          <a:p>
            <a:r>
              <a:rPr lang="en-US" sz="4800" dirty="0"/>
              <a:t>Form the </a:t>
            </a:r>
            <a:r>
              <a:rPr lang="en-US" sz="4800" dirty="0">
                <a:solidFill>
                  <a:srgbClr val="FF0000"/>
                </a:solidFill>
              </a:rPr>
              <a:t>“What” </a:t>
            </a:r>
            <a:r>
              <a:rPr lang="en-US" sz="4800" dirty="0"/>
              <a:t>question</a:t>
            </a:r>
            <a:r>
              <a:rPr lang="en-US" sz="4800" dirty="0" smtClean="0"/>
              <a:t>.</a:t>
            </a:r>
            <a:endParaRPr lang="en-US" sz="4800" dirty="0"/>
          </a:p>
          <a:p>
            <a:r>
              <a:rPr lang="en-US" sz="4800" dirty="0"/>
              <a:t>Form the </a:t>
            </a:r>
            <a:r>
              <a:rPr lang="en-US" sz="4800" dirty="0">
                <a:solidFill>
                  <a:srgbClr val="FF0000"/>
                </a:solidFill>
              </a:rPr>
              <a:t>“how” </a:t>
            </a:r>
            <a:r>
              <a:rPr lang="en-US" sz="4800" dirty="0"/>
              <a:t>question (is it in graph, numeral, a written number, capitalized word, etc</a:t>
            </a:r>
            <a:r>
              <a:rPr lang="en-US" sz="4800" dirty="0" smtClean="0"/>
              <a:t>.</a:t>
            </a:r>
          </a:p>
          <a:p>
            <a:endParaRPr lang="en-GB" sz="4800" dirty="0"/>
          </a:p>
          <a:p>
            <a:pPr marL="0" indent="0">
              <a:buNone/>
            </a:pPr>
            <a:endParaRPr lang="en-US" sz="4800" dirty="0"/>
          </a:p>
          <a:p>
            <a:endParaRPr lang="en-US" sz="4800" dirty="0"/>
          </a:p>
          <a:p>
            <a:endParaRPr lang="en-US" sz="4800" dirty="0"/>
          </a:p>
        </p:txBody>
      </p:sp>
    </p:spTree>
    <p:extLst>
      <p:ext uri="{BB962C8B-B14F-4D97-AF65-F5344CB8AC3E}">
        <p14:creationId xmlns:p14="http://schemas.microsoft.com/office/powerpoint/2010/main" val="1450443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8</a:t>
            </a:fld>
            <a:endParaRPr lang="en-US">
              <a:solidFill>
                <a:srgbClr val="D5E3FF">
                  <a:lumMod val="10000"/>
                </a:srgbClr>
              </a:solidFill>
            </a:endParaRPr>
          </a:p>
        </p:txBody>
      </p:sp>
      <p:sp>
        <p:nvSpPr>
          <p:cNvPr id="6" name="Title 1"/>
          <p:cNvSpPr>
            <a:spLocks noGrp="1"/>
          </p:cNvSpPr>
          <p:nvPr>
            <p:ph type="title"/>
          </p:nvPr>
        </p:nvSpPr>
        <p:spPr/>
        <p:txBody>
          <a:bodyPr/>
          <a:lstStyle/>
          <a:p>
            <a:r>
              <a:rPr lang="en-GB" dirty="0" smtClean="0"/>
              <a:t>SKIMMING</a:t>
            </a:r>
            <a:endParaRPr lang="en-US"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
        <p:nvSpPr>
          <p:cNvPr id="8" name="Content Placeholder 2"/>
          <p:cNvSpPr>
            <a:spLocks noGrp="1"/>
          </p:cNvSpPr>
          <p:nvPr>
            <p:ph idx="1"/>
          </p:nvPr>
        </p:nvSpPr>
        <p:spPr/>
        <p:txBody>
          <a:bodyPr>
            <a:noAutofit/>
          </a:bodyPr>
          <a:lstStyle/>
          <a:p>
            <a:pPr marL="0" indent="0">
              <a:buNone/>
            </a:pPr>
            <a:r>
              <a:rPr lang="en-US" sz="3200" dirty="0"/>
              <a:t> </a:t>
            </a:r>
            <a:r>
              <a:rPr lang="en-US" sz="3200" b="1" dirty="0" smtClean="0"/>
              <a:t>Skimming is a quick </a:t>
            </a:r>
            <a:r>
              <a:rPr lang="en-US" sz="3200" b="1" dirty="0"/>
              <a:t>reading to get: </a:t>
            </a:r>
            <a:endParaRPr lang="en-US" sz="3200" dirty="0"/>
          </a:p>
          <a:p>
            <a:r>
              <a:rPr lang="en-US" sz="3200" dirty="0" smtClean="0"/>
              <a:t> The general </a:t>
            </a:r>
            <a:r>
              <a:rPr lang="en-US" sz="3200" dirty="0"/>
              <a:t>meaning of </a:t>
            </a:r>
            <a:r>
              <a:rPr lang="en-US" sz="3200" dirty="0" smtClean="0"/>
              <a:t>a passage. </a:t>
            </a:r>
          </a:p>
          <a:p>
            <a:endParaRPr lang="en-US" sz="3200" dirty="0" smtClean="0"/>
          </a:p>
          <a:p>
            <a:r>
              <a:rPr lang="en-US" sz="3200" dirty="0"/>
              <a:t> </a:t>
            </a:r>
            <a:r>
              <a:rPr lang="en-US" sz="3200" dirty="0" smtClean="0"/>
              <a:t>The central idea of </a:t>
            </a:r>
            <a:r>
              <a:rPr lang="en-US" sz="3200" dirty="0"/>
              <a:t>the </a:t>
            </a:r>
            <a:r>
              <a:rPr lang="en-US" sz="3200" dirty="0" smtClean="0"/>
              <a:t>writer.</a:t>
            </a:r>
          </a:p>
          <a:p>
            <a:pPr marL="0" indent="0">
              <a:buNone/>
            </a:pPr>
            <a:r>
              <a:rPr lang="en-US" sz="3200" dirty="0" smtClean="0"/>
              <a:t> </a:t>
            </a:r>
            <a:endParaRPr lang="en-US" sz="3200" dirty="0"/>
          </a:p>
          <a:p>
            <a:r>
              <a:rPr lang="en-US" sz="3200" dirty="0"/>
              <a:t>S</a:t>
            </a:r>
            <a:r>
              <a:rPr lang="en-US" sz="3200" dirty="0" smtClean="0"/>
              <a:t>tructure </a:t>
            </a:r>
            <a:r>
              <a:rPr lang="en-US" sz="3200" dirty="0"/>
              <a:t>of the </a:t>
            </a:r>
            <a:r>
              <a:rPr lang="en-US" sz="3200" dirty="0" smtClean="0"/>
              <a:t>text.</a:t>
            </a:r>
          </a:p>
          <a:p>
            <a:endParaRPr lang="en-US" sz="3200" dirty="0"/>
          </a:p>
          <a:p>
            <a:r>
              <a:rPr lang="en-US" sz="3200" dirty="0"/>
              <a:t> It  is </a:t>
            </a:r>
            <a:r>
              <a:rPr lang="en-US" sz="3200" dirty="0" smtClean="0"/>
              <a:t>helpful when reviewing </a:t>
            </a:r>
            <a:r>
              <a:rPr lang="en-US" sz="3200" dirty="0"/>
              <a:t>for a test</a:t>
            </a:r>
            <a:r>
              <a:rPr lang="en-US" sz="3200" dirty="0" smtClean="0"/>
              <a:t>.</a:t>
            </a:r>
          </a:p>
          <a:p>
            <a:endParaRPr lang="en-US" sz="3200" dirty="0"/>
          </a:p>
        </p:txBody>
      </p:sp>
    </p:spTree>
    <p:extLst>
      <p:ext uri="{BB962C8B-B14F-4D97-AF65-F5344CB8AC3E}">
        <p14:creationId xmlns:p14="http://schemas.microsoft.com/office/powerpoint/2010/main" val="2759488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defTabSz="685983"/>
            <a:fld id="{C503FE82-0AED-490F-9862-349651305F17}" type="datetime1">
              <a:rPr lang="en-US" smtClean="0">
                <a:solidFill>
                  <a:srgbClr val="002060">
                    <a:tint val="75000"/>
                  </a:srgbClr>
                </a:solidFill>
              </a:rPr>
              <a:pPr defTabSz="685983"/>
              <a:t>12/14/2022</a:t>
            </a:fld>
            <a:endParaRPr lang="en-US">
              <a:solidFill>
                <a:srgbClr val="002060">
                  <a:tint val="75000"/>
                </a:srgbClr>
              </a:solidFill>
            </a:endParaRPr>
          </a:p>
        </p:txBody>
      </p:sp>
      <p:sp>
        <p:nvSpPr>
          <p:cNvPr id="5" name="Slide Number Placeholder 4"/>
          <p:cNvSpPr>
            <a:spLocks noGrp="1"/>
          </p:cNvSpPr>
          <p:nvPr>
            <p:ph type="sldNum" sz="quarter" idx="12"/>
          </p:nvPr>
        </p:nvSpPr>
        <p:spPr/>
        <p:txBody>
          <a:bodyPr/>
          <a:lstStyle/>
          <a:p>
            <a:pPr defTabSz="685983"/>
            <a:fld id="{DA60BA0E-20D0-4E7C-B286-26C960A6788F}" type="slidenum">
              <a:rPr lang="en-US" smtClean="0">
                <a:solidFill>
                  <a:srgbClr val="D5E3FF">
                    <a:lumMod val="10000"/>
                  </a:srgbClr>
                </a:solidFill>
              </a:rPr>
              <a:pPr defTabSz="685983"/>
              <a:t>9</a:t>
            </a:fld>
            <a:endParaRPr lang="en-US">
              <a:solidFill>
                <a:srgbClr val="D5E3FF">
                  <a:lumMod val="10000"/>
                </a:srgbClr>
              </a:solidFill>
            </a:endParaRPr>
          </a:p>
        </p:txBody>
      </p:sp>
      <p:sp>
        <p:nvSpPr>
          <p:cNvPr id="6" name="Content Placeholder 2"/>
          <p:cNvSpPr>
            <a:spLocks noGrp="1"/>
          </p:cNvSpPr>
          <p:nvPr>
            <p:ph idx="1"/>
          </p:nvPr>
        </p:nvSpPr>
        <p:spPr>
          <a:xfrm>
            <a:off x="251520" y="1295401"/>
            <a:ext cx="8435280" cy="4953002"/>
          </a:xfrm>
        </p:spPr>
        <p:txBody>
          <a:bodyPr>
            <a:noAutofit/>
          </a:bodyPr>
          <a:lstStyle/>
          <a:p>
            <a:pPr marL="0" indent="0">
              <a:buNone/>
            </a:pPr>
            <a:r>
              <a:rPr lang="en-US" sz="2800" dirty="0" smtClean="0"/>
              <a:t>Skimming helps you identify: </a:t>
            </a:r>
          </a:p>
          <a:p>
            <a:r>
              <a:rPr lang="en-US" sz="2800" dirty="0" smtClean="0"/>
              <a:t>whether or not to continue reading, </a:t>
            </a:r>
          </a:p>
          <a:p>
            <a:r>
              <a:rPr lang="en-US" sz="2800" dirty="0" smtClean="0"/>
              <a:t>what to read carefully, </a:t>
            </a:r>
          </a:p>
          <a:p>
            <a:r>
              <a:rPr lang="en-US" sz="2800" dirty="0" smtClean="0"/>
              <a:t>and where the best place is to begin. </a:t>
            </a:r>
          </a:p>
          <a:p>
            <a:r>
              <a:rPr lang="en-US" sz="2800" dirty="0" smtClean="0"/>
              <a:t>Skimming an academic text immediately before you read it carefully can help you consider what you already know and can help you develop a purpose for reading. </a:t>
            </a:r>
          </a:p>
          <a:p>
            <a:r>
              <a:rPr lang="en-US" sz="2800" dirty="0" smtClean="0"/>
              <a:t>An initial skim can also help maximize your interest in the text and your understanding and reflection on the material.</a:t>
            </a:r>
            <a:endParaRPr lang="en-US" sz="2800" dirty="0"/>
          </a:p>
        </p:txBody>
      </p:sp>
      <p:pic>
        <p:nvPicPr>
          <p:cNvPr id="7" name="Picture 6">
            <a:extLst>
              <a:ext uri="{FF2B5EF4-FFF2-40B4-BE49-F238E27FC236}">
                <a16:creationId xmlns:a16="http://schemas.microsoft.com/office/drawing/2014/main" id="{F7340FF9-DC0E-4F77-B057-57598EBD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6145556"/>
            <a:ext cx="1021822" cy="421591"/>
          </a:xfrm>
          <a:prstGeom prst="rect">
            <a:avLst/>
          </a:prstGeom>
        </p:spPr>
      </p:pic>
    </p:spTree>
    <p:extLst>
      <p:ext uri="{BB962C8B-B14F-4D97-AF65-F5344CB8AC3E}">
        <p14:creationId xmlns:p14="http://schemas.microsoft.com/office/powerpoint/2010/main" val="4238576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PAU slide">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14161</TotalTime>
  <Words>1022</Words>
  <Application>Microsoft Office PowerPoint</Application>
  <PresentationFormat>On-screen Show (4:3)</PresentationFormat>
  <Paragraphs>151</Paragraphs>
  <Slides>17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Wingdings</vt:lpstr>
      <vt:lpstr>Office Theme</vt:lpstr>
      <vt:lpstr>Custom Design</vt:lpstr>
      <vt:lpstr>Blank PAU slide</vt:lpstr>
      <vt:lpstr>READING  SKILLS</vt:lpstr>
      <vt:lpstr>INTRODUCTION</vt:lpstr>
      <vt:lpstr>Conducive Reading Environment and Habit.</vt:lpstr>
      <vt:lpstr>Contd.</vt:lpstr>
      <vt:lpstr>READING TECHNIQUES</vt:lpstr>
      <vt:lpstr>SCANNING</vt:lpstr>
      <vt:lpstr>What to do first when scanning</vt:lpstr>
      <vt:lpstr>SKIMMING</vt:lpstr>
      <vt:lpstr>PowerPoint Presentation</vt:lpstr>
      <vt:lpstr>What to do first when skimming</vt:lpstr>
      <vt:lpstr>INTENSIVE READING</vt:lpstr>
      <vt:lpstr>Intensive Reading Contd.</vt:lpstr>
      <vt:lpstr>Intensive Reading Contd.</vt:lpstr>
      <vt:lpstr>Intensive Reading Contd.</vt:lpstr>
      <vt:lpstr>EXTENSIVE READING</vt:lpstr>
      <vt:lpstr>Phrase reading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New</cp:lastModifiedBy>
  <cp:revision>235</cp:revision>
  <cp:lastPrinted>2013-10-18T09:52:31Z</cp:lastPrinted>
  <dcterms:created xsi:type="dcterms:W3CDTF">2013-05-14T11:16:54Z</dcterms:created>
  <dcterms:modified xsi:type="dcterms:W3CDTF">2022-12-14T07:53:21Z</dcterms:modified>
</cp:coreProperties>
</file>