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5"/>
  </p:notesMasterIdLst>
  <p:sldIdLst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8" autoAdjust="0"/>
    <p:restoredTop sz="99413" autoAdjust="0"/>
  </p:normalViewPr>
  <p:slideViewPr>
    <p:cSldViewPr>
      <p:cViewPr varScale="1">
        <p:scale>
          <a:sx n="73" d="100"/>
          <a:sy n="73" d="100"/>
        </p:scale>
        <p:origin x="11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48"/>
    </p:cViewPr>
  </p:sorterViewPr>
  <p:notesViewPr>
    <p:cSldViewPr>
      <p:cViewPr varScale="1">
        <p:scale>
          <a:sx n="70" d="100"/>
          <a:sy n="70" d="100"/>
        </p:scale>
        <p:origin x="-27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17B12-FA9F-4076-BE91-8AAF4B3E5739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D3A7F-E3EB-4B37-940E-F5DABF8F7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2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533400" y="0"/>
            <a:ext cx="24384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2819400" cy="6858000"/>
          </a:xfrm>
          <a:prstGeom prst="rect">
            <a:avLst/>
          </a:prstGeom>
          <a:solidFill>
            <a:srgbClr val="2E3A6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1524000"/>
            <a:ext cx="5334000" cy="1470025"/>
          </a:xfrm>
        </p:spPr>
        <p:txBody>
          <a:bodyPr/>
          <a:lstStyle>
            <a:lvl1pPr algn="l">
              <a:defRPr b="1">
                <a:solidFill>
                  <a:srgbClr val="2E3A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279775"/>
            <a:ext cx="46482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D406-5778-4D59-8BD6-6308BB42F377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Users\cnwagu\Documents\Corporate Affairs\LOGOS_1\PAU Logo GIF1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2286000" cy="10472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030702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5F98-DE34-4437-908C-7CF45B7373BA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49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7E52-7C9B-4EEE-BBE9-8609CD1CBA44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4035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8FB5-0995-4854-BA5C-6F632F8812EE}" type="datetime1">
              <a:rPr lang="en-US" smtClean="0"/>
              <a:pPr/>
              <a:t>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E0F1-33DD-42C4-9C3A-07E5A028A82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53FC-BC8F-4457-8C00-497A5E0DCB65}" type="datetime1">
              <a:rPr lang="en-US" smtClean="0"/>
              <a:pPr/>
              <a:t>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E0F1-33DD-42C4-9C3A-07E5A028A82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99EA-DAC9-4B87-90E9-AED8826B5A08}" type="datetime1">
              <a:rPr lang="en-US" smtClean="0"/>
              <a:pPr/>
              <a:t>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E0F1-33DD-42C4-9C3A-07E5A028A82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4798-0805-4DD8-9086-9B3CD5A87102}" type="datetime1">
              <a:rPr lang="en-US" smtClean="0"/>
              <a:pPr/>
              <a:t>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E0F1-33DD-42C4-9C3A-07E5A028A82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4D6C-4AC0-46C1-89E5-08ED64B03A90}" type="datetime1">
              <a:rPr lang="en-US" smtClean="0"/>
              <a:pPr/>
              <a:t>1/10/2023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E0F1-33DD-42C4-9C3A-07E5A028A82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378E-5C7D-4E7C-982B-965CDF89122B}" type="datetime1">
              <a:rPr lang="en-US" smtClean="0"/>
              <a:pPr/>
              <a:t>1/10/2023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E0F1-33DD-42C4-9C3A-07E5A028A82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1D72-86CA-4791-A06E-E811A0FE872C}" type="datetime1">
              <a:rPr lang="en-US" smtClean="0"/>
              <a:pPr/>
              <a:t>1/10/2023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E0F1-33DD-42C4-9C3A-07E5A028A82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6408-226A-45AB-9896-A5936208602C}" type="datetime1">
              <a:rPr lang="en-US" smtClean="0"/>
              <a:pPr/>
              <a:t>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E0F1-33DD-42C4-9C3A-07E5A028A82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22903" y="0"/>
            <a:ext cx="24384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2438400" cy="6858000"/>
          </a:xfrm>
          <a:prstGeom prst="rect">
            <a:avLst/>
          </a:prstGeom>
          <a:solidFill>
            <a:srgbClr val="2E3A6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62200"/>
            <a:ext cx="1905000" cy="3352800"/>
          </a:xfrm>
        </p:spPr>
        <p:txBody>
          <a:bodyPr>
            <a:normAutofit/>
          </a:bodyPr>
          <a:lstStyle>
            <a:lvl1pPr algn="r">
              <a:defRPr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609600"/>
            <a:ext cx="6096000" cy="5943599"/>
          </a:xfrm>
        </p:spPr>
        <p:txBody>
          <a:bodyPr/>
          <a:lstStyle>
            <a:lvl1pPr marL="342900" indent="-342900">
              <a:buSzPct val="60000"/>
              <a:buFontTx/>
              <a:buBlip>
                <a:blip r:embed="rId2"/>
              </a:buBlip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700" y="6492875"/>
            <a:ext cx="381000" cy="36512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100" b="1">
                <a:solidFill>
                  <a:srgbClr val="2E3A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659350B2-7CF3-477E-B71B-58661E2A86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Users\cnwagu\Documents\Corporate Affairs\LOGOS_1\PAU Logo GIF1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3400"/>
            <a:ext cx="1981200" cy="907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4875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18DE-F834-463E-B075-5AFD68EA595A}" type="datetime1">
              <a:rPr lang="en-US" smtClean="0"/>
              <a:pPr/>
              <a:t>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E0F1-33DD-42C4-9C3A-07E5A028A82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E093-CF04-4D8D-A807-B9FE64FE0283}" type="datetime1">
              <a:rPr lang="en-US" smtClean="0"/>
              <a:pPr/>
              <a:t>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E0F1-33DD-42C4-9C3A-07E5A028A82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F6D6-5C2F-4D43-BAA1-6DC0A25822B8}" type="datetime1">
              <a:rPr lang="en-US" smtClean="0"/>
              <a:pPr/>
              <a:t>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E0F1-33DD-42C4-9C3A-07E5A028A82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47EA4389-2BD8-4722-98F4-335C68E97070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983"/>
            <a:endParaRPr lang="en-US" dirty="0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EB37DED6-D4C7-42EE-AB49-D2E39E64FDE4}" type="slidenum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‹#›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grpSp>
        <p:nvGrpSpPr>
          <p:cNvPr id="7" name="Group 6" descr="Stack of books">
            <a:extLst>
              <a:ext uri="{FF2B5EF4-FFF2-40B4-BE49-F238E27FC236}">
                <a16:creationId xmlns:a16="http://schemas.microsoft.com/office/drawing/2014/main" id="{D35A0255-2A04-4C83-8906-FE834041E730}"/>
              </a:ext>
            </a:extLst>
          </p:cNvPr>
          <p:cNvGrpSpPr/>
          <p:nvPr userDrawn="1"/>
        </p:nvGrpSpPr>
        <p:grpSpPr>
          <a:xfrm>
            <a:off x="0" y="0"/>
            <a:ext cx="9145311" cy="6858000"/>
            <a:chOff x="0" y="0"/>
            <a:chExt cx="1219057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6890A9-DABF-4EB0-A567-ACFF75513400}"/>
                </a:ext>
              </a:extLst>
            </p:cNvPr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marL="0" marR="0" lvl="0" indent="0" algn="ct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2A80F93-2C9D-409B-A11D-7F8EF0FD30A5}"/>
                </a:ext>
              </a:extLst>
            </p:cNvPr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10" name="Picture 9" descr="Stack of books">
                <a:extLst>
                  <a:ext uri="{FF2B5EF4-FFF2-40B4-BE49-F238E27FC236}">
                    <a16:creationId xmlns:a16="http://schemas.microsoft.com/office/drawing/2014/main" id="{25B6EA4A-D8A2-4F4F-A488-FC0F30C53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4F50BF-AB12-42A1-9824-B9A768048B26}"/>
                  </a:ext>
                </a:extLst>
              </p:cNvPr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98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7789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2457" y="1"/>
            <a:ext cx="9144000" cy="1371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9"/>
            <a:ext cx="8229600" cy="4525963"/>
          </a:xfrm>
        </p:spPr>
        <p:txBody>
          <a:bodyPr/>
          <a:lstStyle>
            <a:lvl1pPr marL="257244" indent="-257244">
              <a:buSzPct val="6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C503FE82-0AED-490F-9862-349651305F17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68" y="6400800"/>
            <a:ext cx="365760" cy="405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296" y="6466175"/>
            <a:ext cx="245505" cy="2743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6547" y="6400802"/>
            <a:ext cx="381000" cy="365125"/>
          </a:xfrm>
        </p:spPr>
        <p:txBody>
          <a:bodyPr/>
          <a:lstStyle>
            <a:lvl1pPr algn="ctr">
              <a:defRPr sz="825" b="1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defTabSz="685983"/>
            <a:fld id="{DA60BA0E-20D0-4E7C-B286-26C960A6788F}" type="slidenum">
              <a:rPr lang="en-US" smtClean="0">
                <a:solidFill>
                  <a:srgbClr val="D5E3FF">
                    <a:lumMod val="10000"/>
                  </a:srgbClr>
                </a:solidFill>
              </a:rPr>
              <a:pPr defTabSz="685983"/>
              <a:t>‹#›</a:t>
            </a:fld>
            <a:endParaRPr lang="en-US">
              <a:solidFill>
                <a:srgbClr val="D5E3FF">
                  <a:lumMod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285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A1A7F332-D714-4D5E-9974-7F93E205D1D1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983"/>
            <a:endParaRPr lang="en-US" dirty="0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EB37DED6-D4C7-42EE-AB49-D2E39E64FDE4}" type="slidenum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‹#›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1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18B98832-8CBA-4A8B-8C3A-965038F27B01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983"/>
            <a:endParaRPr lang="en-US" dirty="0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EB37DED6-D4C7-42EE-AB49-D2E39E64FDE4}" type="slidenum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‹#›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391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9E358EC8-938E-4842-9B02-29F99C3A6A4B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983"/>
            <a:endParaRPr lang="en-US" dirty="0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EB37DED6-D4C7-42EE-AB49-D2E39E64FDE4}" type="slidenum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‹#›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416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4D663716-A209-4172-9BE3-1411D1C5C2BE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983"/>
            <a:endParaRPr lang="en-US" dirty="0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EB37DED6-D4C7-42EE-AB49-D2E39E64FDE4}" type="slidenum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‹#›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00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385B3C23-86DD-465A-89FB-55DA4878942F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983"/>
            <a:endParaRPr lang="en-US" dirty="0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EB37DED6-D4C7-42EE-AB49-D2E39E64FDE4}" type="slidenum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‹#›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85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2F94-5BE8-499C-88FA-95F3210B1C12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9304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1A1774C1-0B75-4193-9731-1407F7D1399C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983"/>
            <a:endParaRPr lang="en-US" dirty="0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2DFBB78A-01B4-41F2-96B0-677A4A282832}" type="slidenum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‹#›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45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AE6970FC-B348-4248-A4E0-4B28B390AFB4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983"/>
            <a:endParaRPr lang="en-US" dirty="0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2DFBB78A-01B4-41F2-96B0-677A4A282832}" type="slidenum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‹#›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911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2A7A766F-54B4-4ADF-9415-D920997AD43B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983"/>
            <a:endParaRPr lang="en-US" dirty="0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591C5AD9-787D-40FA-8A4D-16A055B9AF81}" type="slidenum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‹#›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596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267CF919-E974-4999-8092-0AA76722C7B9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983"/>
            <a:endParaRPr lang="en-US" dirty="0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591C5AD9-787D-40FA-8A4D-16A055B9AF81}" type="slidenum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‹#›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176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0AB4-FE7F-4D7B-8534-7FECEDB4BC64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981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63EA-37B9-4BE0-8231-5079A7490047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119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48CF-C032-4689-A654-43C7AE0EA23C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7311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11B-CC1C-45B4-8C2D-F1FAC95A39B4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5913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393-EE76-402B-8F52-573C0548ACEB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3014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D25D-017D-4400-B2C4-9BB187B991DB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74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0C0A2-E262-4F04-84A3-7D746C5DBAD1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3187" y="1"/>
            <a:ext cx="2020812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5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612D-DAEF-4906-917A-F4A54E1A2337}" type="datetime1">
              <a:rPr lang="en-US" smtClean="0"/>
              <a:pPr/>
              <a:t>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E0F1-33DD-42C4-9C3A-07E5A028A82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983"/>
            <a:fld id="{FFE8055A-F5FE-4A58-AF11-6E044048E5EE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983"/>
            <a:endParaRPr lang="en-US" dirty="0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983"/>
            <a:fld id="{EB37DED6-D4C7-42EE-AB49-D2E39E64FDE4}" type="slidenum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‹#›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2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hf hdr="0"/>
  <p:txStyles>
    <p:titleStyle>
      <a:lvl1pPr algn="ctr" defTabSz="685983" rtl="0" eaLnBrk="1" latinLnBrk="0" hangingPunct="1"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44" indent="-257244" algn="l" defTabSz="685983" rtl="0" eaLnBrk="1" latinLnBrk="0" hangingPunct="1">
        <a:spcBef>
          <a:spcPct val="20000"/>
        </a:spcBef>
        <a:buSzPct val="60000"/>
        <a:buFontTx/>
        <a:buBlip>
          <a:blip r:embed="rId13"/>
        </a:buBlip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685983" rtl="0" eaLnBrk="1" latinLnBrk="0" hangingPunct="1">
        <a:spcBef>
          <a:spcPct val="20000"/>
        </a:spcBef>
        <a:buFont typeface="Arial" pitchFamily="34" charset="0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6859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6859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readysetpresent/writing-powerpoint-presentati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C503FE82-0AED-490F-9862-349651305F17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DA60BA0E-20D0-4E7C-B286-26C960A6788F}" type="slidenum">
              <a:rPr lang="en-US" smtClean="0">
                <a:solidFill>
                  <a:srgbClr val="D5E3FF">
                    <a:lumMod val="10000"/>
                  </a:srgbClr>
                </a:solidFill>
              </a:rPr>
              <a:pPr defTabSz="685983"/>
              <a:t>1</a:t>
            </a:fld>
            <a:endParaRPr lang="en-US">
              <a:solidFill>
                <a:srgbClr val="D5E3FF">
                  <a:lumMod val="10000"/>
                </a:srgb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979712" y="2057399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WRITING SKILLS</a:t>
            </a:r>
            <a:endParaRPr lang="en-US" sz="5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340FF9-DC0E-4F77-B057-57598EBD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943814"/>
            <a:ext cx="1021822" cy="4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44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C503FE82-0AED-490F-9862-349651305F17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DA60BA0E-20D0-4E7C-B286-26C960A6788F}" type="slidenum">
              <a:rPr lang="en-US" smtClean="0">
                <a:solidFill>
                  <a:srgbClr val="D5E3FF">
                    <a:lumMod val="10000"/>
                  </a:srgbClr>
                </a:solidFill>
              </a:rPr>
              <a:pPr defTabSz="685983"/>
              <a:t>10</a:t>
            </a:fld>
            <a:endParaRPr lang="en-US">
              <a:solidFill>
                <a:srgbClr val="D5E3FF">
                  <a:lumMod val="10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40FF9-DC0E-4F77-B057-57598EBD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145556"/>
            <a:ext cx="1021822" cy="42159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down a broad topic into sub-topics or sub-theme. E.g. “Man”</a:t>
            </a:r>
          </a:p>
          <a:p>
            <a:r>
              <a:rPr lang="en-US" dirty="0"/>
              <a:t>Man as a rational being</a:t>
            </a:r>
          </a:p>
          <a:p>
            <a:r>
              <a:rPr lang="en-US" dirty="0"/>
              <a:t>Origin of Man</a:t>
            </a:r>
          </a:p>
          <a:p>
            <a:r>
              <a:rPr lang="en-US" dirty="0"/>
              <a:t>Mas as a social being</a:t>
            </a:r>
          </a:p>
          <a:p>
            <a:r>
              <a:rPr lang="en-US" dirty="0"/>
              <a:t>Man as a religious being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Contd.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56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C503FE82-0AED-490F-9862-349651305F17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DA60BA0E-20D0-4E7C-B286-26C960A6788F}" type="slidenum">
              <a:rPr lang="en-US" smtClean="0">
                <a:solidFill>
                  <a:srgbClr val="D5E3FF">
                    <a:lumMod val="10000"/>
                  </a:srgbClr>
                </a:solidFill>
              </a:rPr>
              <a:pPr defTabSz="685983"/>
              <a:t>11</a:t>
            </a:fld>
            <a:endParaRPr lang="en-US">
              <a:solidFill>
                <a:srgbClr val="D5E3FF">
                  <a:lumMod val="10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40FF9-DC0E-4F77-B057-57598EBD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145556"/>
            <a:ext cx="1021822" cy="42159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Clear line of </a:t>
            </a:r>
            <a:r>
              <a:rPr lang="en-US" sz="3200" dirty="0" smtClean="0"/>
              <a:t>reasoning with clearly defined concepts.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Introduce/integrate information exactly when and where </a:t>
            </a:r>
            <a:r>
              <a:rPr lang="en-US" sz="3200" dirty="0" smtClean="0"/>
              <a:t>required.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Logical connection of sentences and paragraphs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1892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C503FE82-0AED-490F-9862-349651305F17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DA60BA0E-20D0-4E7C-B286-26C960A6788F}" type="slidenum">
              <a:rPr lang="en-US" smtClean="0">
                <a:solidFill>
                  <a:srgbClr val="D5E3FF">
                    <a:lumMod val="10000"/>
                  </a:srgbClr>
                </a:solidFill>
              </a:rPr>
              <a:pPr defTabSz="685983"/>
              <a:t>12</a:t>
            </a:fld>
            <a:endParaRPr lang="en-US">
              <a:solidFill>
                <a:srgbClr val="D5E3FF">
                  <a:lumMod val="10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40FF9-DC0E-4F77-B057-57598EBD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145556"/>
            <a:ext cx="1021822" cy="42159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Language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Adhere to the objective structure for academic writing, i.e. appropriate level of formality; precise linguistic, neither complex nor too simplistic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30810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C503FE82-0AED-490F-9862-349651305F17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DA60BA0E-20D0-4E7C-B286-26C960A6788F}" type="slidenum">
              <a:rPr lang="en-US" smtClean="0">
                <a:solidFill>
                  <a:srgbClr val="D5E3FF">
                    <a:lumMod val="10000"/>
                  </a:srgbClr>
                </a:solidFill>
              </a:rPr>
              <a:pPr defTabSz="685983"/>
              <a:t>13</a:t>
            </a:fld>
            <a:endParaRPr lang="en-US">
              <a:solidFill>
                <a:srgbClr val="D5E3FF">
                  <a:lumMod val="10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40FF9-DC0E-4F77-B057-57598EBD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145556"/>
            <a:ext cx="1021822" cy="42159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Referencing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Acknowledge all sources, give proper reference details </a:t>
            </a:r>
            <a:endParaRPr lang="en-US" sz="4400" dirty="0" smtClean="0"/>
          </a:p>
          <a:p>
            <a:pPr marL="0" indent="0">
              <a:buNone/>
            </a:pPr>
            <a:endParaRPr lang="en-US" sz="4400" dirty="0"/>
          </a:p>
          <a:p>
            <a:r>
              <a:rPr lang="en-GB" sz="4400" dirty="0" smtClean="0"/>
              <a:t>Use appropriate reference style.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84778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C503FE82-0AED-490F-9862-349651305F17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DA60BA0E-20D0-4E7C-B286-26C960A6788F}" type="slidenum">
              <a:rPr lang="en-US" smtClean="0">
                <a:solidFill>
                  <a:srgbClr val="D5E3FF">
                    <a:lumMod val="10000"/>
                  </a:srgbClr>
                </a:solidFill>
              </a:rPr>
              <a:pPr defTabSz="685983"/>
              <a:t>14</a:t>
            </a:fld>
            <a:endParaRPr lang="en-US">
              <a:solidFill>
                <a:srgbClr val="D5E3FF">
                  <a:lumMod val="10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40FF9-DC0E-4F77-B057-57598EBD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145556"/>
            <a:ext cx="1021822" cy="42159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The Process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Planning:</a:t>
            </a:r>
          </a:p>
          <a:p>
            <a:r>
              <a:rPr lang="en-GB" sz="3200" dirty="0" smtClean="0"/>
              <a:t>Define your objective and form your topic.</a:t>
            </a:r>
          </a:p>
          <a:p>
            <a:r>
              <a:rPr lang="en-GB" sz="3200" dirty="0" smtClean="0"/>
              <a:t>Research about the topic.</a:t>
            </a:r>
          </a:p>
          <a:p>
            <a:r>
              <a:rPr lang="en-GB" sz="3200" dirty="0" smtClean="0"/>
              <a:t>Draw your outline (to organize your thoughts).</a:t>
            </a:r>
          </a:p>
          <a:p>
            <a:r>
              <a:rPr lang="en-GB" sz="3200" dirty="0" smtClean="0"/>
              <a:t>Make clear your statement of problem.</a:t>
            </a:r>
          </a:p>
          <a:p>
            <a:r>
              <a:rPr lang="en-GB" sz="3200" dirty="0" smtClean="0"/>
              <a:t>Make clear your thesis statement.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6004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C503FE82-0AED-490F-9862-349651305F17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DA60BA0E-20D0-4E7C-B286-26C960A6788F}" type="slidenum">
              <a:rPr lang="en-US" smtClean="0">
                <a:solidFill>
                  <a:srgbClr val="D5E3FF">
                    <a:lumMod val="10000"/>
                  </a:srgbClr>
                </a:solidFill>
              </a:rPr>
              <a:pPr defTabSz="685983"/>
              <a:t>15</a:t>
            </a:fld>
            <a:endParaRPr lang="en-US">
              <a:solidFill>
                <a:srgbClr val="D5E3FF">
                  <a:lumMod val="10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40FF9-DC0E-4F77-B057-57598EBD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145556"/>
            <a:ext cx="1021822" cy="42159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9552" y="1295399"/>
            <a:ext cx="8147248" cy="4953003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Writing:</a:t>
            </a:r>
            <a:endParaRPr lang="en-US" sz="2800" dirty="0" smtClean="0"/>
          </a:p>
          <a:p>
            <a:r>
              <a:rPr lang="en-GB" sz="2800" dirty="0" smtClean="0"/>
              <a:t>Keep to your outline</a:t>
            </a:r>
          </a:p>
          <a:p>
            <a:r>
              <a:rPr lang="en-GB" sz="2800" dirty="0" smtClean="0"/>
              <a:t>Incorporate new inspirations but with proper review.</a:t>
            </a:r>
          </a:p>
          <a:p>
            <a:r>
              <a:rPr lang="en-GB" sz="2800" dirty="0" smtClean="0"/>
              <a:t>Consider using critical thinking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Who?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What?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Where?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When?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Why?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How?</a:t>
            </a:r>
          </a:p>
          <a:p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633878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C503FE82-0AED-490F-9862-349651305F17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DA60BA0E-20D0-4E7C-B286-26C960A6788F}" type="slidenum">
              <a:rPr lang="en-US" smtClean="0">
                <a:solidFill>
                  <a:srgbClr val="D5E3FF">
                    <a:lumMod val="10000"/>
                  </a:srgbClr>
                </a:solidFill>
              </a:rPr>
              <a:pPr defTabSz="685983"/>
              <a:t>16</a:t>
            </a:fld>
            <a:endParaRPr lang="en-US">
              <a:solidFill>
                <a:srgbClr val="D5E3FF">
                  <a:lumMod val="10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40FF9-DC0E-4F77-B057-57598EBD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145556"/>
            <a:ext cx="1021822" cy="42159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Quality Check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Reread your work.</a:t>
            </a:r>
          </a:p>
          <a:p>
            <a:r>
              <a:rPr lang="en-GB" sz="4000" dirty="0" smtClean="0"/>
              <a:t>Critique your work.</a:t>
            </a:r>
          </a:p>
          <a:p>
            <a:r>
              <a:rPr lang="en-GB" sz="4000" dirty="0" smtClean="0"/>
              <a:t>Peer review.</a:t>
            </a:r>
          </a:p>
          <a:p>
            <a:r>
              <a:rPr lang="en-GB" sz="4000" dirty="0" smtClean="0"/>
              <a:t>Plagiarism check.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32077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C503FE82-0AED-490F-9862-349651305F17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DA60BA0E-20D0-4E7C-B286-26C960A6788F}" type="slidenum">
              <a:rPr lang="en-US" smtClean="0">
                <a:solidFill>
                  <a:srgbClr val="D5E3FF">
                    <a:lumMod val="10000"/>
                  </a:srgbClr>
                </a:solidFill>
              </a:rPr>
              <a:pPr defTabSz="685983"/>
              <a:t>17</a:t>
            </a:fld>
            <a:endParaRPr lang="en-US">
              <a:solidFill>
                <a:srgbClr val="D5E3FF">
                  <a:lumMod val="10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40FF9-DC0E-4F77-B057-57598EBD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145556"/>
            <a:ext cx="1021822" cy="42159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Qualities of Good writing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3528" y="1412777"/>
            <a:ext cx="8363272" cy="4835626"/>
          </a:xfrm>
        </p:spPr>
        <p:txBody>
          <a:bodyPr>
            <a:noAutofit/>
          </a:bodyPr>
          <a:lstStyle/>
          <a:p>
            <a:r>
              <a:rPr lang="en-GB" sz="3200" b="1" dirty="0" smtClean="0"/>
              <a:t>Completeness: </a:t>
            </a:r>
            <a:r>
              <a:rPr lang="en-GB" sz="3200" dirty="0" smtClean="0"/>
              <a:t>All necessary information.</a:t>
            </a:r>
          </a:p>
          <a:p>
            <a:r>
              <a:rPr lang="en-GB" sz="3200" b="1" dirty="0" smtClean="0"/>
              <a:t>Correctness: </a:t>
            </a:r>
            <a:r>
              <a:rPr lang="en-GB" sz="3200" dirty="0" smtClean="0"/>
              <a:t>Relevant information.</a:t>
            </a:r>
          </a:p>
          <a:p>
            <a:r>
              <a:rPr lang="en-GB" sz="3200" b="1" dirty="0" smtClean="0"/>
              <a:t>Credibility: </a:t>
            </a:r>
            <a:r>
              <a:rPr lang="en-GB" sz="3200" dirty="0" smtClean="0"/>
              <a:t>Support with facts and strong arguments.</a:t>
            </a:r>
          </a:p>
          <a:p>
            <a:r>
              <a:rPr lang="en-GB" sz="3200" b="1" dirty="0" smtClean="0"/>
              <a:t>Clarity: </a:t>
            </a:r>
            <a:r>
              <a:rPr lang="en-GB" sz="3200" dirty="0" smtClean="0"/>
              <a:t>Not vague, define key concepts. </a:t>
            </a:r>
          </a:p>
          <a:p>
            <a:r>
              <a:rPr lang="en-GB" sz="3200" b="1" dirty="0" smtClean="0"/>
              <a:t>Conciseness: </a:t>
            </a:r>
            <a:r>
              <a:rPr lang="en-GB" sz="3200" dirty="0" smtClean="0"/>
              <a:t>To the point.</a:t>
            </a:r>
          </a:p>
          <a:p>
            <a:r>
              <a:rPr lang="en-GB" sz="3200" b="1" dirty="0" smtClean="0"/>
              <a:t>Consideration: </a:t>
            </a:r>
            <a:r>
              <a:rPr lang="en-GB" sz="3200" dirty="0" smtClean="0"/>
              <a:t>Think of your audience.</a:t>
            </a:r>
          </a:p>
          <a:p>
            <a:r>
              <a:rPr lang="en-GB" sz="3200" b="1" dirty="0" smtClean="0"/>
              <a:t>Vitality: </a:t>
            </a:r>
            <a:r>
              <a:rPr lang="en-GB" sz="3200" dirty="0" smtClean="0"/>
              <a:t>Employ active voice more.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5868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C503FE82-0AED-490F-9862-349651305F17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DA60BA0E-20D0-4E7C-B286-26C960A6788F}" type="slidenum">
              <a:rPr lang="en-US" smtClean="0">
                <a:solidFill>
                  <a:srgbClr val="D5E3FF">
                    <a:lumMod val="10000"/>
                  </a:srgbClr>
                </a:solidFill>
              </a:rPr>
              <a:pPr defTabSz="685983"/>
              <a:t>18</a:t>
            </a:fld>
            <a:endParaRPr lang="en-US">
              <a:solidFill>
                <a:srgbClr val="D5E3FF">
                  <a:lumMod val="10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40FF9-DC0E-4F77-B057-57598EBD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145556"/>
            <a:ext cx="1021822" cy="42159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Examples on Conciseness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512" y="1295401"/>
            <a:ext cx="8507288" cy="5470526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Wordy:			</a:t>
            </a:r>
          </a:p>
          <a:p>
            <a:r>
              <a:rPr lang="en-GB" sz="2800" dirty="0" smtClean="0"/>
              <a:t>Due or owing to the fact that</a:t>
            </a:r>
          </a:p>
          <a:p>
            <a:r>
              <a:rPr lang="en-GB" sz="2800" dirty="0" smtClean="0"/>
              <a:t>In this day and age</a:t>
            </a:r>
          </a:p>
          <a:p>
            <a:r>
              <a:rPr lang="en-GB" sz="2800" dirty="0" smtClean="0"/>
              <a:t>Of an ugly nature</a:t>
            </a:r>
          </a:p>
          <a:p>
            <a:r>
              <a:rPr lang="en-GB" sz="2800" dirty="0" smtClean="0"/>
              <a:t>In the field of Business Admin</a:t>
            </a:r>
            <a:endParaRPr lang="en-GB" sz="2800" dirty="0"/>
          </a:p>
          <a:p>
            <a:r>
              <a:rPr lang="en-GB" sz="2800" b="1" dirty="0" smtClean="0"/>
              <a:t>Concise:</a:t>
            </a:r>
          </a:p>
          <a:p>
            <a:r>
              <a:rPr lang="en-GB" sz="2800" dirty="0" smtClean="0"/>
              <a:t>Because or since</a:t>
            </a:r>
          </a:p>
          <a:p>
            <a:r>
              <a:rPr lang="en-GB" sz="2800" dirty="0" smtClean="0"/>
              <a:t>Nowadays, today, now</a:t>
            </a:r>
          </a:p>
          <a:p>
            <a:r>
              <a:rPr lang="en-GB" sz="2800" dirty="0" smtClean="0"/>
              <a:t>Ugly</a:t>
            </a:r>
          </a:p>
          <a:p>
            <a:r>
              <a:rPr lang="en-GB" sz="2800" dirty="0" smtClean="0"/>
              <a:t>In Business Administration.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3993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C503FE82-0AED-490F-9862-349651305F17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DA60BA0E-20D0-4E7C-B286-26C960A6788F}" type="slidenum">
              <a:rPr lang="en-US" smtClean="0">
                <a:solidFill>
                  <a:srgbClr val="D5E3FF">
                    <a:lumMod val="10000"/>
                  </a:srgbClr>
                </a:solidFill>
              </a:rPr>
              <a:pPr defTabSz="685983"/>
              <a:t>19</a:t>
            </a:fld>
            <a:endParaRPr lang="en-US">
              <a:solidFill>
                <a:srgbClr val="D5E3FF">
                  <a:lumMod val="10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40FF9-DC0E-4F77-B057-57598EBD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145556"/>
            <a:ext cx="1021822" cy="42159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Structure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 smtClean="0"/>
              <a:t>Content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 smtClean="0"/>
              <a:t>Organization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 smtClean="0"/>
              <a:t>Expression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 smtClean="0"/>
              <a:t>Mechanics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669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C503FE82-0AED-490F-9862-349651305F17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DA60BA0E-20D0-4E7C-B286-26C960A6788F}" type="slidenum">
              <a:rPr lang="en-US" smtClean="0">
                <a:solidFill>
                  <a:srgbClr val="D5E3FF">
                    <a:lumMod val="10000"/>
                  </a:srgbClr>
                </a:solidFill>
              </a:rPr>
              <a:pPr defTabSz="685983"/>
              <a:t>2</a:t>
            </a:fld>
            <a:endParaRPr lang="en-US">
              <a:solidFill>
                <a:srgbClr val="D5E3FF">
                  <a:lumMod val="10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Objectives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The objectives of this class includes:</a:t>
            </a:r>
          </a:p>
          <a:p>
            <a:endParaRPr lang="en-GB" b="1" dirty="0" smtClean="0"/>
          </a:p>
          <a:p>
            <a:pPr algn="just"/>
            <a:r>
              <a:rPr lang="en-GB" sz="2400" dirty="0" smtClean="0"/>
              <a:t>To know what writing entails.</a:t>
            </a:r>
          </a:p>
          <a:p>
            <a:pPr algn="just"/>
            <a:r>
              <a:rPr lang="en-GB" sz="2400" dirty="0" smtClean="0"/>
              <a:t>To acquire useful skills for effective writing.</a:t>
            </a:r>
          </a:p>
          <a:p>
            <a:pPr algn="just"/>
            <a:r>
              <a:rPr lang="en-GB" sz="2400" dirty="0" smtClean="0"/>
              <a:t>To understand forms of writing and specific skills needed for each.</a:t>
            </a:r>
          </a:p>
          <a:p>
            <a:pPr algn="just"/>
            <a:r>
              <a:rPr lang="en-GB" sz="2400" dirty="0" smtClean="0"/>
              <a:t>To know common mistakes in writing.</a:t>
            </a:r>
          </a:p>
          <a:p>
            <a:pPr algn="just"/>
            <a:r>
              <a:rPr lang="en-GB" sz="2400" dirty="0" smtClean="0"/>
              <a:t>To cultivate interest in writing.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340FF9-DC0E-4F77-B057-57598EBD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145556"/>
            <a:ext cx="1021822" cy="4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02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C503FE82-0AED-490F-9862-349651305F17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DA60BA0E-20D0-4E7C-B286-26C960A6788F}" type="slidenum">
              <a:rPr lang="en-US" smtClean="0">
                <a:solidFill>
                  <a:srgbClr val="D5E3FF">
                    <a:lumMod val="10000"/>
                  </a:srgbClr>
                </a:solidFill>
              </a:rPr>
              <a:pPr defTabSz="685983"/>
              <a:t>20</a:t>
            </a:fld>
            <a:endParaRPr lang="en-US">
              <a:solidFill>
                <a:srgbClr val="D5E3FF">
                  <a:lumMod val="10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40FF9-DC0E-4F77-B057-57598EBD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145556"/>
            <a:ext cx="1021822" cy="42159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www.slideshare.net/readysetpresent/writing-powerpoint-presentation</a:t>
            </a:r>
            <a:endParaRPr lang="en-US" dirty="0" smtClean="0"/>
          </a:p>
          <a:p>
            <a:r>
              <a:rPr lang="en-US" dirty="0"/>
              <a:t>http://www.slideshare.net/bahrian/writing-skills-written-communication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47763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4623"/>
            <a:ext cx="3168352" cy="346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588869"/>
            <a:ext cx="3869484" cy="306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78528"/>
            <a:ext cx="2880320" cy="333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25866"/>
            <a:ext cx="2160240" cy="281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77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C503FE82-0AED-490F-9862-349651305F17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DA60BA0E-20D0-4E7C-B286-26C960A6788F}" type="slidenum">
              <a:rPr lang="en-US" smtClean="0">
                <a:solidFill>
                  <a:srgbClr val="D5E3FF">
                    <a:lumMod val="10000"/>
                  </a:srgbClr>
                </a:solidFill>
              </a:rPr>
              <a:pPr defTabSz="685983"/>
              <a:t>3</a:t>
            </a:fld>
            <a:endParaRPr lang="en-US">
              <a:solidFill>
                <a:srgbClr val="D5E3FF">
                  <a:lumMod val="10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What is writing?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1520" y="1412777"/>
            <a:ext cx="8435280" cy="4835626"/>
          </a:xfrm>
        </p:spPr>
        <p:txBody>
          <a:bodyPr>
            <a:normAutofit/>
          </a:bodyPr>
          <a:lstStyle/>
          <a:p>
            <a:r>
              <a:rPr lang="en-GB" sz="2800" dirty="0" smtClean="0"/>
              <a:t>“A technique of representing what is spoken, heard, experienced or read on paper or any writing tablet”. </a:t>
            </a:r>
            <a:r>
              <a:rPr lang="en-GB" sz="2800" dirty="0"/>
              <a:t>(Osuafor, 2006:1</a:t>
            </a:r>
            <a:r>
              <a:rPr lang="en-GB" sz="2800" dirty="0" smtClean="0"/>
              <a:t>).</a:t>
            </a:r>
          </a:p>
          <a:p>
            <a:endParaRPr lang="en-GB" sz="2800" dirty="0"/>
          </a:p>
          <a:p>
            <a:r>
              <a:rPr lang="en-GB" sz="2800" dirty="0" smtClean="0"/>
              <a:t>It is an expressive language skill used to record variety of life experience in a permanent  form.</a:t>
            </a:r>
          </a:p>
          <a:p>
            <a:endParaRPr lang="en-GB" sz="2800" dirty="0"/>
          </a:p>
          <a:p>
            <a:r>
              <a:rPr lang="en-GB" sz="2800" dirty="0" smtClean="0"/>
              <a:t>Writing links us to friends, relations or people when we cannot meet them face to face.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340FF9-DC0E-4F77-B057-57598EBD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145556"/>
            <a:ext cx="1021822" cy="4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47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C503FE82-0AED-490F-9862-349651305F17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DA60BA0E-20D0-4E7C-B286-26C960A6788F}" type="slidenum">
              <a:rPr lang="en-US" smtClean="0">
                <a:solidFill>
                  <a:srgbClr val="D5E3FF">
                    <a:lumMod val="10000"/>
                  </a:srgbClr>
                </a:solidFill>
              </a:rPr>
              <a:pPr defTabSz="685983"/>
              <a:t>4</a:t>
            </a:fld>
            <a:endParaRPr lang="en-US">
              <a:solidFill>
                <a:srgbClr val="D5E3FF">
                  <a:lumMod val="10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Skills 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Mechanics:</a:t>
            </a:r>
            <a:r>
              <a:rPr lang="en-US" sz="2800" dirty="0"/>
              <a:t> spelling, punctuation, use of capital letters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Grammar:</a:t>
            </a:r>
            <a:r>
              <a:rPr lang="en-US" sz="2800" dirty="0"/>
              <a:t> parts of speech, tenses, subject – verb agreement, etc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Sentence construction: </a:t>
            </a:r>
            <a:r>
              <a:rPr lang="en-US" sz="2800" dirty="0"/>
              <a:t>sentence patterns, concentration, </a:t>
            </a:r>
            <a:r>
              <a:rPr lang="en-US" sz="2800" dirty="0" smtClean="0"/>
              <a:t>comparisons, </a:t>
            </a:r>
            <a:r>
              <a:rPr lang="en-US" sz="2800" dirty="0"/>
              <a:t>asking questions,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340FF9-DC0E-4F77-B057-57598EBD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145556"/>
            <a:ext cx="1021822" cy="4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24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C503FE82-0AED-490F-9862-349651305F17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DA60BA0E-20D0-4E7C-B286-26C960A6788F}" type="slidenum">
              <a:rPr lang="en-US" smtClean="0">
                <a:solidFill>
                  <a:srgbClr val="D5E3FF">
                    <a:lumMod val="10000"/>
                  </a:srgbClr>
                </a:solidFill>
              </a:rPr>
              <a:pPr defTabSz="685983"/>
              <a:t>5</a:t>
            </a:fld>
            <a:endParaRPr lang="en-US">
              <a:solidFill>
                <a:srgbClr val="D5E3FF">
                  <a:lumMod val="10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Organization</a:t>
            </a:r>
          </a:p>
          <a:p>
            <a:r>
              <a:rPr lang="en-US" sz="4000" dirty="0"/>
              <a:t>Content</a:t>
            </a:r>
          </a:p>
          <a:p>
            <a:r>
              <a:rPr lang="en-US" sz="4000" dirty="0"/>
              <a:t>Clarity</a:t>
            </a:r>
          </a:p>
          <a:p>
            <a:r>
              <a:rPr lang="en-US" sz="4000" dirty="0"/>
              <a:t>Language</a:t>
            </a:r>
          </a:p>
          <a:p>
            <a:r>
              <a:rPr lang="en-US" sz="4000" dirty="0"/>
              <a:t>Referencing.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340FF9-DC0E-4F77-B057-57598EBD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145556"/>
            <a:ext cx="1021822" cy="4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26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C503FE82-0AED-490F-9862-349651305F17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DA60BA0E-20D0-4E7C-B286-26C960A6788F}" type="slidenum">
              <a:rPr lang="en-US" smtClean="0">
                <a:solidFill>
                  <a:srgbClr val="D5E3FF">
                    <a:lumMod val="10000"/>
                  </a:srgbClr>
                </a:solidFill>
              </a:rPr>
              <a:pPr defTabSz="685983"/>
              <a:t>6</a:t>
            </a:fld>
            <a:endParaRPr lang="en-US">
              <a:solidFill>
                <a:srgbClr val="D5E3FF">
                  <a:lumMod val="10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  Organization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Presenting your work in the most effective way</a:t>
            </a:r>
            <a:r>
              <a:rPr lang="en-US" sz="3200" dirty="0" smtClean="0"/>
              <a:t>:</a:t>
            </a:r>
            <a:endParaRPr lang="en-US" sz="3200" dirty="0"/>
          </a:p>
          <a:p>
            <a:r>
              <a:rPr lang="en-US" sz="3200" dirty="0"/>
              <a:t>Logical presentation and progression of ideas, e.g. starting with a proper introduction and ending with a clear </a:t>
            </a:r>
            <a:r>
              <a:rPr lang="en-US" sz="3200" dirty="0" smtClean="0"/>
              <a:t>conclusion.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Order in sequence of paragraphs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340FF9-DC0E-4F77-B057-57598EBD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145556"/>
            <a:ext cx="1021822" cy="4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57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Contd.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C503FE82-0AED-490F-9862-349651305F17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DA60BA0E-20D0-4E7C-B286-26C960A6788F}" type="slidenum">
              <a:rPr lang="en-US" smtClean="0">
                <a:solidFill>
                  <a:srgbClr val="D5E3FF">
                    <a:lumMod val="10000"/>
                  </a:srgbClr>
                </a:solidFill>
              </a:rPr>
              <a:pPr defTabSz="685983"/>
              <a:t>7</a:t>
            </a:fld>
            <a:endParaRPr lang="en-US">
              <a:solidFill>
                <a:srgbClr val="D5E3FF">
                  <a:lumMod val="10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40FF9-DC0E-4F77-B057-57598EBD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145556"/>
            <a:ext cx="1021822" cy="42159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Past ideas to present ideas</a:t>
            </a:r>
          </a:p>
          <a:p>
            <a:r>
              <a:rPr lang="en-US" dirty="0"/>
              <a:t>The steps or stages of a process or event</a:t>
            </a:r>
          </a:p>
          <a:p>
            <a:r>
              <a:rPr lang="en-US" dirty="0"/>
              <a:t>Most important point to least important point</a:t>
            </a:r>
          </a:p>
          <a:p>
            <a:r>
              <a:rPr lang="en-US" dirty="0"/>
              <a:t>Well known ideas to least known ideas</a:t>
            </a:r>
          </a:p>
          <a:p>
            <a:r>
              <a:rPr lang="en-US" dirty="0"/>
              <a:t>Simple ideas to complex ideas</a:t>
            </a:r>
          </a:p>
          <a:p>
            <a:r>
              <a:rPr lang="en-US" dirty="0"/>
              <a:t>General ideas to specific ideas</a:t>
            </a:r>
          </a:p>
          <a:p>
            <a:r>
              <a:rPr lang="en-US" dirty="0"/>
              <a:t>The largest parts to the smallest parts of something</a:t>
            </a:r>
          </a:p>
          <a:p>
            <a:r>
              <a:rPr lang="en-US" dirty="0"/>
              <a:t>Problems and solutions</a:t>
            </a:r>
          </a:p>
          <a:p>
            <a:r>
              <a:rPr lang="en-US" dirty="0"/>
              <a:t>Causes and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61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C503FE82-0AED-490F-9862-349651305F17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DA60BA0E-20D0-4E7C-B286-26C960A6788F}" type="slidenum">
              <a:rPr lang="en-US" smtClean="0">
                <a:solidFill>
                  <a:srgbClr val="D5E3FF">
                    <a:lumMod val="10000"/>
                  </a:srgbClr>
                </a:solidFill>
              </a:rPr>
              <a:pPr defTabSz="685983"/>
              <a:t>8</a:t>
            </a:fld>
            <a:endParaRPr lang="en-US">
              <a:solidFill>
                <a:srgbClr val="D5E3FF">
                  <a:lumMod val="10000"/>
                </a:srgb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40FF9-DC0E-4F77-B057-57598EBD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145556"/>
            <a:ext cx="1021822" cy="42159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Should </a:t>
            </a:r>
            <a:r>
              <a:rPr lang="en-US" dirty="0"/>
              <a:t>be appropriate to the title and </a:t>
            </a:r>
            <a:r>
              <a:rPr lang="en-US" dirty="0" smtClean="0"/>
              <a:t>introduction.</a:t>
            </a:r>
          </a:p>
          <a:p>
            <a:endParaRPr lang="en-US" dirty="0"/>
          </a:p>
          <a:p>
            <a:r>
              <a:rPr lang="en-US" dirty="0" smtClean="0"/>
              <a:t>Clear presentation </a:t>
            </a:r>
            <a:r>
              <a:rPr lang="en-US" dirty="0"/>
              <a:t>and development of </a:t>
            </a:r>
            <a:r>
              <a:rPr lang="en-US" dirty="0" smtClean="0"/>
              <a:t>ideas.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Only relevant information is needed; redundancy and repetition should be avoided, even when the information is </a:t>
            </a:r>
            <a:r>
              <a:rPr lang="en-US" dirty="0" smtClean="0"/>
              <a:t>interesting.</a:t>
            </a:r>
          </a:p>
          <a:p>
            <a:endParaRPr lang="en-US" dirty="0"/>
          </a:p>
          <a:p>
            <a:r>
              <a:rPr lang="en-US" dirty="0"/>
              <a:t>Elaborate/establish your points </a:t>
            </a:r>
            <a:r>
              <a:rPr lang="en-US" dirty="0" smtClean="0"/>
              <a:t>adequately.</a:t>
            </a:r>
          </a:p>
          <a:p>
            <a:endParaRPr lang="en-US" dirty="0"/>
          </a:p>
          <a:p>
            <a:r>
              <a:rPr lang="en-US" dirty="0"/>
              <a:t>Enough points in support of </a:t>
            </a:r>
            <a:r>
              <a:rPr lang="en-US" dirty="0" smtClean="0"/>
              <a:t>arguments, ideas, opinions, </a:t>
            </a:r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84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Contd.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C503FE82-0AED-490F-9862-349651305F17}" type="datetime1">
              <a:rPr lang="en-US" smtClean="0">
                <a:solidFill>
                  <a:srgbClr val="002060">
                    <a:tint val="75000"/>
                  </a:srgbClr>
                </a:solidFill>
              </a:rPr>
              <a:pPr defTabSz="685983"/>
              <a:t>1/10/2023</a:t>
            </a:fld>
            <a:endParaRPr lang="en-US">
              <a:solidFill>
                <a:srgbClr val="00206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DA60BA0E-20D0-4E7C-B286-26C960A6788F}" type="slidenum">
              <a:rPr lang="en-US" smtClean="0">
                <a:solidFill>
                  <a:srgbClr val="D5E3FF">
                    <a:lumMod val="10000"/>
                  </a:srgbClr>
                </a:solidFill>
              </a:rPr>
              <a:pPr defTabSz="685983"/>
              <a:t>9</a:t>
            </a:fld>
            <a:endParaRPr lang="en-US">
              <a:solidFill>
                <a:srgbClr val="D5E3FF">
                  <a:lumMod val="10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3528" y="1052737"/>
            <a:ext cx="8363272" cy="51956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Subject matter – thoughts, ideas.</a:t>
            </a:r>
          </a:p>
          <a:p>
            <a:r>
              <a:rPr lang="en-US" sz="2800" dirty="0"/>
              <a:t>Careful observation of the world around you will give you plenty materials </a:t>
            </a:r>
            <a:r>
              <a:rPr lang="en-US" sz="2800" dirty="0" smtClean="0"/>
              <a:t>for (content) </a:t>
            </a:r>
            <a:r>
              <a:rPr lang="en-US" sz="2800" dirty="0"/>
              <a:t>writing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Topic determines content</a:t>
            </a:r>
          </a:p>
          <a:p>
            <a:r>
              <a:rPr lang="en-US" sz="2800" dirty="0"/>
              <a:t>Topic you know something about.</a:t>
            </a:r>
          </a:p>
          <a:p>
            <a:r>
              <a:rPr lang="en-US" sz="2800" dirty="0"/>
              <a:t>Topic that interests you.</a:t>
            </a:r>
          </a:p>
          <a:p>
            <a:r>
              <a:rPr lang="en-US" sz="2800" dirty="0"/>
              <a:t>Topic you can handle within time frame.</a:t>
            </a:r>
          </a:p>
          <a:p>
            <a:r>
              <a:rPr lang="en-US" sz="2800" dirty="0"/>
              <a:t>Topic that is hinge on topical issues.</a:t>
            </a:r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40FF9-DC0E-4F77-B057-57598EBD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145556"/>
            <a:ext cx="1021822" cy="4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95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 PAU slide">
  <a:themeElements>
    <a:clrScheme name="Custom 1">
      <a:dk1>
        <a:srgbClr val="002060"/>
      </a:dk1>
      <a:lt1>
        <a:srgbClr val="FFFFFF"/>
      </a:lt1>
      <a:dk2>
        <a:srgbClr val="09055B"/>
      </a:dk2>
      <a:lt2>
        <a:srgbClr val="FFFFFF"/>
      </a:lt2>
      <a:accent1>
        <a:srgbClr val="002060"/>
      </a:accent1>
      <a:accent2>
        <a:srgbClr val="002060"/>
      </a:accent2>
      <a:accent3>
        <a:srgbClr val="97BAFF"/>
      </a:accent3>
      <a:accent4>
        <a:srgbClr val="D5E3FF"/>
      </a:accent4>
      <a:accent5>
        <a:srgbClr val="002060"/>
      </a:accent5>
      <a:accent6>
        <a:srgbClr val="002060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14145</TotalTime>
  <Words>710</Words>
  <Application>Microsoft Office PowerPoint</Application>
  <PresentationFormat>On-screen Show (4:3)</PresentationFormat>
  <Paragraphs>171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Custom Design</vt:lpstr>
      <vt:lpstr>Blank PAU slide</vt:lpstr>
      <vt:lpstr>WRITING SKILLS</vt:lpstr>
      <vt:lpstr>Objectives</vt:lpstr>
      <vt:lpstr>What is writing?</vt:lpstr>
      <vt:lpstr>Elementary Skills </vt:lpstr>
      <vt:lpstr>Principles</vt:lpstr>
      <vt:lpstr>  Organization</vt:lpstr>
      <vt:lpstr>Organization Contd.</vt:lpstr>
      <vt:lpstr>Content</vt:lpstr>
      <vt:lpstr>Content Contd.</vt:lpstr>
      <vt:lpstr>Content Contd.</vt:lpstr>
      <vt:lpstr>Clarity</vt:lpstr>
      <vt:lpstr>Language</vt:lpstr>
      <vt:lpstr>Referencing</vt:lpstr>
      <vt:lpstr>The Process</vt:lpstr>
      <vt:lpstr>PowerPoint Presentation</vt:lpstr>
      <vt:lpstr>Quality Check</vt:lpstr>
      <vt:lpstr>Qualities of Good writing</vt:lpstr>
      <vt:lpstr>Examples on Conciseness</vt:lpstr>
      <vt:lpstr>Structure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</dc:creator>
  <cp:lastModifiedBy>New</cp:lastModifiedBy>
  <cp:revision>233</cp:revision>
  <cp:lastPrinted>2013-10-18T09:52:31Z</cp:lastPrinted>
  <dcterms:created xsi:type="dcterms:W3CDTF">2013-05-14T11:16:54Z</dcterms:created>
  <dcterms:modified xsi:type="dcterms:W3CDTF">2023-01-10T09:43:50Z</dcterms:modified>
</cp:coreProperties>
</file>