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9" r:id="rId3"/>
    <p:sldId id="297" r:id="rId4"/>
    <p:sldId id="298" r:id="rId5"/>
    <p:sldId id="299" r:id="rId6"/>
    <p:sldId id="284" r:id="rId7"/>
    <p:sldId id="285" r:id="rId8"/>
    <p:sldId id="286" r:id="rId9"/>
    <p:sldId id="302" r:id="rId10"/>
    <p:sldId id="303" r:id="rId11"/>
    <p:sldId id="310" r:id="rId12"/>
    <p:sldId id="304" r:id="rId13"/>
    <p:sldId id="288" r:id="rId14"/>
    <p:sldId id="300" r:id="rId15"/>
    <p:sldId id="291" r:id="rId16"/>
    <p:sldId id="301" r:id="rId17"/>
    <p:sldId id="293" r:id="rId18"/>
    <p:sldId id="305" r:id="rId19"/>
    <p:sldId id="306" r:id="rId20"/>
    <p:sldId id="307" r:id="rId21"/>
    <p:sldId id="308" r:id="rId22"/>
    <p:sldId id="309"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9413" autoAdjust="0"/>
  </p:normalViewPr>
  <p:slideViewPr>
    <p:cSldViewPr>
      <p:cViewPr varScale="1">
        <p:scale>
          <a:sx n="85" d="100"/>
          <a:sy n="85" d="100"/>
        </p:scale>
        <p:origin x="32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48"/>
    </p:cViewPr>
  </p:sorterViewPr>
  <p:notesViewPr>
    <p:cSldViewPr>
      <p:cViewPr varScale="1">
        <p:scale>
          <a:sx n="70" d="100"/>
          <a:sy n="70" d="100"/>
        </p:scale>
        <p:origin x="-276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2517B12-FA9F-4076-BE91-8AAF4B3E5739}" type="datetimeFigureOut">
              <a:rPr lang="en-US" smtClean="0"/>
              <a:pPr/>
              <a:t>2/15/2022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87D3A7F-E3EB-4B37-940E-F5DABF8F7B01}" type="slidenum">
              <a:rPr lang="en-US" smtClean="0"/>
              <a:pPr/>
              <a:t>‹#›</a:t>
            </a:fld>
            <a:endParaRPr lang="en-US"/>
          </a:p>
        </p:txBody>
      </p:sp>
    </p:spTree>
    <p:extLst>
      <p:ext uri="{BB962C8B-B14F-4D97-AF65-F5344CB8AC3E}">
        <p14:creationId xmlns:p14="http://schemas.microsoft.com/office/powerpoint/2010/main" val="113292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p:txBody>
      </p:sp>
      <p:sp>
        <p:nvSpPr>
          <p:cNvPr id="4" name="Slide Number Placeholder 3"/>
          <p:cNvSpPr>
            <a:spLocks noGrp="1"/>
          </p:cNvSpPr>
          <p:nvPr>
            <p:ph type="sldNum" sz="quarter" idx="10"/>
          </p:nvPr>
        </p:nvSpPr>
        <p:spPr/>
        <p:txBody>
          <a:bodyPr/>
          <a:lstStyle/>
          <a:p>
            <a:fld id="{787D3A7F-E3EB-4B37-940E-F5DABF8F7B01}" type="slidenum">
              <a:rPr lang="en-US" smtClean="0"/>
              <a:pPr/>
              <a:t>1</a:t>
            </a:fld>
            <a:endParaRPr lang="en-US"/>
          </a:p>
        </p:txBody>
      </p:sp>
    </p:spTree>
    <p:extLst>
      <p:ext uri="{BB962C8B-B14F-4D97-AF65-F5344CB8AC3E}">
        <p14:creationId xmlns:p14="http://schemas.microsoft.com/office/powerpoint/2010/main" val="34358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hard to keep the motivation and the drive to accomplish someone else’s goals. Your parents may want you to be a lawyer, but at some point you may realize that you have no interest in the law, no apparent ability to do the work to become a lawyer </a:t>
            </a:r>
            <a:r>
              <a:rPr lang="mr-IN" baseline="0" dirty="0"/>
              <a:t>–</a:t>
            </a:r>
            <a:r>
              <a:rPr lang="en-US" baseline="0" dirty="0"/>
              <a:t> it’s going to be really hard to stay in school, take all the classes you need to take, graduate, pass the LSAT, then go all the way though Law School, just because your parents wanted you to be a lawyer.</a:t>
            </a:r>
          </a:p>
          <a:p>
            <a:endParaRPr lang="en-US" baseline="0" dirty="0"/>
          </a:p>
          <a:p>
            <a:r>
              <a:rPr lang="en-US" baseline="0" dirty="0"/>
              <a:t>Working toward positive goals feels like we are accomplishing something. Something positive. Something good. Something to be proud of.</a:t>
            </a:r>
          </a:p>
          <a:p>
            <a:endParaRPr lang="en-US" dirty="0"/>
          </a:p>
        </p:txBody>
      </p:sp>
      <p:sp>
        <p:nvSpPr>
          <p:cNvPr id="4" name="Slide Number Placeholder 3"/>
          <p:cNvSpPr>
            <a:spLocks noGrp="1"/>
          </p:cNvSpPr>
          <p:nvPr>
            <p:ph type="sldNum" sz="quarter" idx="10"/>
          </p:nvPr>
        </p:nvSpPr>
        <p:spPr/>
        <p:txBody>
          <a:bodyPr/>
          <a:lstStyle/>
          <a:p>
            <a:fld id="{8A557372-FDCF-7244-9B32-82C4C4369554}" type="slidenum">
              <a:rPr lang="en-US" smtClean="0"/>
              <a:t>10</a:t>
            </a:fld>
            <a:endParaRPr lang="en-US"/>
          </a:p>
        </p:txBody>
      </p:sp>
    </p:spTree>
    <p:extLst>
      <p:ext uri="{BB962C8B-B14F-4D97-AF65-F5344CB8AC3E}">
        <p14:creationId xmlns:p14="http://schemas.microsoft.com/office/powerpoint/2010/main" val="157019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Your call to action from our discussion tonight:  PICK among your goals.  What is MOST important to you this semester?  Prioritize.</a:t>
            </a:r>
            <a:r>
              <a:rPr lang="en-US" baseline="0" dirty="0"/>
              <a:t> Then write smart goals. Use your planner and assign time daily/weekly to your goals and LIMIT time on activities that not as important.  </a:t>
            </a:r>
            <a:endParaRPr lang="en-US" dirty="0"/>
          </a:p>
        </p:txBody>
      </p:sp>
      <p:sp>
        <p:nvSpPr>
          <p:cNvPr id="4" name="Slide Number Placeholder 3"/>
          <p:cNvSpPr>
            <a:spLocks noGrp="1"/>
          </p:cNvSpPr>
          <p:nvPr>
            <p:ph type="sldNum" sz="quarter" idx="10"/>
          </p:nvPr>
        </p:nvSpPr>
        <p:spPr/>
        <p:txBody>
          <a:bodyPr/>
          <a:lstStyle/>
          <a:p>
            <a:fld id="{8A557372-FDCF-7244-9B32-82C4C4369554}" type="slidenum">
              <a:rPr lang="en-US" smtClean="0"/>
              <a:t>21</a:t>
            </a:fld>
            <a:endParaRPr lang="en-US"/>
          </a:p>
        </p:txBody>
      </p:sp>
    </p:spTree>
    <p:extLst>
      <p:ext uri="{BB962C8B-B14F-4D97-AF65-F5344CB8AC3E}">
        <p14:creationId xmlns:p14="http://schemas.microsoft.com/office/powerpoint/2010/main" val="1590305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533400"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1"/>
            <a:ext cx="2819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124200" y="1524000"/>
            <a:ext cx="5334000" cy="1470025"/>
          </a:xfrm>
        </p:spPr>
        <p:txBody>
          <a:bodyPr/>
          <a:lstStyle>
            <a:lvl1pPr algn="l">
              <a:defRPr b="1">
                <a:solidFill>
                  <a:srgbClr val="2E3A6E"/>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24200" y="3279775"/>
            <a:ext cx="4648200" cy="1752600"/>
          </a:xfrm>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919D406-5778-4D59-8BD6-6308BB42F377}" type="datetime1">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pic>
        <p:nvPicPr>
          <p:cNvPr id="2050" name="Picture 2" descr="C:\Users\cnwagu\Documents\Corporate Affairs\LOGOS_1\PAU Logo GIF1.gif"/>
          <p:cNvPicPr>
            <a:picLocks noChangeAspect="1" noChangeArrowheads="1"/>
          </p:cNvPicPr>
          <p:nvPr userDrawn="1"/>
        </p:nvPicPr>
        <p:blipFill>
          <a:blip r:embed="rId2" cstate="print"/>
          <a:srcRect/>
          <a:stretch>
            <a:fillRect/>
          </a:stretch>
        </p:blipFill>
        <p:spPr bwMode="auto">
          <a:xfrm>
            <a:off x="304800" y="457200"/>
            <a:ext cx="2286000" cy="1047268"/>
          </a:xfrm>
          <a:prstGeom prst="rect">
            <a:avLst/>
          </a:prstGeom>
          <a:noFill/>
        </p:spPr>
      </p:pic>
    </p:spTree>
    <p:extLst>
      <p:ext uri="{BB962C8B-B14F-4D97-AF65-F5344CB8AC3E}">
        <p14:creationId xmlns:p14="http://schemas.microsoft.com/office/powerpoint/2010/main" val="4803070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05F98-DE34-4437-908C-7CF45B7373BA}" type="datetime1">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65049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47E52-7C9B-4EEE-BBE9-8609CD1CBA44}" type="datetime1">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11202403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0B8FB5-0995-4854-BA5C-6F632F8812EE}" type="datetime1">
              <a:rPr lang="en-US" smtClean="0"/>
              <a:pPr/>
              <a:t>2/15/2022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053FC-BC8F-4457-8C00-497A5E0DCB65}" type="datetime1">
              <a:rPr lang="en-US" smtClean="0"/>
              <a:pPr/>
              <a:t>2/15/2022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99EA-DAC9-4B87-90E9-AED8826B5A08}" type="datetime1">
              <a:rPr lang="en-US" smtClean="0"/>
              <a:pPr/>
              <a:t>2/15/2022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4674798-0805-4DD8-9086-9B3CD5A87102}" type="datetime1">
              <a:rPr lang="en-US" smtClean="0"/>
              <a:pPr/>
              <a:t>2/15/2022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3C34D6C-4AC0-46C1-89E5-08ED64B03A90}" type="datetime1">
              <a:rPr lang="en-US" smtClean="0"/>
              <a:pPr/>
              <a:t>2/15/2022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2B6378E-5C7D-4E7C-982B-965CDF89122B}" type="datetime1">
              <a:rPr lang="en-US" smtClean="0"/>
              <a:pPr/>
              <a:t>2/15/2022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01D72-86CA-4791-A06E-E811A0FE872C}" type="datetime1">
              <a:rPr lang="en-US" smtClean="0"/>
              <a:pPr/>
              <a:t>2/15/2022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26408-226A-45AB-9896-A5936208602C}" type="datetime1">
              <a:rPr lang="en-US" smtClean="0"/>
              <a:pPr/>
              <a:t>2/15/2022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22903" y="0"/>
            <a:ext cx="2438400" cy="6858000"/>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0" y="1"/>
            <a:ext cx="2438400" cy="6858000"/>
          </a:xfrm>
          <a:prstGeom prst="rect">
            <a:avLst/>
          </a:prstGeom>
          <a:solidFill>
            <a:srgbClr val="2E3A6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04800" y="2362200"/>
            <a:ext cx="1905000" cy="3352800"/>
          </a:xfrm>
        </p:spPr>
        <p:txBody>
          <a:bodyPr>
            <a:normAutofit/>
          </a:bodyPr>
          <a:lstStyle>
            <a:lvl1pPr algn="r">
              <a:defRPr sz="3000" b="1">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43200" y="609600"/>
            <a:ext cx="6096000" cy="5943599"/>
          </a:xfrm>
        </p:spPr>
        <p:txBody>
          <a:bodyPr/>
          <a:lstStyle>
            <a:lvl1pPr marL="342900" indent="-342900">
              <a:buSzPct val="60000"/>
              <a:buFontTx/>
              <a:buBlip>
                <a:blip r:embed="rId2"/>
              </a:buBlip>
              <a:defRPr>
                <a:solidFill>
                  <a:schemeClr val="accent4">
                    <a:lumMod val="10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1028700" y="6492875"/>
            <a:ext cx="381000" cy="365125"/>
          </a:xfrm>
          <a:solidFill>
            <a:schemeClr val="tx2">
              <a:lumMod val="20000"/>
              <a:lumOff val="80000"/>
            </a:schemeClr>
          </a:solidFill>
        </p:spPr>
        <p:txBody>
          <a:bodyPr/>
          <a:lstStyle>
            <a:lvl1pPr algn="ctr">
              <a:defRPr sz="1100" b="1">
                <a:solidFill>
                  <a:srgbClr val="2E3A6E"/>
                </a:solidFill>
                <a:effectLst>
                  <a:outerShdw blurRad="38100" dist="38100" dir="2700000" algn="tl">
                    <a:srgbClr val="000000">
                      <a:alpha val="43137"/>
                    </a:srgbClr>
                  </a:outerShdw>
                </a:effectLst>
              </a:defRPr>
            </a:lvl1pPr>
          </a:lstStyle>
          <a:p>
            <a:fld id="{659350B2-7CF3-477E-B71B-58661E2A869A}" type="slidenum">
              <a:rPr lang="en-US" smtClean="0"/>
              <a:pPr/>
              <a:t>‹#›</a:t>
            </a:fld>
            <a:endParaRPr lang="en-US" dirty="0"/>
          </a:p>
        </p:txBody>
      </p:sp>
      <p:pic>
        <p:nvPicPr>
          <p:cNvPr id="9" name="Picture 2" descr="C:\Users\cnwagu\Documents\Corporate Affairs\LOGOS_1\PAU Logo GIF1.gif"/>
          <p:cNvPicPr>
            <a:picLocks noChangeAspect="1" noChangeArrowheads="1"/>
          </p:cNvPicPr>
          <p:nvPr userDrawn="1"/>
        </p:nvPicPr>
        <p:blipFill>
          <a:blip r:embed="rId3" cstate="print"/>
          <a:srcRect/>
          <a:stretch>
            <a:fillRect/>
          </a:stretch>
        </p:blipFill>
        <p:spPr bwMode="auto">
          <a:xfrm>
            <a:off x="228600" y="533400"/>
            <a:ext cx="1981200" cy="907632"/>
          </a:xfrm>
          <a:prstGeom prst="rect">
            <a:avLst/>
          </a:prstGeom>
          <a:noFill/>
        </p:spPr>
      </p:pic>
    </p:spTree>
    <p:extLst>
      <p:ext uri="{BB962C8B-B14F-4D97-AF65-F5344CB8AC3E}">
        <p14:creationId xmlns:p14="http://schemas.microsoft.com/office/powerpoint/2010/main" val="914875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D418DE-F834-463E-B075-5AFD68EA595A}" type="datetime1">
              <a:rPr lang="en-US" smtClean="0"/>
              <a:pPr/>
              <a:t>2/15/2022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BCE093-CF04-4D8D-A807-B9FE64FE0283}" type="datetime1">
              <a:rPr lang="en-US" smtClean="0"/>
              <a:pPr/>
              <a:t>2/15/2022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2C9F6D6-5C2F-4D43-BAA1-6DC0A25822B8}" type="datetime1">
              <a:rPr lang="en-US" smtClean="0"/>
              <a:pPr/>
              <a:t>2/15/2022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7CE0F1-33DD-42C4-9C3A-07E5A028A82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42F94-5BE8-499C-88FA-95F3210B1C12}" type="datetime1">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7824930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DC0AB4-FE7F-4D7B-8534-7FECEDB4BC64}" type="datetime1">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6152898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EC63EA-37B9-4BE0-8231-5079A7490047}" type="datetime1">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1662611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948CF-C032-4689-A654-43C7AE0EA23C}" type="datetime1">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39603731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7611B-CC1C-45B4-8C2D-F1FAC95A39B4}" type="datetime1">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8672591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3B393-EE76-402B-8F52-573C0548ACEB}" type="datetime1">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23832301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8D25D-017D-4400-B2C4-9BB187B991DB}" type="datetime1">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350B2-7CF3-477E-B71B-58661E2A869A}" type="slidenum">
              <a:rPr lang="en-US" smtClean="0"/>
              <a:pPr/>
              <a:t>‹#›</a:t>
            </a:fld>
            <a:endParaRPr lang="en-US"/>
          </a:p>
        </p:txBody>
      </p:sp>
    </p:spTree>
    <p:extLst>
      <p:ext uri="{BB962C8B-B14F-4D97-AF65-F5344CB8AC3E}">
        <p14:creationId xmlns:p14="http://schemas.microsoft.com/office/powerpoint/2010/main" val="4489374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0C0A2-E262-4F04-84A3-7D746C5DBAD1}" type="datetime1">
              <a:rPr lang="en-US" smtClean="0"/>
              <a:pPr/>
              <a:t>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350B2-7CF3-477E-B71B-58661E2A869A}" type="slidenum">
              <a:rPr lang="en-US" smtClean="0"/>
              <a:pPr/>
              <a:t>‹#›</a:t>
            </a:fld>
            <a:endParaRPr lang="en-US"/>
          </a:p>
        </p:txBody>
      </p:sp>
      <p:pic>
        <p:nvPicPr>
          <p:cNvPr id="7" name="Picture 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123187" y="1"/>
            <a:ext cx="2020812" cy="4343399"/>
          </a:xfrm>
          <a:prstGeom prst="rect">
            <a:avLst/>
          </a:prstGeom>
        </p:spPr>
      </p:pic>
    </p:spTree>
    <p:extLst>
      <p:ext uri="{BB962C8B-B14F-4D97-AF65-F5344CB8AC3E}">
        <p14:creationId xmlns:p14="http://schemas.microsoft.com/office/powerpoint/2010/main" val="228445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9612D-DAEF-4906-917A-F4A54E1A2337}" type="datetime1">
              <a:rPr lang="en-US" smtClean="0"/>
              <a:pPr/>
              <a:t>2/15/2022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CE0F1-33DD-42C4-9C3A-07E5A028A82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443038" y="3427413"/>
            <a:ext cx="7239000" cy="205898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b="1"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endParaRPr lang="en-US" sz="2800" dirty="0" smtClean="0"/>
          </a:p>
        </p:txBody>
      </p:sp>
      <p:sp>
        <p:nvSpPr>
          <p:cNvPr id="6" name="Title 5"/>
          <p:cNvSpPr>
            <a:spLocks noGrp="1"/>
          </p:cNvSpPr>
          <p:nvPr>
            <p:ph type="ctrTitle"/>
          </p:nvPr>
        </p:nvSpPr>
        <p:spPr>
          <a:xfrm>
            <a:off x="3275856" y="1844824"/>
            <a:ext cx="5257800" cy="1752600"/>
          </a:xfrm>
        </p:spPr>
        <p:txBody>
          <a:bodyPr>
            <a:normAutofit/>
          </a:bodyPr>
          <a:lstStyle/>
          <a:p>
            <a:r>
              <a:rPr lang="en-US" dirty="0" smtClean="0"/>
              <a:t>Personal Goal Setting and Motivation</a:t>
            </a:r>
            <a:endParaRPr lang="en-US" dirty="0"/>
          </a:p>
        </p:txBody>
      </p:sp>
      <p:sp>
        <p:nvSpPr>
          <p:cNvPr id="2" name="Slide Number Placeholder 1"/>
          <p:cNvSpPr>
            <a:spLocks noGrp="1"/>
          </p:cNvSpPr>
          <p:nvPr>
            <p:ph type="sldNum" sz="quarter" idx="12"/>
          </p:nvPr>
        </p:nvSpPr>
        <p:spPr/>
        <p:txBody>
          <a:bodyPr/>
          <a:lstStyle/>
          <a:p>
            <a:fld id="{659350B2-7CF3-477E-B71B-58661E2A869A}" type="slidenum">
              <a:rPr lang="en-US" smtClean="0"/>
              <a:pPr/>
              <a:t>1</a:t>
            </a:fld>
            <a:endParaRPr lang="en-US"/>
          </a:p>
        </p:txBody>
      </p:sp>
      <p:pic>
        <p:nvPicPr>
          <p:cNvPr id="2050" name="Picture 2" descr="C:\Users\oikejimba\Desktop\Capture 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1" y="2527313"/>
            <a:ext cx="2737714"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8083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996952"/>
            <a:ext cx="2232248" cy="1143000"/>
          </a:xfrm>
        </p:spPr>
        <p:txBody>
          <a:bodyPr>
            <a:normAutofit/>
          </a:bodyPr>
          <a:lstStyle/>
          <a:p>
            <a:r>
              <a:rPr lang="en-US" sz="2800" dirty="0"/>
              <a:t>Committing to Your Goals</a:t>
            </a:r>
          </a:p>
        </p:txBody>
      </p:sp>
      <p:sp>
        <p:nvSpPr>
          <p:cNvPr id="3" name="Content Placeholder 2"/>
          <p:cNvSpPr>
            <a:spLocks noGrp="1"/>
          </p:cNvSpPr>
          <p:nvPr>
            <p:ph sz="quarter" idx="1"/>
          </p:nvPr>
        </p:nvSpPr>
        <p:spPr>
          <a:xfrm>
            <a:off x="2771800" y="980728"/>
            <a:ext cx="6120680" cy="4824536"/>
          </a:xfrm>
        </p:spPr>
        <p:txBody>
          <a:bodyPr>
            <a:normAutofit/>
          </a:bodyPr>
          <a:lstStyle/>
          <a:p>
            <a:r>
              <a:rPr lang="en-US" dirty="0"/>
              <a:t>Goals work better when they are:</a:t>
            </a:r>
          </a:p>
          <a:p>
            <a:pPr lvl="1"/>
            <a:r>
              <a:rPr lang="en-US" b="1" i="1" dirty="0">
                <a:solidFill>
                  <a:schemeClr val="tx1"/>
                </a:solidFill>
              </a:rPr>
              <a:t>Your</a:t>
            </a:r>
            <a:r>
              <a:rPr lang="en-US" b="1" dirty="0">
                <a:solidFill>
                  <a:schemeClr val="tx1"/>
                </a:solidFill>
              </a:rPr>
              <a:t> goals - </a:t>
            </a:r>
            <a:r>
              <a:rPr lang="en-US" dirty="0">
                <a:solidFill>
                  <a:schemeClr val="tx1"/>
                </a:solidFill>
              </a:rPr>
              <a:t>meaningful to you, focused on the things that are important to you, you are committed to them </a:t>
            </a:r>
          </a:p>
          <a:p>
            <a:pPr lvl="1"/>
            <a:r>
              <a:rPr lang="en-US" b="1" dirty="0">
                <a:solidFill>
                  <a:schemeClr val="tx1"/>
                </a:solidFill>
              </a:rPr>
              <a:t>Positive goals - </a:t>
            </a:r>
            <a:r>
              <a:rPr lang="en-US" dirty="0">
                <a:solidFill>
                  <a:schemeClr val="tx1"/>
                </a:solidFill>
              </a:rPr>
              <a:t>“</a:t>
            </a:r>
            <a:r>
              <a:rPr lang="en-US" dirty="0">
                <a:solidFill>
                  <a:srgbClr val="00B050"/>
                </a:solidFill>
              </a:rPr>
              <a:t>I want to make the </a:t>
            </a:r>
            <a:r>
              <a:rPr lang="en-US" dirty="0" smtClean="0">
                <a:solidFill>
                  <a:srgbClr val="00B050"/>
                </a:solidFill>
              </a:rPr>
              <a:t>UN’s scholarship </a:t>
            </a:r>
            <a:r>
              <a:rPr lang="en-US" dirty="0">
                <a:solidFill>
                  <a:srgbClr val="00B050"/>
                </a:solidFill>
              </a:rPr>
              <a:t>List</a:t>
            </a:r>
            <a:r>
              <a:rPr lang="en-US" dirty="0">
                <a:solidFill>
                  <a:schemeClr val="tx1"/>
                </a:solidFill>
              </a:rPr>
              <a:t>” vs “</a:t>
            </a:r>
            <a:r>
              <a:rPr lang="en-US" dirty="0">
                <a:solidFill>
                  <a:srgbClr val="FF0000"/>
                </a:solidFill>
              </a:rPr>
              <a:t>I want to avoid getting put on academic probation”</a:t>
            </a:r>
          </a:p>
          <a:p>
            <a:pPr lvl="1"/>
            <a:endParaRPr lang="en-US" dirty="0">
              <a:solidFill>
                <a:schemeClr val="tx1"/>
              </a:solidFill>
            </a:endParaRPr>
          </a:p>
        </p:txBody>
      </p:sp>
    </p:spTree>
    <p:extLst>
      <p:ext uri="{BB962C8B-B14F-4D97-AF65-F5344CB8AC3E}">
        <p14:creationId xmlns:p14="http://schemas.microsoft.com/office/powerpoint/2010/main" val="1344637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your goals?</a:t>
            </a:r>
            <a:endParaRPr lang="en-US" dirty="0"/>
          </a:p>
        </p:txBody>
      </p:sp>
      <p:sp>
        <p:nvSpPr>
          <p:cNvPr id="3" name="Content Placeholder 2"/>
          <p:cNvSpPr>
            <a:spLocks noGrp="1"/>
          </p:cNvSpPr>
          <p:nvPr>
            <p:ph idx="1"/>
          </p:nvPr>
        </p:nvSpPr>
        <p:spPr>
          <a:xfrm>
            <a:off x="2743200" y="260648"/>
            <a:ext cx="6293296" cy="6480720"/>
          </a:xfrm>
        </p:spPr>
        <p:txBody>
          <a:bodyPr>
            <a:normAutofit fontScale="77500" lnSpcReduction="20000"/>
          </a:bodyPr>
          <a:lstStyle/>
          <a:p>
            <a:pPr marL="0" indent="0">
              <a:buNone/>
            </a:pPr>
            <a:r>
              <a:rPr lang="en-GB" b="1" dirty="0" smtClean="0"/>
              <a:t>Possible answers</a:t>
            </a:r>
          </a:p>
          <a:p>
            <a:pPr marL="0" indent="0">
              <a:buNone/>
            </a:pPr>
            <a:endParaRPr lang="en-GB" b="1" dirty="0" smtClean="0"/>
          </a:p>
          <a:p>
            <a:r>
              <a:rPr lang="en-US" dirty="0" smtClean="0"/>
              <a:t>Go </a:t>
            </a:r>
            <a:r>
              <a:rPr lang="en-US" dirty="0"/>
              <a:t>to class on </a:t>
            </a:r>
            <a:r>
              <a:rPr lang="en-US" dirty="0" smtClean="0"/>
              <a:t>time</a:t>
            </a:r>
          </a:p>
          <a:p>
            <a:r>
              <a:rPr lang="en-US" dirty="0" smtClean="0"/>
              <a:t>Study more</a:t>
            </a:r>
          </a:p>
          <a:p>
            <a:r>
              <a:rPr lang="en-US" dirty="0" smtClean="0"/>
              <a:t>Keep </a:t>
            </a:r>
            <a:r>
              <a:rPr lang="en-US" dirty="0"/>
              <a:t>up with </a:t>
            </a:r>
            <a:r>
              <a:rPr lang="en-US" dirty="0" smtClean="0"/>
              <a:t>studies</a:t>
            </a:r>
          </a:p>
          <a:p>
            <a:r>
              <a:rPr lang="en-US" dirty="0" smtClean="0"/>
              <a:t>Put </a:t>
            </a:r>
            <a:r>
              <a:rPr lang="en-US" dirty="0"/>
              <a:t>God </a:t>
            </a:r>
            <a:r>
              <a:rPr lang="en-US" dirty="0" smtClean="0"/>
              <a:t>first</a:t>
            </a:r>
          </a:p>
          <a:p>
            <a:r>
              <a:rPr lang="en-US" dirty="0" smtClean="0"/>
              <a:t>Start </a:t>
            </a:r>
            <a:r>
              <a:rPr lang="en-US" dirty="0"/>
              <a:t>going to class more and getting my friends to as </a:t>
            </a:r>
            <a:r>
              <a:rPr lang="en-US" dirty="0" smtClean="0"/>
              <a:t>well</a:t>
            </a:r>
          </a:p>
          <a:p>
            <a:r>
              <a:rPr lang="en-US" dirty="0" smtClean="0"/>
              <a:t>Work harder</a:t>
            </a:r>
          </a:p>
          <a:p>
            <a:r>
              <a:rPr lang="en-US" dirty="0" smtClean="0"/>
              <a:t>Take </a:t>
            </a:r>
            <a:r>
              <a:rPr lang="en-US" dirty="0"/>
              <a:t>a leadership </a:t>
            </a:r>
            <a:r>
              <a:rPr lang="en-US" dirty="0" smtClean="0"/>
              <a:t>role</a:t>
            </a:r>
          </a:p>
          <a:p>
            <a:r>
              <a:rPr lang="en-US" dirty="0" smtClean="0"/>
              <a:t>Graduate </a:t>
            </a:r>
            <a:r>
              <a:rPr lang="en-US" dirty="0"/>
              <a:t>from </a:t>
            </a:r>
            <a:r>
              <a:rPr lang="en-US" dirty="0" smtClean="0"/>
              <a:t>PAU</a:t>
            </a:r>
          </a:p>
          <a:p>
            <a:r>
              <a:rPr lang="en-US" dirty="0" smtClean="0"/>
              <a:t>Take </a:t>
            </a:r>
            <a:r>
              <a:rPr lang="en-US" dirty="0"/>
              <a:t>initiative and don’t be a </a:t>
            </a:r>
            <a:r>
              <a:rPr lang="en-US" dirty="0" smtClean="0"/>
              <a:t>follower</a:t>
            </a:r>
          </a:p>
          <a:p>
            <a:r>
              <a:rPr lang="en-US" dirty="0" smtClean="0"/>
              <a:t>Make </a:t>
            </a:r>
            <a:r>
              <a:rPr lang="en-US" dirty="0"/>
              <a:t>better </a:t>
            </a:r>
            <a:r>
              <a:rPr lang="en-US" dirty="0" smtClean="0"/>
              <a:t>grades</a:t>
            </a:r>
          </a:p>
          <a:p>
            <a:r>
              <a:rPr lang="en-US" dirty="0" smtClean="0"/>
              <a:t>Get </a:t>
            </a:r>
            <a:r>
              <a:rPr lang="en-US" dirty="0"/>
              <a:t>a better </a:t>
            </a:r>
            <a:r>
              <a:rPr lang="en-US" dirty="0" smtClean="0"/>
              <a:t>job after graduation from PAU</a:t>
            </a:r>
          </a:p>
          <a:p>
            <a:r>
              <a:rPr lang="en-US" dirty="0" smtClean="0"/>
              <a:t>Stay </a:t>
            </a:r>
            <a:r>
              <a:rPr lang="en-US" dirty="0"/>
              <a:t>true to my </a:t>
            </a:r>
            <a:r>
              <a:rPr lang="en-US" dirty="0" smtClean="0"/>
              <a:t>beliefs</a:t>
            </a:r>
          </a:p>
          <a:p>
            <a:r>
              <a:rPr lang="en-US" dirty="0" smtClean="0"/>
              <a:t>Raise </a:t>
            </a:r>
            <a:r>
              <a:rPr lang="en-US" dirty="0"/>
              <a:t>my </a:t>
            </a:r>
            <a:r>
              <a:rPr lang="en-US" dirty="0" smtClean="0"/>
              <a:t>CGPA</a:t>
            </a:r>
          </a:p>
          <a:p>
            <a:r>
              <a:rPr lang="en-US" dirty="0" smtClean="0"/>
              <a:t>Meet </a:t>
            </a:r>
            <a:r>
              <a:rPr lang="en-US" dirty="0"/>
              <a:t>new people</a:t>
            </a:r>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11</a:t>
            </a:fld>
            <a:endParaRPr lang="en-US" dirty="0"/>
          </a:p>
        </p:txBody>
      </p:sp>
    </p:spTree>
    <p:extLst>
      <p:ext uri="{BB962C8B-B14F-4D97-AF65-F5344CB8AC3E}">
        <p14:creationId xmlns:p14="http://schemas.microsoft.com/office/powerpoint/2010/main" val="14713549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qdefault.jpg"/>
          <p:cNvPicPr>
            <a:picLocks noGrp="1" noChangeAspect="1"/>
          </p:cNvPicPr>
          <p:nvPr>
            <p:ph idx="1"/>
          </p:nvPr>
        </p:nvPicPr>
        <p:blipFill>
          <a:blip r:embed="rId2"/>
          <a:stretch>
            <a:fillRect/>
          </a:stretch>
        </p:blipFill>
        <p:spPr>
          <a:xfrm>
            <a:off x="2662203" y="4751164"/>
            <a:ext cx="2016223" cy="2106836"/>
          </a:xfrm>
        </p:spPr>
      </p:pic>
      <p:sp>
        <p:nvSpPr>
          <p:cNvPr id="4" name="Slide Number Placeholder 3"/>
          <p:cNvSpPr>
            <a:spLocks noGrp="1"/>
          </p:cNvSpPr>
          <p:nvPr>
            <p:ph type="sldNum" sz="quarter" idx="12"/>
          </p:nvPr>
        </p:nvSpPr>
        <p:spPr/>
        <p:txBody>
          <a:bodyPr/>
          <a:lstStyle/>
          <a:p>
            <a:fld id="{659350B2-7CF3-477E-B71B-58661E2A869A}" type="slidenum">
              <a:rPr lang="en-US" smtClean="0"/>
              <a:pPr/>
              <a:t>12</a:t>
            </a:fld>
            <a:endParaRPr lang="en-US" dirty="0"/>
          </a:p>
        </p:txBody>
      </p:sp>
      <p:sp>
        <p:nvSpPr>
          <p:cNvPr id="3" name="Oval 2"/>
          <p:cNvSpPr/>
          <p:nvPr/>
        </p:nvSpPr>
        <p:spPr>
          <a:xfrm>
            <a:off x="179512" y="2537835"/>
            <a:ext cx="2232248" cy="21602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If your goals are really important to you, you will invest more time in them.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589" y="1844824"/>
            <a:ext cx="2045837" cy="140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427" y="1818005"/>
            <a:ext cx="2019945" cy="14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8426" y="3275530"/>
            <a:ext cx="2053814" cy="142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589" y="3275530"/>
            <a:ext cx="2045837" cy="1422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6525" y="4698074"/>
            <a:ext cx="2058619" cy="215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426" y="35084"/>
            <a:ext cx="2019946" cy="1737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776" y="35084"/>
            <a:ext cx="2122650" cy="1737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241" y="1844824"/>
            <a:ext cx="2376263" cy="1730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2971" y="3617955"/>
            <a:ext cx="2355534"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10016" y="5437231"/>
            <a:ext cx="2298488" cy="142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0381" y="0"/>
            <a:ext cx="2338123"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12976"/>
            <a:ext cx="1905000" cy="2502024"/>
          </a:xfrm>
        </p:spPr>
        <p:txBody>
          <a:bodyPr/>
          <a:lstStyle/>
          <a:p>
            <a:pPr algn="ctr"/>
            <a:r>
              <a:rPr lang="en-GB" dirty="0" smtClean="0"/>
              <a:t>How?  </a:t>
            </a: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13</a:t>
            </a:fld>
            <a:endParaRPr lang="en-US" dirty="0"/>
          </a:p>
        </p:txBody>
      </p:sp>
      <p:sp>
        <p:nvSpPr>
          <p:cNvPr id="5" name="Content Placeholder 1"/>
          <p:cNvSpPr>
            <a:spLocks noGrp="1"/>
          </p:cNvSpPr>
          <p:nvPr/>
        </p:nvSpPr>
        <p:spPr>
          <a:xfrm>
            <a:off x="2555776" y="2852936"/>
            <a:ext cx="6048672" cy="367240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u="sng" dirty="0"/>
          </a:p>
          <a:p>
            <a:r>
              <a:rPr lang="en-US" dirty="0"/>
              <a:t>S - Specific</a:t>
            </a:r>
          </a:p>
          <a:p>
            <a:r>
              <a:rPr lang="en-US" dirty="0"/>
              <a:t>M – Measurable </a:t>
            </a:r>
          </a:p>
          <a:p>
            <a:r>
              <a:rPr lang="en-US" dirty="0"/>
              <a:t>A – Achievable, Ambitious, Adjustable </a:t>
            </a:r>
            <a:endParaRPr lang="en-US" sz="1600" dirty="0"/>
          </a:p>
          <a:p>
            <a:r>
              <a:rPr lang="en-US" dirty="0"/>
              <a:t>R – Relevant </a:t>
            </a:r>
            <a:endParaRPr lang="en-US" sz="1600" dirty="0"/>
          </a:p>
          <a:p>
            <a:r>
              <a:rPr lang="en-US" dirty="0"/>
              <a:t>T - Timely</a:t>
            </a:r>
          </a:p>
        </p:txBody>
      </p:sp>
      <p:pic>
        <p:nvPicPr>
          <p:cNvPr id="6" name="Picture 5" descr="http://innovategov.org/wp-content/uploads/2013/11/smart_goals.jpg"/>
          <p:cNvPicPr>
            <a:picLocks noChangeAspect="1" noChangeArrowheads="1"/>
          </p:cNvPicPr>
          <p:nvPr/>
        </p:nvPicPr>
        <p:blipFill>
          <a:blip r:embed="rId2"/>
          <a:srcRect/>
          <a:stretch>
            <a:fillRect/>
          </a:stretch>
        </p:blipFill>
        <p:spPr bwMode="auto">
          <a:xfrm>
            <a:off x="2555775" y="1052736"/>
            <a:ext cx="2700971" cy="1800200"/>
          </a:xfrm>
          <a:prstGeom prst="rect">
            <a:avLst/>
          </a:prstGeom>
          <a:noFill/>
          <a:ln w="9525">
            <a:noFill/>
            <a:miter lim="800000"/>
            <a:headEnd/>
            <a:tailEnd/>
          </a:ln>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8024" y="780774"/>
            <a:ext cx="5233385" cy="1661855"/>
          </a:xfrm>
          <a:prstGeom prst="rect">
            <a:avLst/>
          </a:prstGeom>
        </p:spPr>
      </p:pic>
    </p:spTree>
    <p:extLst>
      <p:ext uri="{BB962C8B-B14F-4D97-AF65-F5344CB8AC3E}">
        <p14:creationId xmlns:p14="http://schemas.microsoft.com/office/powerpoint/2010/main" val="2605505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14</a:t>
            </a:fld>
            <a:endParaRPr lang="en-US" dirty="0"/>
          </a:p>
        </p:txBody>
      </p:sp>
      <p:sp>
        <p:nvSpPr>
          <p:cNvPr id="12" name="TextBox 11"/>
          <p:cNvSpPr txBox="1"/>
          <p:nvPr/>
        </p:nvSpPr>
        <p:spPr>
          <a:xfrm>
            <a:off x="2571736" y="3501008"/>
            <a:ext cx="6248736" cy="3416320"/>
          </a:xfrm>
          <a:prstGeom prst="rect">
            <a:avLst/>
          </a:prstGeom>
          <a:noFill/>
        </p:spPr>
        <p:txBody>
          <a:bodyPr wrap="square" rtlCol="0">
            <a:spAutoFit/>
          </a:bodyPr>
          <a:lstStyle/>
          <a:p>
            <a:r>
              <a:rPr lang="en-GB" dirty="0" smtClean="0"/>
              <a:t>Collins says, I will learn how to play </a:t>
            </a:r>
            <a:r>
              <a:rPr lang="en-GB" dirty="0" smtClean="0">
                <a:solidFill>
                  <a:srgbClr val="FF0000"/>
                </a:solidFill>
              </a:rPr>
              <a:t>any</a:t>
            </a:r>
            <a:r>
              <a:rPr lang="en-GB" dirty="0" smtClean="0"/>
              <a:t> musical instrument in PAU (</a:t>
            </a:r>
            <a:r>
              <a:rPr lang="en-GB" i="1" dirty="0" smtClean="0"/>
              <a:t>not</a:t>
            </a:r>
            <a:r>
              <a:rPr lang="en-GB" dirty="0" smtClean="0"/>
              <a:t> specific) </a:t>
            </a:r>
          </a:p>
          <a:p>
            <a:endParaRPr lang="en-GB" b="1" dirty="0" smtClean="0"/>
          </a:p>
          <a:p>
            <a:r>
              <a:rPr lang="en-GB" dirty="0" smtClean="0"/>
              <a:t>Henri says, I will learn how to play </a:t>
            </a:r>
            <a:r>
              <a:rPr lang="en-GB" dirty="0" smtClean="0">
                <a:solidFill>
                  <a:srgbClr val="FF0000"/>
                </a:solidFill>
              </a:rPr>
              <a:t>the piano </a:t>
            </a:r>
            <a:r>
              <a:rPr lang="en-GB" dirty="0" smtClean="0"/>
              <a:t>before </a:t>
            </a:r>
            <a:r>
              <a:rPr lang="en-GB" dirty="0" smtClean="0">
                <a:solidFill>
                  <a:srgbClr val="FF0000"/>
                </a:solidFill>
              </a:rPr>
              <a:t>24</a:t>
            </a:r>
            <a:r>
              <a:rPr lang="en-GB" baseline="30000" dirty="0" smtClean="0">
                <a:solidFill>
                  <a:srgbClr val="FF0000"/>
                </a:solidFill>
              </a:rPr>
              <a:t>th</a:t>
            </a:r>
            <a:r>
              <a:rPr lang="en-GB" dirty="0" smtClean="0">
                <a:solidFill>
                  <a:srgbClr val="FF0000"/>
                </a:solidFill>
              </a:rPr>
              <a:t> of December </a:t>
            </a:r>
            <a:r>
              <a:rPr lang="en-GB" dirty="0" smtClean="0">
                <a:solidFill>
                  <a:srgbClr val="FF0000"/>
                </a:solidFill>
              </a:rPr>
              <a:t>2021. </a:t>
            </a:r>
            <a:r>
              <a:rPr lang="en-GB" dirty="0" smtClean="0"/>
              <a:t>(specific and timely as well)</a:t>
            </a:r>
          </a:p>
          <a:p>
            <a:endParaRPr lang="en-GB" dirty="0" smtClean="0"/>
          </a:p>
          <a:p>
            <a:r>
              <a:rPr lang="en-GB" dirty="0" err="1" smtClean="0"/>
              <a:t>Chidi</a:t>
            </a:r>
            <a:r>
              <a:rPr lang="en-GB" dirty="0" smtClean="0"/>
              <a:t> says, </a:t>
            </a:r>
            <a:r>
              <a:rPr lang="en-US" dirty="0" smtClean="0"/>
              <a:t>I </a:t>
            </a:r>
            <a:r>
              <a:rPr lang="en-US" dirty="0"/>
              <a:t>want to earn at least a 3.00 </a:t>
            </a:r>
            <a:r>
              <a:rPr lang="en-US" dirty="0" smtClean="0"/>
              <a:t>CGPA at the end of this session  </a:t>
            </a:r>
          </a:p>
          <a:p>
            <a:endParaRPr lang="en-US" dirty="0"/>
          </a:p>
          <a:p>
            <a:r>
              <a:rPr lang="en-US" dirty="0" err="1" smtClean="0"/>
              <a:t>Dami</a:t>
            </a:r>
            <a:r>
              <a:rPr lang="en-US" dirty="0" smtClean="0"/>
              <a:t> says, I </a:t>
            </a:r>
            <a:r>
              <a:rPr lang="en-US" dirty="0"/>
              <a:t>will study </a:t>
            </a:r>
            <a:r>
              <a:rPr lang="en-US" dirty="0" smtClean="0"/>
              <a:t>10 </a:t>
            </a:r>
            <a:r>
              <a:rPr lang="en-US" dirty="0"/>
              <a:t>hours a week for my </a:t>
            </a:r>
            <a:r>
              <a:rPr lang="en-US" dirty="0" smtClean="0"/>
              <a:t>Accounting class  this semester</a:t>
            </a:r>
            <a:endParaRPr lang="en-US" dirty="0"/>
          </a:p>
          <a:p>
            <a:endParaRPr lang="en-GB" dirty="0" smtClean="0"/>
          </a:p>
        </p:txBody>
      </p:sp>
      <p:pic>
        <p:nvPicPr>
          <p:cNvPr id="14" name="Content Placeholder 13" descr="bullseye11.jpg"/>
          <p:cNvPicPr>
            <a:picLocks noGrp="1" noChangeAspect="1"/>
          </p:cNvPicPr>
          <p:nvPr>
            <p:ph idx="1"/>
          </p:nvPr>
        </p:nvPicPr>
        <p:blipFill>
          <a:blip r:embed="rId2"/>
          <a:stretch>
            <a:fillRect/>
          </a:stretch>
        </p:blipFill>
        <p:spPr>
          <a:xfrm>
            <a:off x="2571736" y="-24"/>
            <a:ext cx="6500826" cy="3429024"/>
          </a:xfrm>
        </p:spPr>
      </p:pic>
      <p:sp>
        <p:nvSpPr>
          <p:cNvPr id="2" name="Oval 1"/>
          <p:cNvSpPr/>
          <p:nvPr/>
        </p:nvSpPr>
        <p:spPr>
          <a:xfrm>
            <a:off x="6804248" y="0"/>
            <a:ext cx="2016224" cy="19888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20272" y="620688"/>
            <a:ext cx="1800200" cy="923330"/>
          </a:xfrm>
          <a:prstGeom prst="rect">
            <a:avLst/>
          </a:prstGeom>
          <a:noFill/>
        </p:spPr>
        <p:txBody>
          <a:bodyPr wrap="square" rtlCol="0">
            <a:spAutoFit/>
          </a:bodyPr>
          <a:lstStyle/>
          <a:p>
            <a:r>
              <a:rPr lang="en-US" b="1" dirty="0"/>
              <a:t>KEEP IT VERY </a:t>
            </a:r>
            <a:r>
              <a:rPr lang="en-US" b="1" i="1" dirty="0"/>
              <a:t>SPECIFIC </a:t>
            </a:r>
            <a:r>
              <a:rPr lang="en-US" b="1" dirty="0"/>
              <a:t>AND WELL SPELT OUT</a:t>
            </a:r>
          </a:p>
        </p:txBody>
      </p:sp>
      <p:sp>
        <p:nvSpPr>
          <p:cNvPr id="7" name="Title 1"/>
          <p:cNvSpPr>
            <a:spLocks noGrp="1"/>
          </p:cNvSpPr>
          <p:nvPr>
            <p:ph type="title"/>
          </p:nvPr>
        </p:nvSpPr>
        <p:spPr>
          <a:xfrm>
            <a:off x="395536" y="2564904"/>
            <a:ext cx="1905000" cy="2502024"/>
          </a:xfrm>
        </p:spPr>
        <p:txBody>
          <a:bodyPr/>
          <a:lstStyle/>
          <a:p>
            <a:pPr algn="ctr"/>
            <a:r>
              <a:rPr lang="en-GB" dirty="0" smtClean="0"/>
              <a:t>Specific  </a:t>
            </a:r>
            <a:endParaRPr lang="en-US" dirty="0"/>
          </a:p>
        </p:txBody>
      </p:sp>
      <p:sp>
        <p:nvSpPr>
          <p:cNvPr id="5" name="Multiply 4"/>
          <p:cNvSpPr/>
          <p:nvPr/>
        </p:nvSpPr>
        <p:spPr>
          <a:xfrm>
            <a:off x="4427984" y="3835083"/>
            <a:ext cx="576064" cy="21602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15</a:t>
            </a:fld>
            <a:endParaRPr lang="en-US" dirty="0"/>
          </a:p>
        </p:txBody>
      </p:sp>
      <p:sp>
        <p:nvSpPr>
          <p:cNvPr id="5" name="Content Placeholder 1"/>
          <p:cNvSpPr>
            <a:spLocks noGrp="1"/>
          </p:cNvSpPr>
          <p:nvPr/>
        </p:nvSpPr>
        <p:spPr>
          <a:xfrm>
            <a:off x="2494164" y="1844824"/>
            <a:ext cx="6431632" cy="461906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Is your goal quantitative? Is there a way to see if you’re accomplishing it?</a:t>
            </a:r>
          </a:p>
          <a:p>
            <a:endParaRPr lang="en-US" sz="800" dirty="0"/>
          </a:p>
          <a:p>
            <a:pPr lvl="1"/>
            <a:r>
              <a:rPr lang="en-US" dirty="0" smtClean="0">
                <a:solidFill>
                  <a:schemeClr val="accent5">
                    <a:lumMod val="75000"/>
                  </a:schemeClr>
                </a:solidFill>
              </a:rPr>
              <a:t>Use of Library </a:t>
            </a:r>
            <a:r>
              <a:rPr lang="en-US" dirty="0">
                <a:solidFill>
                  <a:schemeClr val="accent5">
                    <a:lumMod val="75000"/>
                  </a:schemeClr>
                </a:solidFill>
              </a:rPr>
              <a:t>– I will </a:t>
            </a:r>
            <a:r>
              <a:rPr lang="en-US" dirty="0" smtClean="0">
                <a:solidFill>
                  <a:schemeClr val="accent5">
                    <a:lumMod val="75000"/>
                  </a:schemeClr>
                </a:solidFill>
              </a:rPr>
              <a:t>submit </a:t>
            </a:r>
            <a:r>
              <a:rPr lang="en-US" b="1" u="sng" dirty="0">
                <a:solidFill>
                  <a:schemeClr val="accent5">
                    <a:lumMod val="75000"/>
                  </a:schemeClr>
                </a:solidFill>
              </a:rPr>
              <a:t>ALL</a:t>
            </a:r>
            <a:r>
              <a:rPr lang="en-US" dirty="0">
                <a:solidFill>
                  <a:schemeClr val="accent5">
                    <a:lumMod val="75000"/>
                  </a:schemeClr>
                </a:solidFill>
              </a:rPr>
              <a:t> of my </a:t>
            </a:r>
            <a:r>
              <a:rPr lang="en-US" dirty="0" smtClean="0">
                <a:solidFill>
                  <a:schemeClr val="accent5">
                    <a:lumMod val="75000"/>
                  </a:schemeClr>
                </a:solidFill>
              </a:rPr>
              <a:t>assignments </a:t>
            </a:r>
            <a:r>
              <a:rPr lang="en-US" dirty="0">
                <a:solidFill>
                  <a:schemeClr val="accent5">
                    <a:lumMod val="75000"/>
                  </a:schemeClr>
                </a:solidFill>
              </a:rPr>
              <a:t>to the </a:t>
            </a:r>
            <a:r>
              <a:rPr lang="en-US" dirty="0" smtClean="0">
                <a:solidFill>
                  <a:schemeClr val="accent5">
                    <a:lumMod val="75000"/>
                  </a:schemeClr>
                </a:solidFill>
              </a:rPr>
              <a:t>Faculty </a:t>
            </a:r>
            <a:r>
              <a:rPr lang="en-US" dirty="0">
                <a:solidFill>
                  <a:schemeClr val="accent5">
                    <a:lumMod val="75000"/>
                  </a:schemeClr>
                </a:solidFill>
              </a:rPr>
              <a:t>at least </a:t>
            </a:r>
            <a:r>
              <a:rPr lang="en-US" dirty="0" smtClean="0">
                <a:solidFill>
                  <a:schemeClr val="accent5">
                    <a:lumMod val="75000"/>
                  </a:schemeClr>
                </a:solidFill>
              </a:rPr>
              <a:t>48 hours </a:t>
            </a:r>
            <a:r>
              <a:rPr lang="en-US" dirty="0">
                <a:solidFill>
                  <a:schemeClr val="accent5">
                    <a:lumMod val="75000"/>
                  </a:schemeClr>
                </a:solidFill>
              </a:rPr>
              <a:t>before they are due.</a:t>
            </a:r>
          </a:p>
          <a:p>
            <a:pPr lvl="1"/>
            <a:endParaRPr lang="en-US" sz="800" dirty="0"/>
          </a:p>
          <a:p>
            <a:pPr lvl="1"/>
            <a:r>
              <a:rPr lang="en-US" dirty="0" smtClean="0">
                <a:solidFill>
                  <a:schemeClr val="tx1">
                    <a:lumMod val="85000"/>
                    <a:lumOff val="15000"/>
                  </a:schemeClr>
                </a:solidFill>
              </a:rPr>
              <a:t>World civilization </a:t>
            </a:r>
            <a:r>
              <a:rPr lang="en-US" dirty="0">
                <a:solidFill>
                  <a:schemeClr val="tx1">
                    <a:lumMod val="85000"/>
                    <a:lumOff val="15000"/>
                  </a:schemeClr>
                </a:solidFill>
              </a:rPr>
              <a:t>– I will complete</a:t>
            </a:r>
            <a:r>
              <a:rPr lang="en-US" b="1" dirty="0">
                <a:solidFill>
                  <a:schemeClr val="tx1">
                    <a:lumMod val="85000"/>
                    <a:lumOff val="15000"/>
                  </a:schemeClr>
                </a:solidFill>
              </a:rPr>
              <a:t> </a:t>
            </a:r>
            <a:r>
              <a:rPr lang="en-US" b="1" u="sng" dirty="0">
                <a:solidFill>
                  <a:schemeClr val="tx1">
                    <a:lumMod val="85000"/>
                    <a:lumOff val="15000"/>
                  </a:schemeClr>
                </a:solidFill>
              </a:rPr>
              <a:t>ALL</a:t>
            </a:r>
            <a:r>
              <a:rPr lang="en-US" b="1" dirty="0">
                <a:solidFill>
                  <a:schemeClr val="tx1">
                    <a:lumMod val="85000"/>
                    <a:lumOff val="15000"/>
                  </a:schemeClr>
                </a:solidFill>
              </a:rPr>
              <a:t> </a:t>
            </a:r>
            <a:r>
              <a:rPr lang="en-US" dirty="0">
                <a:solidFill>
                  <a:schemeClr val="tx1">
                    <a:lumMod val="85000"/>
                    <a:lumOff val="15000"/>
                  </a:schemeClr>
                </a:solidFill>
              </a:rPr>
              <a:t>assigned reading for the week prior to the start of the class</a:t>
            </a:r>
            <a:r>
              <a:rPr lang="en-US" dirty="0">
                <a:solidFill>
                  <a:srgbClr val="C00000"/>
                </a:solidFill>
              </a:rPr>
              <a:t>. </a:t>
            </a:r>
          </a:p>
          <a:p>
            <a:pPr lvl="1"/>
            <a:endParaRPr lang="en-US" sz="800" dirty="0"/>
          </a:p>
          <a:p>
            <a:pPr lvl="1"/>
            <a:r>
              <a:rPr lang="en-US" dirty="0" smtClean="0">
                <a:solidFill>
                  <a:srgbClr val="7030A0"/>
                </a:solidFill>
              </a:rPr>
              <a:t>Logic </a:t>
            </a:r>
            <a:r>
              <a:rPr lang="en-US" dirty="0">
                <a:solidFill>
                  <a:srgbClr val="7030A0"/>
                </a:solidFill>
              </a:rPr>
              <a:t>– I will complete </a:t>
            </a:r>
            <a:r>
              <a:rPr lang="en-US" b="1" dirty="0">
                <a:solidFill>
                  <a:schemeClr val="accent4">
                    <a:lumMod val="75000"/>
                  </a:schemeClr>
                </a:solidFill>
              </a:rPr>
              <a:t>85% </a:t>
            </a:r>
            <a:r>
              <a:rPr lang="en-US" dirty="0">
                <a:solidFill>
                  <a:srgbClr val="7030A0"/>
                </a:solidFill>
              </a:rPr>
              <a:t>of all the practice problems before </a:t>
            </a:r>
            <a:r>
              <a:rPr lang="en-US" dirty="0" smtClean="0">
                <a:solidFill>
                  <a:srgbClr val="7030A0"/>
                </a:solidFill>
              </a:rPr>
              <a:t>the next class. </a:t>
            </a:r>
            <a:endParaRPr lang="en-US" dirty="0">
              <a:solidFill>
                <a:srgbClr val="7030A0"/>
              </a:solidFill>
            </a:endParaRPr>
          </a:p>
          <a:p>
            <a:endParaRPr lang="en-US" dirty="0"/>
          </a:p>
        </p:txBody>
      </p:sp>
      <p:sp>
        <p:nvSpPr>
          <p:cNvPr id="6" name="Title 2"/>
          <p:cNvSpPr>
            <a:spLocks noGrp="1"/>
          </p:cNvSpPr>
          <p:nvPr/>
        </p:nvSpPr>
        <p:spPr>
          <a:xfrm>
            <a:off x="2987824" y="476672"/>
            <a:ext cx="5400600" cy="86409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r>
              <a:rPr lang="en-US" dirty="0"/>
              <a:t>Measurable</a:t>
            </a:r>
          </a:p>
        </p:txBody>
      </p:sp>
      <p:sp>
        <p:nvSpPr>
          <p:cNvPr id="7" name="Title 1"/>
          <p:cNvSpPr>
            <a:spLocks noGrp="1"/>
          </p:cNvSpPr>
          <p:nvPr>
            <p:ph type="title"/>
          </p:nvPr>
        </p:nvSpPr>
        <p:spPr>
          <a:xfrm>
            <a:off x="179512" y="2348880"/>
            <a:ext cx="2189364" cy="2502024"/>
          </a:xfrm>
        </p:spPr>
        <p:txBody>
          <a:bodyPr/>
          <a:lstStyle/>
          <a:p>
            <a:pPr algn="ctr"/>
            <a:r>
              <a:rPr lang="en-GB" dirty="0" smtClean="0"/>
              <a:t>Measurable</a:t>
            </a:r>
            <a:endParaRPr lang="en-US" dirty="0"/>
          </a:p>
        </p:txBody>
      </p:sp>
    </p:spTree>
    <p:extLst>
      <p:ext uri="{BB962C8B-B14F-4D97-AF65-F5344CB8AC3E}">
        <p14:creationId xmlns:p14="http://schemas.microsoft.com/office/powerpoint/2010/main" val="2145959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59350B2-7CF3-477E-B71B-58661E2A869A}" type="slidenum">
              <a:rPr lang="en-US" smtClean="0"/>
              <a:pPr/>
              <a:t>16</a:t>
            </a:fld>
            <a:endParaRPr lang="en-US" dirty="0"/>
          </a:p>
        </p:txBody>
      </p:sp>
      <p:sp>
        <p:nvSpPr>
          <p:cNvPr id="7" name="Title 1"/>
          <p:cNvSpPr>
            <a:spLocks noGrp="1"/>
          </p:cNvSpPr>
          <p:nvPr>
            <p:ph type="title"/>
          </p:nvPr>
        </p:nvSpPr>
        <p:spPr>
          <a:xfrm>
            <a:off x="179512" y="2348880"/>
            <a:ext cx="2189364" cy="2502024"/>
          </a:xfrm>
        </p:spPr>
        <p:txBody>
          <a:bodyPr/>
          <a:lstStyle/>
          <a:p>
            <a:pPr algn="ctr"/>
            <a:r>
              <a:rPr lang="en-GB" dirty="0" smtClean="0"/>
              <a:t>Achievable</a:t>
            </a:r>
            <a:endParaRPr lang="en-US" dirty="0"/>
          </a:p>
        </p:txBody>
      </p:sp>
      <p:sp>
        <p:nvSpPr>
          <p:cNvPr id="8" name="Content Placeholder 1"/>
          <p:cNvSpPr txBox="1">
            <a:spLocks/>
          </p:cNvSpPr>
          <p:nvPr/>
        </p:nvSpPr>
        <p:spPr>
          <a:xfrm>
            <a:off x="2555775" y="3573015"/>
            <a:ext cx="3528393" cy="328498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SzPct val="60000"/>
              <a:buFontTx/>
              <a:buBlip>
                <a:blip r:embed="rId2"/>
              </a:buBlip>
              <a:defRPr sz="3200" kern="1200">
                <a:solidFill>
                  <a:schemeClr val="accent4">
                    <a:lumMod val="1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Our goals need to be achievable. Otherwise, we are setting ourselves up for constant disappointment when we don’t achieve them.</a:t>
            </a:r>
            <a:endParaRPr lang="en-US" dirty="0"/>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1400" y="3545487"/>
            <a:ext cx="3059831" cy="3284986"/>
          </a:xfrm>
          <a:prstGeom prst="rect">
            <a:avLst/>
          </a:prstGeom>
        </p:spPr>
      </p:pic>
      <p:pic>
        <p:nvPicPr>
          <p:cNvPr id="11"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39394" y="-29206"/>
            <a:ext cx="6588225" cy="342885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Ambitious</a:t>
            </a:r>
            <a:endParaRPr lang="en-US" dirty="0"/>
          </a:p>
        </p:txBody>
      </p:sp>
      <p:sp>
        <p:nvSpPr>
          <p:cNvPr id="3" name="Content Placeholder 2"/>
          <p:cNvSpPr>
            <a:spLocks noGrp="1"/>
          </p:cNvSpPr>
          <p:nvPr>
            <p:ph idx="1"/>
          </p:nvPr>
        </p:nvSpPr>
        <p:spPr>
          <a:xfrm>
            <a:off x="2483768" y="260648"/>
            <a:ext cx="6660232" cy="6364559"/>
          </a:xfrm>
        </p:spPr>
        <p:txBody>
          <a:bodyPr/>
          <a:lstStyle/>
          <a:p>
            <a:pPr marL="0" indent="0">
              <a:buNone/>
            </a:pPr>
            <a:r>
              <a:rPr lang="en-US" dirty="0"/>
              <a:t>Our goals should be achievable, but they also need to be </a:t>
            </a:r>
            <a:r>
              <a:rPr lang="en-US" dirty="0" smtClean="0"/>
              <a:t>ambitious</a:t>
            </a:r>
          </a:p>
          <a:p>
            <a:pPr marL="0" indent="0">
              <a:buNone/>
            </a:pPr>
            <a:r>
              <a:rPr lang="en-US" dirty="0"/>
              <a:t>Goals need to be a </a:t>
            </a:r>
            <a:r>
              <a:rPr lang="en-US" dirty="0" smtClean="0"/>
              <a:t>challenge. </a:t>
            </a:r>
            <a:r>
              <a:rPr lang="en-US" dirty="0"/>
              <a:t>Then we work, and work, and work, and we achieve it. It’s a great feeling.</a:t>
            </a:r>
          </a:p>
          <a:p>
            <a:pPr marL="0" indent="0">
              <a:buNone/>
            </a:pP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17</a:t>
            </a:fld>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27784" y="3140968"/>
            <a:ext cx="5976664" cy="3384375"/>
          </a:xfrm>
          <a:prstGeom prst="rect">
            <a:avLst/>
          </a:prstGeom>
        </p:spPr>
      </p:pic>
    </p:spTree>
    <p:extLst>
      <p:ext uri="{BB962C8B-B14F-4D97-AF65-F5344CB8AC3E}">
        <p14:creationId xmlns:p14="http://schemas.microsoft.com/office/powerpoint/2010/main" val="3383399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Adjustable</a:t>
            </a: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18</a:t>
            </a:fld>
            <a:endParaRPr lang="en-US" dirty="0"/>
          </a:p>
        </p:txBody>
      </p:sp>
      <p:sp>
        <p:nvSpPr>
          <p:cNvPr id="5" name="Content Placeholder 1"/>
          <p:cNvSpPr>
            <a:spLocks noGrp="1"/>
          </p:cNvSpPr>
          <p:nvPr>
            <p:ph idx="1"/>
          </p:nvPr>
        </p:nvSpPr>
        <p:spPr/>
        <p:txBody>
          <a:bodyPr>
            <a:normAutofit fontScale="92500" lnSpcReduction="20000"/>
          </a:bodyPr>
          <a:lstStyle/>
          <a:p>
            <a:r>
              <a:rPr lang="en-US" dirty="0"/>
              <a:t>It’s important to review and assess your goals. If you’re not getting the grades you want you may have to rewrite goals to get the outcome you’re looking for.</a:t>
            </a:r>
          </a:p>
          <a:p>
            <a:endParaRPr lang="en-US" sz="800" dirty="0"/>
          </a:p>
          <a:p>
            <a:pPr lvl="1">
              <a:buClr>
                <a:srgbClr val="F3A447">
                  <a:shade val="75000"/>
                </a:srgbClr>
              </a:buClr>
            </a:pPr>
            <a:r>
              <a:rPr lang="en-US" dirty="0">
                <a:solidFill>
                  <a:schemeClr val="accent1">
                    <a:lumMod val="75000"/>
                  </a:schemeClr>
                </a:solidFill>
              </a:rPr>
              <a:t>Use of Library – I will submit ALL of my assignments to the Faculty at least </a:t>
            </a:r>
            <a:r>
              <a:rPr lang="en-US" dirty="0" smtClean="0"/>
              <a:t>48hrs/24</a:t>
            </a:r>
            <a:r>
              <a:rPr lang="en-US" dirty="0" smtClean="0">
                <a:solidFill>
                  <a:srgbClr val="00B050"/>
                </a:solidFill>
              </a:rPr>
              <a:t> </a:t>
            </a:r>
            <a:r>
              <a:rPr lang="en-US" dirty="0">
                <a:solidFill>
                  <a:srgbClr val="00B050"/>
                </a:solidFill>
              </a:rPr>
              <a:t>hours </a:t>
            </a:r>
            <a:r>
              <a:rPr lang="en-US" dirty="0">
                <a:solidFill>
                  <a:schemeClr val="accent1">
                    <a:lumMod val="75000"/>
                  </a:schemeClr>
                </a:solidFill>
              </a:rPr>
              <a:t>before they are due. </a:t>
            </a:r>
          </a:p>
          <a:p>
            <a:pPr lvl="1">
              <a:buClr>
                <a:srgbClr val="F3A447">
                  <a:shade val="75000"/>
                </a:srgbClr>
              </a:buClr>
            </a:pPr>
            <a:endParaRPr lang="en-US" dirty="0">
              <a:solidFill>
                <a:schemeClr val="tx1">
                  <a:lumMod val="85000"/>
                  <a:lumOff val="15000"/>
                </a:schemeClr>
              </a:solidFill>
            </a:endParaRPr>
          </a:p>
          <a:p>
            <a:pPr lvl="1">
              <a:buClr>
                <a:srgbClr val="F3A447">
                  <a:shade val="75000"/>
                </a:srgbClr>
              </a:buClr>
            </a:pPr>
            <a:r>
              <a:rPr lang="en-US" dirty="0"/>
              <a:t>World civilization – I will complete ALL assigned reading for the week prior to the </a:t>
            </a:r>
            <a:r>
              <a:rPr lang="en-US" dirty="0">
                <a:solidFill>
                  <a:srgbClr val="FF0000"/>
                </a:solidFill>
              </a:rPr>
              <a:t>start of the </a:t>
            </a:r>
            <a:r>
              <a:rPr lang="en-US" dirty="0" smtClean="0">
                <a:solidFill>
                  <a:srgbClr val="FF0000"/>
                </a:solidFill>
              </a:rPr>
              <a:t>class</a:t>
            </a:r>
            <a:r>
              <a:rPr lang="en-US" dirty="0"/>
              <a:t>/</a:t>
            </a:r>
            <a:r>
              <a:rPr lang="en-US" dirty="0" smtClean="0">
                <a:solidFill>
                  <a:srgbClr val="00B050"/>
                </a:solidFill>
              </a:rPr>
              <a:t>by </a:t>
            </a:r>
            <a:r>
              <a:rPr lang="en-US" dirty="0">
                <a:solidFill>
                  <a:srgbClr val="00B050"/>
                </a:solidFill>
              </a:rPr>
              <a:t>Sunday evening.</a:t>
            </a:r>
          </a:p>
          <a:p>
            <a:pPr lvl="1">
              <a:buClr>
                <a:srgbClr val="F3A447">
                  <a:shade val="75000"/>
                </a:srgbClr>
              </a:buClr>
            </a:pPr>
            <a:endParaRPr lang="en-US" sz="800" dirty="0">
              <a:solidFill>
                <a:srgbClr val="FEFAC9"/>
              </a:solidFill>
            </a:endParaRPr>
          </a:p>
          <a:p>
            <a:pPr lvl="1">
              <a:buClr>
                <a:srgbClr val="F3A447">
                  <a:shade val="75000"/>
                </a:srgbClr>
              </a:buClr>
            </a:pPr>
            <a:r>
              <a:rPr lang="en-US" dirty="0">
                <a:solidFill>
                  <a:srgbClr val="7030A0"/>
                </a:solidFill>
              </a:rPr>
              <a:t>Logic – I will complete </a:t>
            </a:r>
            <a:r>
              <a:rPr lang="en-US" b="1" dirty="0">
                <a:solidFill>
                  <a:srgbClr val="FF0000"/>
                </a:solidFill>
              </a:rPr>
              <a:t>85%</a:t>
            </a:r>
            <a:r>
              <a:rPr lang="en-US" b="1" dirty="0">
                <a:solidFill>
                  <a:schemeClr val="accent4">
                    <a:lumMod val="75000"/>
                  </a:schemeClr>
                </a:solidFill>
              </a:rPr>
              <a:t> </a:t>
            </a:r>
            <a:r>
              <a:rPr lang="en-US" b="1" dirty="0" smtClean="0">
                <a:solidFill>
                  <a:schemeClr val="accent4">
                    <a:lumMod val="75000"/>
                  </a:schemeClr>
                </a:solidFill>
              </a:rPr>
              <a:t>/</a:t>
            </a:r>
            <a:r>
              <a:rPr lang="en-US" b="1" u="sng" dirty="0" smtClean="0">
                <a:solidFill>
                  <a:srgbClr val="00B050"/>
                </a:solidFill>
              </a:rPr>
              <a:t>70% </a:t>
            </a:r>
            <a:r>
              <a:rPr lang="en-US" dirty="0" smtClean="0">
                <a:solidFill>
                  <a:srgbClr val="7030A0"/>
                </a:solidFill>
              </a:rPr>
              <a:t>of </a:t>
            </a:r>
            <a:r>
              <a:rPr lang="en-US" dirty="0">
                <a:solidFill>
                  <a:srgbClr val="7030A0"/>
                </a:solidFill>
              </a:rPr>
              <a:t>all the practice problems before the next class</a:t>
            </a:r>
            <a:endParaRPr lang="en-US" dirty="0"/>
          </a:p>
        </p:txBody>
      </p:sp>
    </p:spTree>
    <p:extLst>
      <p:ext uri="{BB962C8B-B14F-4D97-AF65-F5344CB8AC3E}">
        <p14:creationId xmlns:p14="http://schemas.microsoft.com/office/powerpoint/2010/main" val="13729502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a:t>
            </a:r>
            <a:endParaRPr lang="en-US" dirty="0"/>
          </a:p>
        </p:txBody>
      </p:sp>
      <p:sp>
        <p:nvSpPr>
          <p:cNvPr id="3" name="Content Placeholder 2"/>
          <p:cNvSpPr>
            <a:spLocks noGrp="1"/>
          </p:cNvSpPr>
          <p:nvPr>
            <p:ph idx="1"/>
          </p:nvPr>
        </p:nvSpPr>
        <p:spPr/>
        <p:txBody>
          <a:bodyPr>
            <a:normAutofit/>
          </a:bodyPr>
          <a:lstStyle/>
          <a:p>
            <a:endParaRPr lang="en-US" sz="800" dirty="0"/>
          </a:p>
          <a:p>
            <a:r>
              <a:rPr lang="en-US" dirty="0"/>
              <a:t>Your goals should help you make progress toward achieving the things that are important to </a:t>
            </a:r>
            <a:r>
              <a:rPr lang="en-US" dirty="0" smtClean="0"/>
              <a:t>you.</a:t>
            </a:r>
          </a:p>
          <a:p>
            <a:r>
              <a:rPr lang="en-US" dirty="0" smtClean="0"/>
              <a:t>We </a:t>
            </a:r>
            <a:r>
              <a:rPr lang="en-US" dirty="0"/>
              <a:t>don’t need to set goals for things that aren’t important, so first we need to know, what is important to me? </a:t>
            </a:r>
            <a:endParaRPr lang="en-US" dirty="0" smtClean="0"/>
          </a:p>
          <a:p>
            <a:r>
              <a:rPr lang="en-US" dirty="0" smtClean="0"/>
              <a:t>Think </a:t>
            </a:r>
            <a:r>
              <a:rPr lang="en-US" dirty="0"/>
              <a:t>about your values, what do you want to accomplish tomorrow? This semester? In your life?</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19</a:t>
            </a:fld>
            <a:endParaRPr lang="en-US" dirty="0"/>
          </a:p>
        </p:txBody>
      </p:sp>
    </p:spTree>
    <p:extLst>
      <p:ext uri="{BB962C8B-B14F-4D97-AF65-F5344CB8AC3E}">
        <p14:creationId xmlns:p14="http://schemas.microsoft.com/office/powerpoint/2010/main" val="16296363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New World</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The University is </a:t>
            </a:r>
            <a:r>
              <a:rPr lang="en-GB" b="1" dirty="0" smtClean="0">
                <a:solidFill>
                  <a:srgbClr val="00B050"/>
                </a:solidFill>
              </a:rPr>
              <a:t>a new world </a:t>
            </a:r>
            <a:r>
              <a:rPr lang="en-GB" dirty="0" smtClean="0"/>
              <a:t>that strikes every fresh student with the discovery of freedom, lofty ideas and great expectations.</a:t>
            </a:r>
          </a:p>
          <a:p>
            <a:endParaRPr lang="en-GB" dirty="0"/>
          </a:p>
          <a:p>
            <a:r>
              <a:rPr lang="en-GB" dirty="0" smtClean="0"/>
              <a:t>The University will help  you to journey from </a:t>
            </a:r>
            <a:r>
              <a:rPr lang="en-GB" b="1" dirty="0" smtClean="0"/>
              <a:t>“</a:t>
            </a:r>
            <a:r>
              <a:rPr lang="en-GB" b="1" i="1" dirty="0" smtClean="0"/>
              <a:t>the you of now” </a:t>
            </a:r>
            <a:r>
              <a:rPr lang="en-GB" dirty="0" smtClean="0"/>
              <a:t>to the </a:t>
            </a:r>
            <a:r>
              <a:rPr lang="en-GB" b="1" i="1" dirty="0" smtClean="0"/>
              <a:t>“you to be”</a:t>
            </a:r>
            <a:r>
              <a:rPr lang="en-GB" dirty="0"/>
              <a:t> </a:t>
            </a:r>
            <a:r>
              <a:rPr lang="en-GB" dirty="0" smtClean="0"/>
              <a:t>–  through goal setting and pursuit of those goals.</a:t>
            </a:r>
          </a:p>
          <a:p>
            <a:endParaRPr lang="en-GB" b="1" i="1" dirty="0"/>
          </a:p>
          <a:p>
            <a:r>
              <a:rPr lang="en-GB" dirty="0" smtClean="0"/>
              <a:t>Your goals  </a:t>
            </a:r>
            <a:r>
              <a:rPr lang="en-GB" b="1" i="1" dirty="0" smtClean="0"/>
              <a:t>ought to </a:t>
            </a:r>
            <a:r>
              <a:rPr lang="en-GB" dirty="0" smtClean="0"/>
              <a:t>identify with the classical vision of University, which is:</a:t>
            </a:r>
          </a:p>
          <a:p>
            <a:endParaRPr lang="en-GB" dirty="0"/>
          </a:p>
          <a:p>
            <a:r>
              <a:rPr lang="en-GB" dirty="0" smtClean="0"/>
              <a:t>S – Seeking the truth</a:t>
            </a:r>
          </a:p>
          <a:p>
            <a:r>
              <a:rPr lang="en-GB" dirty="0" smtClean="0"/>
              <a:t>T -  Transmitting the truth</a:t>
            </a:r>
          </a:p>
          <a:p>
            <a:r>
              <a:rPr lang="en-GB" dirty="0" smtClean="0"/>
              <a:t>U – Universal outlook</a:t>
            </a:r>
          </a:p>
          <a:p>
            <a:r>
              <a:rPr lang="en-GB" dirty="0" smtClean="0"/>
              <a:t>F - Freedom</a:t>
            </a:r>
          </a:p>
          <a:p>
            <a:r>
              <a:rPr lang="en-GB" dirty="0" smtClean="0"/>
              <a:t>H – Harmony with others</a:t>
            </a:r>
          </a:p>
          <a:p>
            <a:r>
              <a:rPr lang="en-GB" dirty="0" smtClean="0"/>
              <a:t>S – Service to humanity</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a:t>
            </a:fld>
            <a:endParaRPr lang="en-US" dirty="0"/>
          </a:p>
        </p:txBody>
      </p:sp>
    </p:spTree>
    <p:extLst>
      <p:ext uri="{BB962C8B-B14F-4D97-AF65-F5344CB8AC3E}">
        <p14:creationId xmlns:p14="http://schemas.microsoft.com/office/powerpoint/2010/main" val="171060425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28800"/>
            <a:ext cx="1905000" cy="3352800"/>
          </a:xfrm>
        </p:spPr>
        <p:txBody>
          <a:bodyPr/>
          <a:lstStyle/>
          <a:p>
            <a:r>
              <a:rPr lang="en-GB" dirty="0" smtClean="0"/>
              <a:t>Timely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is the other half of measurable. When do you plan to accomplish </a:t>
            </a:r>
            <a:r>
              <a:rPr lang="en-US" dirty="0" smtClean="0"/>
              <a:t>things. </a:t>
            </a:r>
            <a:endParaRPr lang="en-US" dirty="0"/>
          </a:p>
          <a:p>
            <a:pPr lvl="1">
              <a:buClr>
                <a:srgbClr val="F3A447">
                  <a:shade val="75000"/>
                </a:srgbClr>
              </a:buClr>
            </a:pPr>
            <a:r>
              <a:rPr lang="en-US" dirty="0">
                <a:solidFill>
                  <a:schemeClr val="accent5">
                    <a:lumMod val="75000"/>
                  </a:schemeClr>
                </a:solidFill>
              </a:rPr>
              <a:t>Use of Library – I will submit </a:t>
            </a:r>
            <a:r>
              <a:rPr lang="en-US" dirty="0" smtClean="0">
                <a:solidFill>
                  <a:schemeClr val="accent5">
                    <a:lumMod val="75000"/>
                  </a:schemeClr>
                </a:solidFill>
              </a:rPr>
              <a:t>all </a:t>
            </a:r>
            <a:r>
              <a:rPr lang="en-US" dirty="0">
                <a:solidFill>
                  <a:schemeClr val="accent5">
                    <a:lumMod val="75000"/>
                  </a:schemeClr>
                </a:solidFill>
              </a:rPr>
              <a:t>of my assignments to the Faculty at least </a:t>
            </a:r>
            <a:r>
              <a:rPr lang="en-US" b="1" u="sng" dirty="0" smtClean="0">
                <a:solidFill>
                  <a:schemeClr val="accent5">
                    <a:lumMod val="75000"/>
                  </a:schemeClr>
                </a:solidFill>
              </a:rPr>
              <a:t>24 </a:t>
            </a:r>
            <a:r>
              <a:rPr lang="en-US" b="1" u="sng" dirty="0">
                <a:solidFill>
                  <a:schemeClr val="accent5">
                    <a:lumMod val="75000"/>
                  </a:schemeClr>
                </a:solidFill>
              </a:rPr>
              <a:t>hours </a:t>
            </a:r>
            <a:r>
              <a:rPr lang="en-US" dirty="0">
                <a:solidFill>
                  <a:schemeClr val="accent5">
                    <a:lumMod val="75000"/>
                  </a:schemeClr>
                </a:solidFill>
              </a:rPr>
              <a:t>before they are due. </a:t>
            </a:r>
          </a:p>
          <a:p>
            <a:pPr lvl="1">
              <a:buClr>
                <a:srgbClr val="F3A447">
                  <a:shade val="75000"/>
                </a:srgbClr>
              </a:buClr>
            </a:pPr>
            <a:endParaRPr lang="en-US" sz="800" dirty="0">
              <a:solidFill>
                <a:srgbClr val="FEFAC9"/>
              </a:solidFill>
            </a:endParaRPr>
          </a:p>
          <a:p>
            <a:pPr lvl="1">
              <a:buClr>
                <a:srgbClr val="F3A447">
                  <a:shade val="75000"/>
                </a:srgbClr>
              </a:buClr>
            </a:pPr>
            <a:r>
              <a:rPr lang="en-US" dirty="0"/>
              <a:t>World civilization – I will complete</a:t>
            </a:r>
            <a:r>
              <a:rPr lang="en-US" b="1" dirty="0"/>
              <a:t> </a:t>
            </a:r>
            <a:r>
              <a:rPr lang="en-US" dirty="0" smtClean="0"/>
              <a:t>all</a:t>
            </a:r>
            <a:r>
              <a:rPr lang="en-US" b="1" dirty="0" smtClean="0"/>
              <a:t> </a:t>
            </a:r>
            <a:r>
              <a:rPr lang="en-US" dirty="0"/>
              <a:t>assigned reading for the </a:t>
            </a:r>
            <a:r>
              <a:rPr lang="en-US" dirty="0" smtClean="0"/>
              <a:t>week </a:t>
            </a:r>
            <a:r>
              <a:rPr lang="en-US" b="1" u="sng" dirty="0"/>
              <a:t>by Sunday evening.</a:t>
            </a:r>
          </a:p>
          <a:p>
            <a:pPr lvl="1">
              <a:buClr>
                <a:srgbClr val="F3A447">
                  <a:shade val="75000"/>
                </a:srgbClr>
              </a:buClr>
            </a:pPr>
            <a:endParaRPr lang="en-US" sz="800" dirty="0">
              <a:solidFill>
                <a:srgbClr val="FEFAC9"/>
              </a:solidFill>
            </a:endParaRPr>
          </a:p>
          <a:p>
            <a:pPr lvl="1">
              <a:buClr>
                <a:srgbClr val="F3A447">
                  <a:shade val="75000"/>
                </a:srgbClr>
              </a:buClr>
            </a:pPr>
            <a:r>
              <a:rPr lang="en-US" dirty="0">
                <a:solidFill>
                  <a:srgbClr val="7030A0"/>
                </a:solidFill>
              </a:rPr>
              <a:t>Logic – I will complete 70% of all the practice problems </a:t>
            </a:r>
            <a:r>
              <a:rPr lang="en-US" b="1" u="sng" dirty="0">
                <a:solidFill>
                  <a:srgbClr val="7030A0"/>
                </a:solidFill>
              </a:rPr>
              <a:t>before the next </a:t>
            </a:r>
            <a:r>
              <a:rPr lang="en-US" b="1" u="sng" dirty="0" smtClean="0">
                <a:solidFill>
                  <a:srgbClr val="7030A0"/>
                </a:solidFill>
              </a:rPr>
              <a:t>class</a:t>
            </a:r>
            <a:endParaRPr lang="en-US" b="1" u="sng" dirty="0"/>
          </a:p>
          <a:p>
            <a:pPr lvl="1"/>
            <a:endParaRPr lang="en-US" sz="800" dirty="0"/>
          </a:p>
          <a:p>
            <a:r>
              <a:rPr lang="en-US" dirty="0"/>
              <a:t>Without the ending, it becomes easier to procrastinate</a:t>
            </a:r>
          </a:p>
        </p:txBody>
      </p:sp>
      <p:sp>
        <p:nvSpPr>
          <p:cNvPr id="4" name="Slide Number Placeholder 3"/>
          <p:cNvSpPr>
            <a:spLocks noGrp="1"/>
          </p:cNvSpPr>
          <p:nvPr>
            <p:ph type="sldNum" sz="quarter" idx="12"/>
          </p:nvPr>
        </p:nvSpPr>
        <p:spPr/>
        <p:txBody>
          <a:bodyPr/>
          <a:lstStyle/>
          <a:p>
            <a:fld id="{659350B2-7CF3-477E-B71B-58661E2A869A}" type="slidenum">
              <a:rPr lang="en-US" smtClean="0"/>
              <a:pPr/>
              <a:t>20</a:t>
            </a:fld>
            <a:endParaRPr lang="en-US" dirty="0"/>
          </a:p>
        </p:txBody>
      </p:sp>
      <p:cxnSp>
        <p:nvCxnSpPr>
          <p:cNvPr id="6" name="Straight Arrow Connector 5"/>
          <p:cNvCxnSpPr/>
          <p:nvPr/>
        </p:nvCxnSpPr>
        <p:spPr>
          <a:xfrm>
            <a:off x="2987824" y="3645024"/>
            <a:ext cx="573858" cy="14401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87824" y="2420888"/>
            <a:ext cx="576064" cy="28803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8219184" y="4769838"/>
            <a:ext cx="529280" cy="21602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7544" y="3863031"/>
            <a:ext cx="2016224" cy="1894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bg2"/>
                </a:solidFill>
              </a:rPr>
              <a:t>KEEP YOUR GOALS </a:t>
            </a:r>
            <a:r>
              <a:rPr lang="en-GB" b="1" i="1" dirty="0" smtClean="0">
                <a:solidFill>
                  <a:schemeClr val="bg2"/>
                </a:solidFill>
              </a:rPr>
              <a:t>TIMED</a:t>
            </a:r>
            <a:endParaRPr lang="en-US" b="1" i="1" dirty="0">
              <a:solidFill>
                <a:schemeClr val="bg2"/>
              </a:solidFill>
            </a:endParaRPr>
          </a:p>
        </p:txBody>
      </p:sp>
    </p:spTree>
    <p:extLst>
      <p:ext uri="{BB962C8B-B14F-4D97-AF65-F5344CB8AC3E}">
        <p14:creationId xmlns:p14="http://schemas.microsoft.com/office/powerpoint/2010/main" val="2641558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2-15 at 9.56.08 AM.png"/>
          <p:cNvPicPr>
            <a:picLocks noChangeAspect="1"/>
          </p:cNvPicPr>
          <p:nvPr/>
        </p:nvPicPr>
        <p:blipFill>
          <a:blip r:embed="rId3"/>
          <a:srcRect/>
          <a:stretch>
            <a:fillRect/>
          </a:stretch>
        </p:blipFill>
        <p:spPr bwMode="auto">
          <a:xfrm>
            <a:off x="119156" y="480359"/>
            <a:ext cx="4926013" cy="5167313"/>
          </a:xfrm>
          <a:prstGeom prst="rect">
            <a:avLst/>
          </a:prstGeom>
          <a:noFill/>
          <a:ln w="9525">
            <a:noFill/>
            <a:miter lim="800000"/>
            <a:headEnd/>
            <a:tailEnd/>
          </a:ln>
        </p:spPr>
      </p:pic>
      <p:sp>
        <p:nvSpPr>
          <p:cNvPr id="6" name="TextBox 5"/>
          <p:cNvSpPr txBox="1"/>
          <p:nvPr/>
        </p:nvSpPr>
        <p:spPr>
          <a:xfrm>
            <a:off x="4601883" y="520700"/>
            <a:ext cx="4288118" cy="5078313"/>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defRPr/>
            </a:pPr>
            <a:r>
              <a:rPr lang="en-US" sz="3600" dirty="0"/>
              <a:t>Put your SMART goals to work every day.</a:t>
            </a:r>
          </a:p>
          <a:p>
            <a:pPr>
              <a:defRPr/>
            </a:pPr>
            <a:endParaRPr lang="en-US" sz="3600" dirty="0"/>
          </a:p>
          <a:p>
            <a:pPr>
              <a:defRPr/>
            </a:pPr>
            <a:r>
              <a:rPr lang="en-US" sz="3600" dirty="0"/>
              <a:t>Be purposeful.	</a:t>
            </a:r>
          </a:p>
          <a:p>
            <a:pPr>
              <a:defRPr/>
            </a:pPr>
            <a:r>
              <a:rPr lang="en-US" sz="2400" dirty="0"/>
              <a:t>1. Pick the goals that are MOST important this semester.</a:t>
            </a:r>
          </a:p>
          <a:p>
            <a:pPr>
              <a:defRPr/>
            </a:pPr>
            <a:r>
              <a:rPr lang="en-US" sz="2400" dirty="0"/>
              <a:t>2. Use your planner to assign time to those goals, and limit time on other things.</a:t>
            </a:r>
          </a:p>
        </p:txBody>
      </p:sp>
    </p:spTree>
    <p:extLst>
      <p:ext uri="{BB962C8B-B14F-4D97-AF65-F5344CB8AC3E}">
        <p14:creationId xmlns:p14="http://schemas.microsoft.com/office/powerpoint/2010/main" val="31000324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What is a goal?</a:t>
            </a:r>
            <a:br>
              <a:rPr lang="en-US" sz="3200" dirty="0"/>
            </a:b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3</a:t>
            </a:fld>
            <a:endParaRPr lang="en-US" dirty="0"/>
          </a:p>
        </p:txBody>
      </p:sp>
      <p:sp>
        <p:nvSpPr>
          <p:cNvPr id="5" name="TextBox 4"/>
          <p:cNvSpPr txBox="1">
            <a:spLocks noChangeArrowheads="1"/>
          </p:cNvSpPr>
          <p:nvPr/>
        </p:nvSpPr>
        <p:spPr bwMode="auto">
          <a:xfrm>
            <a:off x="2580607" y="2060848"/>
            <a:ext cx="6422330" cy="3970318"/>
          </a:xfrm>
          <a:prstGeom prst="rect">
            <a:avLst/>
          </a:prstGeom>
          <a:noFill/>
          <a:ln w="9525">
            <a:noFill/>
            <a:miter lim="800000"/>
            <a:headEnd/>
            <a:tailEnd/>
          </a:ln>
        </p:spPr>
        <p:txBody>
          <a:bodyPr wrap="square">
            <a:prstTxWarp prst="textNoShape">
              <a:avLst/>
            </a:prstTxWarp>
            <a:spAutoFit/>
          </a:bodyPr>
          <a:lstStyle/>
          <a:p>
            <a:endParaRPr lang="en-US" sz="3200" dirty="0"/>
          </a:p>
          <a:p>
            <a:r>
              <a:rPr lang="en-US" sz="4400" b="1" dirty="0"/>
              <a:t>What is a goal?</a:t>
            </a:r>
          </a:p>
          <a:p>
            <a:endParaRPr lang="en-US" sz="2800" dirty="0"/>
          </a:p>
          <a:p>
            <a:r>
              <a:rPr lang="en-US" sz="2800" dirty="0"/>
              <a:t>    </a:t>
            </a:r>
          </a:p>
          <a:p>
            <a:endParaRPr lang="en-US" sz="2800" dirty="0"/>
          </a:p>
          <a:p>
            <a:endParaRPr lang="en-US" sz="2800" dirty="0"/>
          </a:p>
          <a:p>
            <a:endParaRPr lang="en-US" sz="2800" dirty="0"/>
          </a:p>
          <a:p>
            <a:r>
              <a:rPr lang="en-US" sz="3600" dirty="0"/>
              <a:t>	</a:t>
            </a:r>
            <a:r>
              <a:rPr lang="en-US" sz="3600" b="1" dirty="0" smtClean="0"/>
              <a:t>Write </a:t>
            </a:r>
            <a:r>
              <a:rPr lang="en-US" sz="3600" b="1" dirty="0"/>
              <a:t>down an answer</a:t>
            </a:r>
            <a:r>
              <a:rPr lang="en-US" sz="3600" dirty="0"/>
              <a:t>.</a:t>
            </a: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44673" y="613048"/>
            <a:ext cx="4559300" cy="1447800"/>
          </a:xfrm>
          <a:prstGeom prst="rect">
            <a:avLst/>
          </a:prstGeom>
        </p:spPr>
      </p:pic>
    </p:spTree>
    <p:extLst>
      <p:ext uri="{BB962C8B-B14F-4D97-AF65-F5344CB8AC3E}">
        <p14:creationId xmlns:p14="http://schemas.microsoft.com/office/powerpoint/2010/main" val="398404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What is a goal?</a:t>
            </a:r>
            <a:br>
              <a:rPr lang="en-US" sz="3200" dirty="0"/>
            </a:br>
            <a:endParaRPr lang="en-US" dirty="0"/>
          </a:p>
        </p:txBody>
      </p:sp>
      <p:sp>
        <p:nvSpPr>
          <p:cNvPr id="3" name="Content Placeholder 2"/>
          <p:cNvSpPr>
            <a:spLocks noGrp="1"/>
          </p:cNvSpPr>
          <p:nvPr>
            <p:ph idx="1"/>
          </p:nvPr>
        </p:nvSpPr>
        <p:spPr/>
        <p:txBody>
          <a:bodyPr/>
          <a:lstStyle/>
          <a:p>
            <a:pPr marL="0" indent="0">
              <a:buNone/>
            </a:pPr>
            <a:r>
              <a:rPr lang="en-US" dirty="0"/>
              <a:t>Definition - A goal is an end toward which you direct </a:t>
            </a:r>
            <a:r>
              <a:rPr lang="en-US" b="1" i="1" u="sng" dirty="0"/>
              <a:t>specific effort</a:t>
            </a:r>
            <a:r>
              <a:rPr lang="en-US" dirty="0"/>
              <a:t>; something you are working toward achieving.</a:t>
            </a:r>
          </a:p>
          <a:p>
            <a:pPr marL="0" indent="0">
              <a:buNone/>
            </a:pPr>
            <a:endParaRPr lang="en-US" dirty="0"/>
          </a:p>
          <a:p>
            <a:pPr marL="0" indent="0">
              <a:buNone/>
            </a:pPr>
            <a:r>
              <a:rPr lang="en-US" dirty="0"/>
              <a:t>Synonyms – Target, Purpose, Intention, Objective</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4</a:t>
            </a:fld>
            <a:endParaRPr lang="en-US" dirty="0"/>
          </a:p>
        </p:txBody>
      </p:sp>
    </p:spTree>
    <p:extLst>
      <p:ext uri="{BB962C8B-B14F-4D97-AF65-F5344CB8AC3E}">
        <p14:creationId xmlns:p14="http://schemas.microsoft.com/office/powerpoint/2010/main" val="21541429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2209800" cy="3352800"/>
          </a:xfrm>
        </p:spPr>
        <p:txBody>
          <a:bodyPr/>
          <a:lstStyle/>
          <a:p>
            <a:r>
              <a:rPr lang="en-GB" dirty="0" smtClean="0"/>
              <a:t>What is Goal Setting?</a:t>
            </a:r>
            <a:endParaRPr lang="en-GB" dirty="0"/>
          </a:p>
        </p:txBody>
      </p:sp>
      <p:sp>
        <p:nvSpPr>
          <p:cNvPr id="3" name="Content Placeholder 2"/>
          <p:cNvSpPr>
            <a:spLocks noGrp="1"/>
          </p:cNvSpPr>
          <p:nvPr>
            <p:ph idx="1"/>
          </p:nvPr>
        </p:nvSpPr>
        <p:spPr>
          <a:xfrm>
            <a:off x="2743200" y="857232"/>
            <a:ext cx="6096000" cy="5695967"/>
          </a:xfrm>
        </p:spPr>
        <p:txBody>
          <a:bodyPr>
            <a:normAutofit/>
          </a:bodyPr>
          <a:lstStyle/>
          <a:p>
            <a:r>
              <a:rPr lang="en-GB" dirty="0" smtClean="0"/>
              <a:t>Goal setting is the process of establishing an outcome (a goal) to serve as the aim of your actions.</a:t>
            </a:r>
          </a:p>
          <a:p>
            <a:endParaRPr lang="en-GB" dirty="0" smtClean="0"/>
          </a:p>
          <a:p>
            <a:r>
              <a:rPr lang="en-GB" dirty="0" smtClean="0"/>
              <a:t>Setting goals drive people through their present selves to future selves.</a:t>
            </a:r>
          </a:p>
          <a:p>
            <a:endParaRPr lang="en-GB" dirty="0" smtClean="0"/>
          </a:p>
          <a:p>
            <a:r>
              <a:rPr lang="en-GB" sz="1800" dirty="0" smtClean="0">
                <a:solidFill>
                  <a:schemeClr val="accent2"/>
                </a:solidFill>
              </a:rPr>
              <a:t>Source:</a:t>
            </a:r>
            <a:r>
              <a:rPr lang="en-GB" sz="1800" b="1" dirty="0" smtClean="0">
                <a:solidFill>
                  <a:schemeClr val="accent2"/>
                </a:solidFill>
              </a:rPr>
              <a:t> </a:t>
            </a:r>
            <a:r>
              <a:rPr lang="en-GB" sz="1400" dirty="0" smtClean="0"/>
              <a:t>http://vpal.harvard.edu/publications/setting-goals-who-why-how</a:t>
            </a:r>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362200"/>
            <a:ext cx="2066956" cy="3352800"/>
          </a:xfrm>
        </p:spPr>
        <p:txBody>
          <a:bodyPr/>
          <a:lstStyle/>
          <a:p>
            <a:r>
              <a:rPr lang="en-GB" dirty="0" smtClean="0"/>
              <a:t>Goal Setting: Who, Why, How?</a:t>
            </a:r>
            <a:endParaRPr lang="en-GB"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6</a:t>
            </a:fld>
            <a:endParaRPr lang="en-US" dirty="0"/>
          </a:p>
        </p:txBody>
      </p:sp>
      <p:sp>
        <p:nvSpPr>
          <p:cNvPr id="7" name="Content Placeholder 6"/>
          <p:cNvSpPr>
            <a:spLocks noGrp="1"/>
          </p:cNvSpPr>
          <p:nvPr>
            <p:ph idx="1"/>
          </p:nvPr>
        </p:nvSpPr>
        <p:spPr/>
        <p:txBody>
          <a:bodyPr/>
          <a:lstStyle/>
          <a:p>
            <a:pPr>
              <a:buNone/>
            </a:pPr>
            <a:endParaRPr lang="en-GB" b="1" dirty="0" smtClean="0"/>
          </a:p>
          <a:p>
            <a:r>
              <a:rPr lang="en-GB" dirty="0" smtClean="0"/>
              <a:t>Goal setting can be:</a:t>
            </a:r>
          </a:p>
          <a:p>
            <a:endParaRPr lang="en-GB" b="1" dirty="0" smtClean="0"/>
          </a:p>
          <a:p>
            <a:r>
              <a:rPr lang="en-GB" dirty="0" smtClean="0"/>
              <a:t>1.  Personal</a:t>
            </a:r>
          </a:p>
          <a:p>
            <a:endParaRPr lang="en-GB" dirty="0" smtClean="0"/>
          </a:p>
          <a:p>
            <a:r>
              <a:rPr lang="en-GB" dirty="0" smtClean="0"/>
              <a:t>2. Collaborative</a:t>
            </a:r>
          </a:p>
          <a:p>
            <a:endParaRPr lang="en-GB" dirty="0" smtClean="0"/>
          </a:p>
          <a:p>
            <a:r>
              <a:rPr lang="en-GB" dirty="0" smtClean="0"/>
              <a:t>3. By third party (parent, teacher, mentor, </a:t>
            </a:r>
            <a:r>
              <a:rPr lang="en-GB" dirty="0" err="1" smtClean="0"/>
              <a:t>e.t.c</a:t>
            </a:r>
            <a:r>
              <a:rPr lang="en-GB" dirty="0" smtClean="0"/>
              <a:t>.)</a:t>
            </a:r>
          </a:p>
          <a:p>
            <a:endParaRPr lang="en-GB" dirty="0" smtClean="0"/>
          </a:p>
          <a:p>
            <a:endParaRPr lang="en-GB" b="1"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362200"/>
            <a:ext cx="2066956" cy="3352800"/>
          </a:xfrm>
        </p:spPr>
        <p:txBody>
          <a:bodyPr/>
          <a:lstStyle/>
          <a:p>
            <a:r>
              <a:rPr lang="en-GB" dirty="0" err="1" smtClean="0"/>
              <a:t>Contd</a:t>
            </a:r>
            <a:endParaRPr lang="en-GB" dirty="0"/>
          </a:p>
        </p:txBody>
      </p:sp>
      <p:sp>
        <p:nvSpPr>
          <p:cNvPr id="3" name="Content Placeholder 2"/>
          <p:cNvSpPr>
            <a:spLocks noGrp="1"/>
          </p:cNvSpPr>
          <p:nvPr>
            <p:ph idx="1"/>
          </p:nvPr>
        </p:nvSpPr>
        <p:spPr/>
        <p:txBody>
          <a:bodyPr/>
          <a:lstStyle/>
          <a:p>
            <a:r>
              <a:rPr lang="en-GB" b="1" dirty="0" smtClean="0"/>
              <a:t>Personal Goal Setting…</a:t>
            </a:r>
          </a:p>
          <a:p>
            <a:endParaRPr lang="en-GB" b="1" dirty="0" smtClean="0"/>
          </a:p>
          <a:p>
            <a:r>
              <a:rPr lang="en-US" dirty="0" smtClean="0"/>
              <a:t>Working out your personal life in readiness for your professional life.</a:t>
            </a:r>
          </a:p>
          <a:p>
            <a:r>
              <a:rPr lang="en-US" dirty="0" smtClean="0"/>
              <a:t>Set Personal Goals,</a:t>
            </a:r>
          </a:p>
          <a:p>
            <a:r>
              <a:rPr lang="en-US" dirty="0" smtClean="0"/>
              <a:t>Education Goals,</a:t>
            </a:r>
          </a:p>
          <a:p>
            <a:r>
              <a:rPr lang="en-US" dirty="0" smtClean="0"/>
              <a:t>Career Goals,</a:t>
            </a:r>
          </a:p>
          <a:p>
            <a:r>
              <a:rPr lang="en-US" dirty="0" smtClean="0"/>
              <a:t>Life Goals,</a:t>
            </a:r>
          </a:p>
          <a:p>
            <a:r>
              <a:rPr lang="en-US" dirty="0" smtClean="0"/>
              <a:t>Ultimate Goal(s).</a:t>
            </a:r>
          </a:p>
          <a:p>
            <a:endParaRPr lang="en-GB" b="1" dirty="0" smtClean="0"/>
          </a:p>
        </p:txBody>
      </p:sp>
      <p:sp>
        <p:nvSpPr>
          <p:cNvPr id="4" name="Slide Number Placeholder 3"/>
          <p:cNvSpPr>
            <a:spLocks noGrp="1"/>
          </p:cNvSpPr>
          <p:nvPr>
            <p:ph type="sldNum" sz="quarter" idx="12"/>
          </p:nvPr>
        </p:nvSpPr>
        <p:spPr/>
        <p:txBody>
          <a:bodyPr/>
          <a:lstStyle/>
          <a:p>
            <a:fld id="{659350B2-7CF3-477E-B71B-58661E2A869A}"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Set Goals</a:t>
            </a:r>
            <a:endParaRPr lang="en-US" dirty="0"/>
          </a:p>
        </p:txBody>
      </p:sp>
      <p:sp>
        <p:nvSpPr>
          <p:cNvPr id="3" name="Content Placeholder 2"/>
          <p:cNvSpPr>
            <a:spLocks noGrp="1"/>
          </p:cNvSpPr>
          <p:nvPr>
            <p:ph idx="1"/>
          </p:nvPr>
        </p:nvSpPr>
        <p:spPr/>
        <p:txBody>
          <a:bodyPr/>
          <a:lstStyle/>
          <a:p>
            <a:r>
              <a:rPr lang="en-US" dirty="0"/>
              <a:t>Goals propel you forward.</a:t>
            </a:r>
          </a:p>
          <a:p>
            <a:r>
              <a:rPr lang="en-US" dirty="0"/>
              <a:t>Goals remind us what’s important to us.</a:t>
            </a:r>
            <a:endParaRPr lang="en-US" dirty="0">
              <a:solidFill>
                <a:schemeClr val="tx2"/>
              </a:solidFill>
            </a:endParaRPr>
          </a:p>
          <a:p>
            <a:r>
              <a:rPr lang="en-US" dirty="0"/>
              <a:t>Accomplishing goals builds </a:t>
            </a:r>
            <a:r>
              <a:rPr lang="en-US" dirty="0" smtClean="0"/>
              <a:t>self-confidence.</a:t>
            </a:r>
          </a:p>
          <a:p>
            <a:r>
              <a:rPr lang="en-US" dirty="0" smtClean="0"/>
              <a:t>Goals </a:t>
            </a:r>
            <a:r>
              <a:rPr lang="en-US" dirty="0"/>
              <a:t>hold us accountable for </a:t>
            </a:r>
            <a:r>
              <a:rPr lang="en-US" dirty="0" smtClean="0"/>
              <a:t>failure.</a:t>
            </a:r>
          </a:p>
          <a:p>
            <a:r>
              <a:rPr lang="en-US" dirty="0" smtClean="0"/>
              <a:t>Goals </a:t>
            </a:r>
            <a:r>
              <a:rPr lang="en-US" dirty="0"/>
              <a:t>help us live life to the fullest.</a:t>
            </a:r>
          </a:p>
          <a:p>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8</a:t>
            </a:fld>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868144" y="5104105"/>
            <a:ext cx="3070260" cy="1727796"/>
          </a:xfrm>
          <a:prstGeom prst="rect">
            <a:avLst/>
          </a:prstGeom>
        </p:spPr>
      </p:pic>
    </p:spTree>
    <p:extLst>
      <p:ext uri="{BB962C8B-B14F-4D97-AF65-F5344CB8AC3E}">
        <p14:creationId xmlns:p14="http://schemas.microsoft.com/office/powerpoint/2010/main" val="15438201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2250976" cy="3352800"/>
          </a:xfrm>
        </p:spPr>
        <p:txBody>
          <a:bodyPr/>
          <a:lstStyle/>
          <a:p>
            <a:pPr algn="l"/>
            <a:r>
              <a:rPr lang="en-GB" dirty="0" smtClean="0"/>
              <a:t>Don’t have a Goal?</a:t>
            </a:r>
            <a:endParaRPr lang="en-US" dirty="0"/>
          </a:p>
        </p:txBody>
      </p:sp>
      <p:sp>
        <p:nvSpPr>
          <p:cNvPr id="4" name="Slide Number Placeholder 3"/>
          <p:cNvSpPr>
            <a:spLocks noGrp="1"/>
          </p:cNvSpPr>
          <p:nvPr>
            <p:ph type="sldNum" sz="quarter" idx="12"/>
          </p:nvPr>
        </p:nvSpPr>
        <p:spPr/>
        <p:txBody>
          <a:bodyPr/>
          <a:lstStyle/>
          <a:p>
            <a:fld id="{659350B2-7CF3-477E-B71B-58661E2A869A}" type="slidenum">
              <a:rPr lang="en-US" smtClean="0"/>
              <a:pPr/>
              <a:t>9</a:t>
            </a:fld>
            <a:endParaRPr lang="en-US" dirty="0"/>
          </a:p>
        </p:txBody>
      </p:sp>
      <p:sp>
        <p:nvSpPr>
          <p:cNvPr id="6" name="Content Placeholder 2"/>
          <p:cNvSpPr>
            <a:spLocks noGrp="1"/>
          </p:cNvSpPr>
          <p:nvPr/>
        </p:nvSpPr>
        <p:spPr>
          <a:xfrm>
            <a:off x="2555776" y="188641"/>
            <a:ext cx="6408712" cy="34563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What </a:t>
            </a:r>
            <a:r>
              <a:rPr lang="en-US" dirty="0"/>
              <a:t>happens when you don’t have a goal for something important?</a:t>
            </a:r>
          </a:p>
          <a:p>
            <a:pPr lvl="1"/>
            <a:r>
              <a:rPr lang="en-US" dirty="0" smtClean="0"/>
              <a:t>No goal for your day?</a:t>
            </a:r>
          </a:p>
          <a:p>
            <a:pPr lvl="1"/>
            <a:r>
              <a:rPr lang="en-US" dirty="0" smtClean="0"/>
              <a:t>No goal for your week?</a:t>
            </a:r>
          </a:p>
          <a:p>
            <a:pPr lvl="1"/>
            <a:r>
              <a:rPr lang="en-US" dirty="0" smtClean="0"/>
              <a:t>How </a:t>
            </a:r>
            <a:r>
              <a:rPr lang="en-US" dirty="0"/>
              <a:t>do you end up spending your time?</a:t>
            </a:r>
          </a:p>
        </p:txBody>
      </p:sp>
      <p:cxnSp>
        <p:nvCxnSpPr>
          <p:cNvPr id="8" name="Straight Arrow Connector 7"/>
          <p:cNvCxnSpPr/>
          <p:nvPr/>
        </p:nvCxnSpPr>
        <p:spPr>
          <a:xfrm>
            <a:off x="2627784" y="3861048"/>
            <a:ext cx="1510346" cy="78915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Content Placeholder 4"/>
          <p:cNvPicPr>
            <a:picLocks noGrp="1" noChangeAspect="1"/>
          </p:cNvPicPr>
          <p:nvPr>
            <p:ph idx="1"/>
          </p:nvPr>
        </p:nvPicPr>
        <p:blipFill>
          <a:blip r:embed="rId2"/>
          <a:stretch>
            <a:fillRect/>
          </a:stretch>
        </p:blipFill>
        <p:spPr>
          <a:xfrm>
            <a:off x="4338415" y="3356993"/>
            <a:ext cx="4644008" cy="3501007"/>
          </a:xfrm>
          <a:prstGeom prst="rect">
            <a:avLst/>
          </a:prstGeom>
        </p:spPr>
      </p:pic>
    </p:spTree>
    <p:extLst>
      <p:ext uri="{BB962C8B-B14F-4D97-AF65-F5344CB8AC3E}">
        <p14:creationId xmlns:p14="http://schemas.microsoft.com/office/powerpoint/2010/main" val="176226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13475</TotalTime>
  <Words>1221</Words>
  <Application>Microsoft Office PowerPoint</Application>
  <PresentationFormat>On-screen Show (4:3)</PresentationFormat>
  <Paragraphs>168</Paragraphs>
  <Slides>21</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Mangal</vt:lpstr>
      <vt:lpstr>Office Theme</vt:lpstr>
      <vt:lpstr>Custom Design</vt:lpstr>
      <vt:lpstr>Personal Goal Setting and Motivation</vt:lpstr>
      <vt:lpstr>A New World</vt:lpstr>
      <vt:lpstr>What is a goal? </vt:lpstr>
      <vt:lpstr>What is a goal? </vt:lpstr>
      <vt:lpstr>What is Goal Setting?</vt:lpstr>
      <vt:lpstr>Goal Setting: Who, Why, How?</vt:lpstr>
      <vt:lpstr>Contd</vt:lpstr>
      <vt:lpstr>Why Set Goals</vt:lpstr>
      <vt:lpstr>Don’t have a Goal?</vt:lpstr>
      <vt:lpstr>Committing to Your Goals</vt:lpstr>
      <vt:lpstr>What are your goals?</vt:lpstr>
      <vt:lpstr>PowerPoint Presentation</vt:lpstr>
      <vt:lpstr>How?  </vt:lpstr>
      <vt:lpstr>Specific  </vt:lpstr>
      <vt:lpstr>Measurable</vt:lpstr>
      <vt:lpstr>Achievable</vt:lpstr>
      <vt:lpstr>Ambitious</vt:lpstr>
      <vt:lpstr>Adjustable</vt:lpstr>
      <vt:lpstr>Relevant</vt:lpstr>
      <vt:lpstr>Timely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Ogechi Ekechi</cp:lastModifiedBy>
  <cp:revision>192</cp:revision>
  <cp:lastPrinted>2019-10-14T16:53:48Z</cp:lastPrinted>
  <dcterms:created xsi:type="dcterms:W3CDTF">2013-05-14T11:16:54Z</dcterms:created>
  <dcterms:modified xsi:type="dcterms:W3CDTF">2022-02-15T09:51:02Z</dcterms:modified>
</cp:coreProperties>
</file>