
<file path=[Content_Types].xml><?xml version="1.0" encoding="utf-8"?>
<Types xmlns="http://schemas.openxmlformats.org/package/2006/content-types">
  <Default Extension="fntdata" ContentType="application/x-fontdata"/>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2188825" cy="6858000"/>
  <p:notesSz cx="6858000" cy="9144000"/>
  <p:embeddedFontLst>
    <p:embeddedFont>
      <p:font typeface="Calibri" panose="020F0502020204030204" pitchFamily="34" charset="0"/>
      <p:regular r:id="rId23"/>
      <p:bold r:id="rId24"/>
      <p:italic r:id="rId25"/>
      <p:boldItalic r:id="rId26"/>
    </p:embeddedFont>
    <p:embeddedFont>
      <p:font typeface="Century Gothic" panose="020B0502020202020204" pitchFamily="34"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orient="horz" pos="945">
          <p15:clr>
            <a:srgbClr val="A4A3A4"/>
          </p15:clr>
        </p15:guide>
        <p15:guide id="3" orient="horz" pos="3888">
          <p15:clr>
            <a:srgbClr val="A4A3A4"/>
          </p15:clr>
        </p15:guide>
        <p15:guide id="4" orient="horz" pos="192">
          <p15:clr>
            <a:srgbClr val="A4A3A4"/>
          </p15:clr>
        </p15:guide>
        <p15:guide id="5" orient="horz" pos="1072">
          <p15:clr>
            <a:srgbClr val="A4A3A4"/>
          </p15:clr>
        </p15:guide>
        <p15:guide id="6" pos="3839">
          <p15:clr>
            <a:srgbClr val="A4A3A4"/>
          </p15:clr>
        </p15:guide>
        <p15:guide id="7" pos="704">
          <p15:clr>
            <a:srgbClr val="A4A3A4"/>
          </p15:clr>
        </p15:guide>
        <p15:guide id="8" pos="7102">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1" roundtripDataSignature="AMtx7mjRqaK+/81eSkv2Vvf2B+8Kew33M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778" y="77"/>
      </p:cViewPr>
      <p:guideLst>
        <p:guide orient="horz" pos="2160"/>
        <p:guide orient="horz" pos="945"/>
        <p:guide orient="horz" pos="3888"/>
        <p:guide orient="horz" pos="192"/>
        <p:guide orient="horz" pos="1072"/>
        <p:guide pos="3839"/>
        <p:guide pos="704"/>
        <p:guide pos="7102"/>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2"/>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2"/>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600" b="0" i="0" u="none" strike="noStrike" cap="none">
                <a:solidFill>
                  <a:schemeClr val="dk2"/>
                </a:solidFill>
                <a:latin typeface="Century Gothic"/>
                <a:ea typeface="Century Gothic"/>
                <a:cs typeface="Century Gothic"/>
                <a:sym typeface="Century Gothic"/>
              </a:defRPr>
            </a:lvl1pPr>
            <a:lvl2pPr marL="914400" marR="0" lvl="1" indent="-228600" algn="l" rtl="0">
              <a:spcBef>
                <a:spcPts val="0"/>
              </a:spcBef>
              <a:spcAft>
                <a:spcPts val="0"/>
              </a:spcAft>
              <a:buSzPts val="1400"/>
              <a:buNone/>
              <a:defRPr sz="1600" b="0" i="0" u="none" strike="noStrike" cap="none">
                <a:solidFill>
                  <a:schemeClr val="dk2"/>
                </a:solidFill>
                <a:latin typeface="Century Gothic"/>
                <a:ea typeface="Century Gothic"/>
                <a:cs typeface="Century Gothic"/>
                <a:sym typeface="Century Gothic"/>
              </a:defRPr>
            </a:lvl2pPr>
            <a:lvl3pPr marL="1371600" marR="0" lvl="2" indent="-228600" algn="l" rtl="0">
              <a:spcBef>
                <a:spcPts val="0"/>
              </a:spcBef>
              <a:spcAft>
                <a:spcPts val="0"/>
              </a:spcAft>
              <a:buSzPts val="1400"/>
              <a:buNone/>
              <a:defRPr sz="1600" b="0" i="0" u="none" strike="noStrike" cap="none">
                <a:solidFill>
                  <a:schemeClr val="dk2"/>
                </a:solidFill>
                <a:latin typeface="Century Gothic"/>
                <a:ea typeface="Century Gothic"/>
                <a:cs typeface="Century Gothic"/>
                <a:sym typeface="Century Gothic"/>
              </a:defRPr>
            </a:lvl3pPr>
            <a:lvl4pPr marL="1828800" marR="0" lvl="3" indent="-228600" algn="l" rtl="0">
              <a:spcBef>
                <a:spcPts val="0"/>
              </a:spcBef>
              <a:spcAft>
                <a:spcPts val="0"/>
              </a:spcAft>
              <a:buSzPts val="1400"/>
              <a:buNone/>
              <a:defRPr sz="1600" b="0" i="0" u="none" strike="noStrike" cap="none">
                <a:solidFill>
                  <a:schemeClr val="dk2"/>
                </a:solidFill>
                <a:latin typeface="Century Gothic"/>
                <a:ea typeface="Century Gothic"/>
                <a:cs typeface="Century Gothic"/>
                <a:sym typeface="Century Gothic"/>
              </a:defRPr>
            </a:lvl4pPr>
            <a:lvl5pPr marL="2286000" marR="0" lvl="4" indent="-228600" algn="l" rtl="0">
              <a:spcBef>
                <a:spcPts val="0"/>
              </a:spcBef>
              <a:spcAft>
                <a:spcPts val="0"/>
              </a:spcAft>
              <a:buSzPts val="1400"/>
              <a:buNone/>
              <a:defRPr sz="1600" b="0" i="0" u="none" strike="noStrike" cap="none">
                <a:solidFill>
                  <a:schemeClr val="dk2"/>
                </a:solidFill>
                <a:latin typeface="Century Gothic"/>
                <a:ea typeface="Century Gothic"/>
                <a:cs typeface="Century Gothic"/>
                <a:sym typeface="Century Gothic"/>
              </a:defRPr>
            </a:lvl5pPr>
            <a:lvl6pPr marL="2743200" marR="0" lvl="5" indent="-228600" algn="l" rtl="0">
              <a:spcBef>
                <a:spcPts val="0"/>
              </a:spcBef>
              <a:spcAft>
                <a:spcPts val="0"/>
              </a:spcAft>
              <a:buSzPts val="1400"/>
              <a:buNone/>
              <a:defRPr sz="1600" b="0" i="0" u="none" strike="noStrike" cap="none">
                <a:solidFill>
                  <a:schemeClr val="dk1"/>
                </a:solidFill>
                <a:latin typeface="Century Gothic"/>
                <a:ea typeface="Century Gothic"/>
                <a:cs typeface="Century Gothic"/>
                <a:sym typeface="Century Gothic"/>
              </a:defRPr>
            </a:lvl6pPr>
            <a:lvl7pPr marL="3200400" marR="0" lvl="6" indent="-228600" algn="l" rtl="0">
              <a:spcBef>
                <a:spcPts val="0"/>
              </a:spcBef>
              <a:spcAft>
                <a:spcPts val="0"/>
              </a:spcAft>
              <a:buSzPts val="1400"/>
              <a:buNone/>
              <a:defRPr sz="1600" b="0" i="0" u="none" strike="noStrike" cap="none">
                <a:solidFill>
                  <a:schemeClr val="dk1"/>
                </a:solidFill>
                <a:latin typeface="Century Gothic"/>
                <a:ea typeface="Century Gothic"/>
                <a:cs typeface="Century Gothic"/>
                <a:sym typeface="Century Gothic"/>
              </a:defRPr>
            </a:lvl7pPr>
            <a:lvl8pPr marL="3657600" marR="0" lvl="7" indent="-228600" algn="l" rtl="0">
              <a:spcBef>
                <a:spcPts val="0"/>
              </a:spcBef>
              <a:spcAft>
                <a:spcPts val="0"/>
              </a:spcAft>
              <a:buSzPts val="1400"/>
              <a:buNone/>
              <a:defRPr sz="1600" b="0" i="0" u="none" strike="noStrike" cap="none">
                <a:solidFill>
                  <a:schemeClr val="dk1"/>
                </a:solidFill>
                <a:latin typeface="Century Gothic"/>
                <a:ea typeface="Century Gothic"/>
                <a:cs typeface="Century Gothic"/>
                <a:sym typeface="Century Gothic"/>
              </a:defRPr>
            </a:lvl8pPr>
            <a:lvl9pPr marL="4114800" marR="0" lvl="8" indent="-228600" algn="l" rtl="0">
              <a:spcBef>
                <a:spcPts val="0"/>
              </a:spcBef>
              <a:spcAft>
                <a:spcPts val="0"/>
              </a:spcAft>
              <a:buSzPts val="1400"/>
              <a:buNone/>
              <a:defRPr sz="1600" b="0" i="0" u="none" strike="noStrike" cap="none">
                <a:solidFill>
                  <a:schemeClr val="dk1"/>
                </a:solidFill>
                <a:latin typeface="Century Gothic"/>
                <a:ea typeface="Century Gothic"/>
                <a:cs typeface="Century Gothic"/>
                <a:sym typeface="Century Gothic"/>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2"/>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2"/>
                </a:solidFill>
                <a:latin typeface="Century Gothic"/>
                <a:ea typeface="Century Gothic"/>
                <a:cs typeface="Century Gothic"/>
                <a:sym typeface="Century Gothic"/>
              </a:rPr>
              <a:t>‹#›</a:t>
            </a:fld>
            <a:endParaRPr sz="1200" b="0" i="0" u="none" strike="noStrike" cap="none">
              <a:solidFill>
                <a:schemeClr val="dk2"/>
              </a:solidFill>
              <a:latin typeface="Century Gothic"/>
              <a:ea typeface="Century Gothic"/>
              <a:cs typeface="Century Gothic"/>
              <a:sym typeface="Century Gothic"/>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1" name="Google Shape;9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a57e9496ff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a57e9496ff_0_4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1" name="Google Shape;161;ga57e9496ff_0_46: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a57e9496ff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a57e9496ff_0_5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9" name="Google Shape;169;ga57e9496ff_0_53: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a57e9496ff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a57e9496ff_0_6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7" name="Google Shape;177;ga57e9496ff_0_61: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a57e9496ff_0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a57e9496ff_0_7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5" name="Google Shape;185;ga57e9496ff_0_70: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a57e9496ff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a57e9496ff_0_7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3" name="Google Shape;193;ga57e9496ff_0_77: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a57e9496ff_0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a57e9496ff_0_8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1" name="Google Shape;201;ga57e9496ff_0_84: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8" name="Google Shape;208;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5" name="Google Shape;215;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2" name="Google Shape;222;p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References: Igboanusi, E. (2009). </a:t>
            </a:r>
            <a:r>
              <a:rPr lang="en-US" i="1"/>
              <a:t>Applied Ethics</a:t>
            </a:r>
            <a:r>
              <a:rPr lang="en-US"/>
              <a:t>, Owerri: Living flames Resources.</a:t>
            </a:r>
            <a:endParaRPr/>
          </a:p>
          <a:p>
            <a:pPr marL="0" lvl="0" indent="0" algn="l" rtl="0">
              <a:spcBef>
                <a:spcPts val="0"/>
              </a:spcBef>
              <a:spcAft>
                <a:spcPts val="0"/>
              </a:spcAft>
              <a:buNone/>
            </a:pPr>
            <a:endParaRPr/>
          </a:p>
        </p:txBody>
      </p:sp>
      <p:sp>
        <p:nvSpPr>
          <p:cNvPr id="223" name="Google Shape;223;p7:notes"/>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endParaRPr/>
          </a:p>
        </p:txBody>
      </p:sp>
      <p:sp>
        <p:nvSpPr>
          <p:cNvPr id="224" name="Google Shape;224;p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18</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a57e9496ff_0_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a57e9496ff_0_9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2" name="Google Shape;232;ga57e9496ff_0_91: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19</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9" name="Google Shape;239;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a57e9496f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a57e9496ff_0_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3" name="Google Shape;113;ga57e9496ff_0_0: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a57e9496ff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a57e9496ff_0_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1" name="Google Shape;121;ga57e9496ff_0_8: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a57e9496ff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a57e9496ff_0_1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9" name="Google Shape;129;ga57e9496ff_0_15: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a57e9496ff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a57e9496ff_0_2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7" name="Google Shape;137;ga57e9496ff_0_24: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a57e9496ff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a57e9496ff_0_3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5" name="Google Shape;145;ga57e9496ff_0_31: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a57e9496ff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a57e9496ff_0_3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3" name="Google Shape;153;ga57e9496ff_0_38: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6"/>
        <p:cNvGrpSpPr/>
        <p:nvPr/>
      </p:nvGrpSpPr>
      <p:grpSpPr>
        <a:xfrm>
          <a:off x="0" y="0"/>
          <a:ext cx="0" cy="0"/>
          <a:chOff x="0" y="0"/>
          <a:chExt cx="0" cy="0"/>
        </a:xfrm>
      </p:grpSpPr>
      <p:sp>
        <p:nvSpPr>
          <p:cNvPr id="17" name="Google Shape;17;p10"/>
          <p:cNvSpPr/>
          <p:nvPr/>
        </p:nvSpPr>
        <p:spPr>
          <a:xfrm>
            <a:off x="711015" y="0"/>
            <a:ext cx="3250353" cy="6858000"/>
          </a:xfrm>
          <a:prstGeom prst="rect">
            <a:avLst/>
          </a:prstGeom>
          <a:solidFill>
            <a:srgbClr val="C5D8F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8" name="Google Shape;18;p10"/>
          <p:cNvSpPr/>
          <p:nvPr/>
        </p:nvSpPr>
        <p:spPr>
          <a:xfrm>
            <a:off x="0" y="1"/>
            <a:ext cx="3758221" cy="6858000"/>
          </a:xfrm>
          <a:prstGeom prst="rect">
            <a:avLst/>
          </a:prstGeom>
          <a:solidFill>
            <a:srgbClr val="2E3A6E"/>
          </a:solidFill>
          <a:ln>
            <a:noFill/>
          </a:ln>
          <a:effectLst>
            <a:outerShdw blurRad="50800" dist="38100" algn="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9" name="Google Shape;19;p10"/>
          <p:cNvSpPr txBox="1">
            <a:spLocks noGrp="1"/>
          </p:cNvSpPr>
          <p:nvPr>
            <p:ph type="ctrTitle"/>
          </p:nvPr>
        </p:nvSpPr>
        <p:spPr>
          <a:xfrm>
            <a:off x="4164515" y="1524001"/>
            <a:ext cx="7110148" cy="1470025"/>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2E3A6E"/>
              </a:buClr>
              <a:buSzPts val="4400"/>
              <a:buFont typeface="Calibri"/>
              <a:buNone/>
              <a:defRPr b="1">
                <a:solidFill>
                  <a:srgbClr val="2E3A6E"/>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 name="Google Shape;20;p10"/>
          <p:cNvSpPr txBox="1">
            <a:spLocks noGrp="1"/>
          </p:cNvSpPr>
          <p:nvPr>
            <p:ph type="subTitle" idx="1"/>
          </p:nvPr>
        </p:nvSpPr>
        <p:spPr>
          <a:xfrm>
            <a:off x="4164515" y="3279775"/>
            <a:ext cx="6195986" cy="1752600"/>
          </a:xfrm>
          <a:prstGeom prst="rect">
            <a:avLst/>
          </a:prstGeom>
          <a:noFill/>
          <a:ln>
            <a:noFill/>
          </a:ln>
        </p:spPr>
        <p:txBody>
          <a:bodyPr spcFirstLastPara="1" wrap="square" lIns="91425" tIns="45700" rIns="91425" bIns="45700" anchor="t" anchorCtr="0">
            <a:normAutofit/>
          </a:bodyPr>
          <a:lstStyle>
            <a:lvl1pPr lvl="0" algn="l">
              <a:spcBef>
                <a:spcPts val="640"/>
              </a:spcBef>
              <a:spcAft>
                <a:spcPts val="0"/>
              </a:spcAft>
              <a:buClr>
                <a:srgbClr val="888888"/>
              </a:buClr>
              <a:buSzPts val="3200"/>
              <a:buNone/>
              <a:defRPr b="1">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21" name="Google Shape;21;p10"/>
          <p:cNvSpPr txBox="1">
            <a:spLocks noGrp="1"/>
          </p:cNvSpPr>
          <p:nvPr>
            <p:ph type="dt" idx="10"/>
          </p:nvPr>
        </p:nvSpPr>
        <p:spPr>
          <a:xfrm>
            <a:off x="609441" y="6356351"/>
            <a:ext cx="284405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10"/>
          <p:cNvSpPr txBox="1">
            <a:spLocks noGrp="1"/>
          </p:cNvSpPr>
          <p:nvPr>
            <p:ph type="ftr" idx="11"/>
          </p:nvPr>
        </p:nvSpPr>
        <p:spPr>
          <a:xfrm>
            <a:off x="4164515" y="6356351"/>
            <a:ext cx="3859795"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10"/>
          <p:cNvSpPr txBox="1">
            <a:spLocks noGrp="1"/>
          </p:cNvSpPr>
          <p:nvPr>
            <p:ph type="sldNum" idx="12"/>
          </p:nvPr>
        </p:nvSpPr>
        <p:spPr>
          <a:xfrm>
            <a:off x="8735325" y="6356351"/>
            <a:ext cx="284405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a:p>
        </p:txBody>
      </p:sp>
      <p:pic>
        <p:nvPicPr>
          <p:cNvPr id="24" name="Google Shape;24;p10" descr="C:\Users\cnwagu\Documents\Corporate Affairs\LOGOS_1\PAU Logo GIF1.gif"/>
          <p:cNvPicPr preferRelativeResize="0"/>
          <p:nvPr/>
        </p:nvPicPr>
        <p:blipFill rotWithShape="1">
          <a:blip r:embed="rId2">
            <a:alphaModFix/>
          </a:blip>
          <a:srcRect/>
          <a:stretch/>
        </p:blipFill>
        <p:spPr>
          <a:xfrm>
            <a:off x="406294" y="457200"/>
            <a:ext cx="3047206" cy="1047268"/>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7"/>
        <p:cNvGrpSpPr/>
        <p:nvPr/>
      </p:nvGrpSpPr>
      <p:grpSpPr>
        <a:xfrm>
          <a:off x="0" y="0"/>
          <a:ext cx="0" cy="0"/>
          <a:chOff x="0" y="0"/>
          <a:chExt cx="0" cy="0"/>
        </a:xfrm>
      </p:grpSpPr>
      <p:sp>
        <p:nvSpPr>
          <p:cNvPr id="78" name="Google Shape;78;p19"/>
          <p:cNvSpPr txBox="1">
            <a:spLocks noGrp="1"/>
          </p:cNvSpPr>
          <p:nvPr>
            <p:ph type="title"/>
          </p:nvPr>
        </p:nvSpPr>
        <p:spPr>
          <a:xfrm>
            <a:off x="609441" y="274638"/>
            <a:ext cx="10969943"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9" name="Google Shape;79;p19"/>
          <p:cNvSpPr txBox="1">
            <a:spLocks noGrp="1"/>
          </p:cNvSpPr>
          <p:nvPr>
            <p:ph type="body" idx="1"/>
          </p:nvPr>
        </p:nvSpPr>
        <p:spPr>
          <a:xfrm rot="5400000">
            <a:off x="3831431" y="-1621789"/>
            <a:ext cx="4525963" cy="1096994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0" name="Google Shape;80;p19"/>
          <p:cNvSpPr txBox="1">
            <a:spLocks noGrp="1"/>
          </p:cNvSpPr>
          <p:nvPr>
            <p:ph type="dt" idx="10"/>
          </p:nvPr>
        </p:nvSpPr>
        <p:spPr>
          <a:xfrm>
            <a:off x="609441" y="6356351"/>
            <a:ext cx="284405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19"/>
          <p:cNvSpPr txBox="1">
            <a:spLocks noGrp="1"/>
          </p:cNvSpPr>
          <p:nvPr>
            <p:ph type="ftr" idx="11"/>
          </p:nvPr>
        </p:nvSpPr>
        <p:spPr>
          <a:xfrm>
            <a:off x="4164515" y="6356351"/>
            <a:ext cx="3859795"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9"/>
          <p:cNvSpPr txBox="1">
            <a:spLocks noGrp="1"/>
          </p:cNvSpPr>
          <p:nvPr>
            <p:ph type="sldNum" idx="12"/>
          </p:nvPr>
        </p:nvSpPr>
        <p:spPr>
          <a:xfrm>
            <a:off x="8735325" y="6356351"/>
            <a:ext cx="284405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3"/>
        <p:cNvGrpSpPr/>
        <p:nvPr/>
      </p:nvGrpSpPr>
      <p:grpSpPr>
        <a:xfrm>
          <a:off x="0" y="0"/>
          <a:ext cx="0" cy="0"/>
          <a:chOff x="0" y="0"/>
          <a:chExt cx="0" cy="0"/>
        </a:xfrm>
      </p:grpSpPr>
      <p:sp>
        <p:nvSpPr>
          <p:cNvPr id="84" name="Google Shape;84;p20"/>
          <p:cNvSpPr txBox="1">
            <a:spLocks noGrp="1"/>
          </p:cNvSpPr>
          <p:nvPr>
            <p:ph type="title"/>
          </p:nvPr>
        </p:nvSpPr>
        <p:spPr>
          <a:xfrm rot="5400000">
            <a:off x="7282379" y="1829159"/>
            <a:ext cx="5851525" cy="2742486"/>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5" name="Google Shape;85;p20"/>
          <p:cNvSpPr txBox="1">
            <a:spLocks noGrp="1"/>
          </p:cNvSpPr>
          <p:nvPr>
            <p:ph type="body" idx="1"/>
          </p:nvPr>
        </p:nvSpPr>
        <p:spPr>
          <a:xfrm rot="5400000">
            <a:off x="1695833" y="-811754"/>
            <a:ext cx="5851525" cy="802431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6" name="Google Shape;86;p20"/>
          <p:cNvSpPr txBox="1">
            <a:spLocks noGrp="1"/>
          </p:cNvSpPr>
          <p:nvPr>
            <p:ph type="dt" idx="10"/>
          </p:nvPr>
        </p:nvSpPr>
        <p:spPr>
          <a:xfrm>
            <a:off x="609441" y="6356351"/>
            <a:ext cx="284405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7" name="Google Shape;87;p20"/>
          <p:cNvSpPr txBox="1">
            <a:spLocks noGrp="1"/>
          </p:cNvSpPr>
          <p:nvPr>
            <p:ph type="ftr" idx="11"/>
          </p:nvPr>
        </p:nvSpPr>
        <p:spPr>
          <a:xfrm>
            <a:off x="4164515" y="6356351"/>
            <a:ext cx="3859795"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20"/>
          <p:cNvSpPr txBox="1">
            <a:spLocks noGrp="1"/>
          </p:cNvSpPr>
          <p:nvPr>
            <p:ph type="sldNum" idx="12"/>
          </p:nvPr>
        </p:nvSpPr>
        <p:spPr>
          <a:xfrm>
            <a:off x="8735325" y="6356351"/>
            <a:ext cx="284405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5"/>
        <p:cNvGrpSpPr/>
        <p:nvPr/>
      </p:nvGrpSpPr>
      <p:grpSpPr>
        <a:xfrm>
          <a:off x="0" y="0"/>
          <a:ext cx="0" cy="0"/>
          <a:chOff x="0" y="0"/>
          <a:chExt cx="0" cy="0"/>
        </a:xfrm>
      </p:grpSpPr>
      <p:sp>
        <p:nvSpPr>
          <p:cNvPr id="26" name="Google Shape;26;p11"/>
          <p:cNvSpPr/>
          <p:nvPr/>
        </p:nvSpPr>
        <p:spPr>
          <a:xfrm>
            <a:off x="163828" y="0"/>
            <a:ext cx="3250353" cy="6858000"/>
          </a:xfrm>
          <a:prstGeom prst="rect">
            <a:avLst/>
          </a:prstGeom>
          <a:solidFill>
            <a:srgbClr val="C5D8F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7" name="Google Shape;27;p11"/>
          <p:cNvSpPr/>
          <p:nvPr/>
        </p:nvSpPr>
        <p:spPr>
          <a:xfrm>
            <a:off x="0" y="1"/>
            <a:ext cx="3250353" cy="6858000"/>
          </a:xfrm>
          <a:prstGeom prst="rect">
            <a:avLst/>
          </a:prstGeom>
          <a:solidFill>
            <a:srgbClr val="2E3A6E"/>
          </a:solidFill>
          <a:ln>
            <a:noFill/>
          </a:ln>
          <a:effectLst>
            <a:outerShdw blurRad="50800" dist="38100" algn="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8" name="Google Shape;28;p11"/>
          <p:cNvSpPr txBox="1">
            <a:spLocks noGrp="1"/>
          </p:cNvSpPr>
          <p:nvPr>
            <p:ph type="title"/>
          </p:nvPr>
        </p:nvSpPr>
        <p:spPr>
          <a:xfrm>
            <a:off x="406294" y="2362200"/>
            <a:ext cx="2539339" cy="3352800"/>
          </a:xfrm>
          <a:prstGeom prst="rect">
            <a:avLst/>
          </a:prstGeom>
          <a:noFill/>
          <a:ln>
            <a:noFill/>
          </a:ln>
        </p:spPr>
        <p:txBody>
          <a:bodyPr spcFirstLastPara="1" wrap="square" lIns="91425" tIns="45700" rIns="91425" bIns="45700" anchor="ctr" anchorCtr="0">
            <a:normAutofit/>
          </a:bodyPr>
          <a:lstStyle>
            <a:lvl1pPr lvl="0" algn="r">
              <a:spcBef>
                <a:spcPts val="0"/>
              </a:spcBef>
              <a:spcAft>
                <a:spcPts val="0"/>
              </a:spcAft>
              <a:buClr>
                <a:schemeClr val="lt1"/>
              </a:buClr>
              <a:buSzPts val="3000"/>
              <a:buFont typeface="Calibri"/>
              <a:buNone/>
              <a:defRPr sz="3000" b="1">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11"/>
          <p:cNvSpPr txBox="1">
            <a:spLocks noGrp="1"/>
          </p:cNvSpPr>
          <p:nvPr>
            <p:ph type="body" idx="1"/>
          </p:nvPr>
        </p:nvSpPr>
        <p:spPr>
          <a:xfrm>
            <a:off x="3656648" y="609601"/>
            <a:ext cx="8125883" cy="5943599"/>
          </a:xfrm>
          <a:prstGeom prst="rect">
            <a:avLst/>
          </a:prstGeom>
          <a:noFill/>
          <a:ln>
            <a:noFill/>
          </a:ln>
        </p:spPr>
        <p:txBody>
          <a:bodyPr spcFirstLastPara="1" wrap="square" lIns="91425" tIns="45700" rIns="91425" bIns="45700" anchor="t" anchorCtr="0">
            <a:normAutofit/>
          </a:bodyPr>
          <a:lstStyle>
            <a:lvl1pPr marL="457200" lvl="0" indent="-350520" algn="l">
              <a:spcBef>
                <a:spcPts val="640"/>
              </a:spcBef>
              <a:spcAft>
                <a:spcPts val="0"/>
              </a:spcAft>
              <a:buClr>
                <a:srgbClr val="0C0910"/>
              </a:buClr>
              <a:buSzPts val="1920"/>
              <a:buFont typeface="Calibri"/>
              <a:buChar char="•"/>
              <a:defRPr>
                <a:solidFill>
                  <a:srgbClr val="0C0910"/>
                </a:solidFill>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0" name="Google Shape;30;p11"/>
          <p:cNvSpPr txBox="1">
            <a:spLocks noGrp="1"/>
          </p:cNvSpPr>
          <p:nvPr>
            <p:ph type="sldNum" idx="12"/>
          </p:nvPr>
        </p:nvSpPr>
        <p:spPr>
          <a:xfrm>
            <a:off x="1371243" y="6492876"/>
            <a:ext cx="507868" cy="365125"/>
          </a:xfrm>
          <a:prstGeom prst="rect">
            <a:avLst/>
          </a:prstGeom>
          <a:solidFill>
            <a:srgbClr val="C5D8F1"/>
          </a:solidFill>
          <a:ln>
            <a:noFill/>
          </a:ln>
        </p:spPr>
        <p:txBody>
          <a:bodyPr spcFirstLastPara="1" wrap="square" lIns="91425" tIns="45700" rIns="91425" bIns="45700" anchor="ctr" anchorCtr="0">
            <a:noAutofit/>
          </a:bodyPr>
          <a:lstStyle>
            <a:lvl1pPr marL="0" lvl="0" indent="0" algn="ctr">
              <a:spcBef>
                <a:spcPts val="0"/>
              </a:spcBef>
              <a:buNone/>
              <a:defRPr sz="1100" b="1" i="0" u="none" strike="noStrike" cap="none">
                <a:solidFill>
                  <a:srgbClr val="2E3A6E"/>
                </a:solidFill>
                <a:latin typeface="Calibri"/>
                <a:ea typeface="Calibri"/>
                <a:cs typeface="Calibri"/>
                <a:sym typeface="Calibri"/>
              </a:defRPr>
            </a:lvl1pPr>
            <a:lvl2pPr marL="0" lvl="1" indent="0" algn="ctr">
              <a:spcBef>
                <a:spcPts val="0"/>
              </a:spcBef>
              <a:buNone/>
              <a:defRPr sz="1100" b="1" i="0" u="none" strike="noStrike" cap="none">
                <a:solidFill>
                  <a:srgbClr val="2E3A6E"/>
                </a:solidFill>
                <a:latin typeface="Calibri"/>
                <a:ea typeface="Calibri"/>
                <a:cs typeface="Calibri"/>
                <a:sym typeface="Calibri"/>
              </a:defRPr>
            </a:lvl2pPr>
            <a:lvl3pPr marL="0" lvl="2" indent="0" algn="ctr">
              <a:spcBef>
                <a:spcPts val="0"/>
              </a:spcBef>
              <a:buNone/>
              <a:defRPr sz="1100" b="1" i="0" u="none" strike="noStrike" cap="none">
                <a:solidFill>
                  <a:srgbClr val="2E3A6E"/>
                </a:solidFill>
                <a:latin typeface="Calibri"/>
                <a:ea typeface="Calibri"/>
                <a:cs typeface="Calibri"/>
                <a:sym typeface="Calibri"/>
              </a:defRPr>
            </a:lvl3pPr>
            <a:lvl4pPr marL="0" lvl="3" indent="0" algn="ctr">
              <a:spcBef>
                <a:spcPts val="0"/>
              </a:spcBef>
              <a:buNone/>
              <a:defRPr sz="1100" b="1" i="0" u="none" strike="noStrike" cap="none">
                <a:solidFill>
                  <a:srgbClr val="2E3A6E"/>
                </a:solidFill>
                <a:latin typeface="Calibri"/>
                <a:ea typeface="Calibri"/>
                <a:cs typeface="Calibri"/>
                <a:sym typeface="Calibri"/>
              </a:defRPr>
            </a:lvl4pPr>
            <a:lvl5pPr marL="0" lvl="4" indent="0" algn="ctr">
              <a:spcBef>
                <a:spcPts val="0"/>
              </a:spcBef>
              <a:buNone/>
              <a:defRPr sz="1100" b="1" i="0" u="none" strike="noStrike" cap="none">
                <a:solidFill>
                  <a:srgbClr val="2E3A6E"/>
                </a:solidFill>
                <a:latin typeface="Calibri"/>
                <a:ea typeface="Calibri"/>
                <a:cs typeface="Calibri"/>
                <a:sym typeface="Calibri"/>
              </a:defRPr>
            </a:lvl5pPr>
            <a:lvl6pPr marL="0" lvl="5" indent="0" algn="ctr">
              <a:spcBef>
                <a:spcPts val="0"/>
              </a:spcBef>
              <a:buNone/>
              <a:defRPr sz="1100" b="1" i="0" u="none" strike="noStrike" cap="none">
                <a:solidFill>
                  <a:srgbClr val="2E3A6E"/>
                </a:solidFill>
                <a:latin typeface="Calibri"/>
                <a:ea typeface="Calibri"/>
                <a:cs typeface="Calibri"/>
                <a:sym typeface="Calibri"/>
              </a:defRPr>
            </a:lvl6pPr>
            <a:lvl7pPr marL="0" lvl="6" indent="0" algn="ctr">
              <a:spcBef>
                <a:spcPts val="0"/>
              </a:spcBef>
              <a:buNone/>
              <a:defRPr sz="1100" b="1" i="0" u="none" strike="noStrike" cap="none">
                <a:solidFill>
                  <a:srgbClr val="2E3A6E"/>
                </a:solidFill>
                <a:latin typeface="Calibri"/>
                <a:ea typeface="Calibri"/>
                <a:cs typeface="Calibri"/>
                <a:sym typeface="Calibri"/>
              </a:defRPr>
            </a:lvl7pPr>
            <a:lvl8pPr marL="0" lvl="7" indent="0" algn="ctr">
              <a:spcBef>
                <a:spcPts val="0"/>
              </a:spcBef>
              <a:buNone/>
              <a:defRPr sz="1100" b="1" i="0" u="none" strike="noStrike" cap="none">
                <a:solidFill>
                  <a:srgbClr val="2E3A6E"/>
                </a:solidFill>
                <a:latin typeface="Calibri"/>
                <a:ea typeface="Calibri"/>
                <a:cs typeface="Calibri"/>
                <a:sym typeface="Calibri"/>
              </a:defRPr>
            </a:lvl8pPr>
            <a:lvl9pPr marL="0" lvl="8" indent="0" algn="ctr">
              <a:spcBef>
                <a:spcPts val="0"/>
              </a:spcBef>
              <a:buNone/>
              <a:defRPr sz="1100" b="1" i="0" u="none" strike="noStrike" cap="none">
                <a:solidFill>
                  <a:srgbClr val="2E3A6E"/>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US"/>
              <a:t>‹#›</a:t>
            </a:fld>
            <a:endParaRPr/>
          </a:p>
        </p:txBody>
      </p:sp>
      <p:pic>
        <p:nvPicPr>
          <p:cNvPr id="31" name="Google Shape;31;p11" descr="C:\Users\cnwagu\Documents\Corporate Affairs\LOGOS_1\PAU Logo GIF1.gif"/>
          <p:cNvPicPr preferRelativeResize="0"/>
          <p:nvPr/>
        </p:nvPicPr>
        <p:blipFill rotWithShape="1">
          <a:blip r:embed="rId2">
            <a:alphaModFix/>
          </a:blip>
          <a:srcRect/>
          <a:stretch/>
        </p:blipFill>
        <p:spPr>
          <a:xfrm>
            <a:off x="304721" y="533400"/>
            <a:ext cx="2640912" cy="907632"/>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9">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2"/>
        <p:cNvGrpSpPr/>
        <p:nvPr/>
      </p:nvGrpSpPr>
      <p:grpSpPr>
        <a:xfrm>
          <a:off x="0" y="0"/>
          <a:ext cx="0" cy="0"/>
          <a:chOff x="0" y="0"/>
          <a:chExt cx="0" cy="0"/>
        </a:xfrm>
      </p:grpSpPr>
      <p:sp>
        <p:nvSpPr>
          <p:cNvPr id="33" name="Google Shape;33;p12"/>
          <p:cNvSpPr txBox="1">
            <a:spLocks noGrp="1"/>
          </p:cNvSpPr>
          <p:nvPr>
            <p:ph type="title"/>
          </p:nvPr>
        </p:nvSpPr>
        <p:spPr>
          <a:xfrm>
            <a:off x="962833" y="4406901"/>
            <a:ext cx="10360501"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 name="Google Shape;34;p12"/>
          <p:cNvSpPr txBox="1">
            <a:spLocks noGrp="1"/>
          </p:cNvSpPr>
          <p:nvPr>
            <p:ph type="body" idx="1"/>
          </p:nvPr>
        </p:nvSpPr>
        <p:spPr>
          <a:xfrm>
            <a:off x="962833" y="2906713"/>
            <a:ext cx="10360501"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35" name="Google Shape;35;p12"/>
          <p:cNvSpPr txBox="1">
            <a:spLocks noGrp="1"/>
          </p:cNvSpPr>
          <p:nvPr>
            <p:ph type="dt" idx="10"/>
          </p:nvPr>
        </p:nvSpPr>
        <p:spPr>
          <a:xfrm>
            <a:off x="609441" y="6356351"/>
            <a:ext cx="284405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12"/>
          <p:cNvSpPr txBox="1">
            <a:spLocks noGrp="1"/>
          </p:cNvSpPr>
          <p:nvPr>
            <p:ph type="ftr" idx="11"/>
          </p:nvPr>
        </p:nvSpPr>
        <p:spPr>
          <a:xfrm>
            <a:off x="4164515" y="6356351"/>
            <a:ext cx="3859795"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2"/>
          <p:cNvSpPr txBox="1">
            <a:spLocks noGrp="1"/>
          </p:cNvSpPr>
          <p:nvPr>
            <p:ph type="sldNum" idx="12"/>
          </p:nvPr>
        </p:nvSpPr>
        <p:spPr>
          <a:xfrm>
            <a:off x="8735325" y="6356351"/>
            <a:ext cx="284405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8"/>
        <p:cNvGrpSpPr/>
        <p:nvPr/>
      </p:nvGrpSpPr>
      <p:grpSpPr>
        <a:xfrm>
          <a:off x="0" y="0"/>
          <a:ext cx="0" cy="0"/>
          <a:chOff x="0" y="0"/>
          <a:chExt cx="0" cy="0"/>
        </a:xfrm>
      </p:grpSpPr>
      <p:sp>
        <p:nvSpPr>
          <p:cNvPr id="39" name="Google Shape;39;p13"/>
          <p:cNvSpPr txBox="1">
            <a:spLocks noGrp="1"/>
          </p:cNvSpPr>
          <p:nvPr>
            <p:ph type="title"/>
          </p:nvPr>
        </p:nvSpPr>
        <p:spPr>
          <a:xfrm>
            <a:off x="609441" y="274638"/>
            <a:ext cx="10969943"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0" name="Google Shape;40;p13"/>
          <p:cNvSpPr txBox="1">
            <a:spLocks noGrp="1"/>
          </p:cNvSpPr>
          <p:nvPr>
            <p:ph type="body" idx="1"/>
          </p:nvPr>
        </p:nvSpPr>
        <p:spPr>
          <a:xfrm>
            <a:off x="609441" y="1600201"/>
            <a:ext cx="5383398"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41" name="Google Shape;41;p13"/>
          <p:cNvSpPr txBox="1">
            <a:spLocks noGrp="1"/>
          </p:cNvSpPr>
          <p:nvPr>
            <p:ph type="body" idx="2"/>
          </p:nvPr>
        </p:nvSpPr>
        <p:spPr>
          <a:xfrm>
            <a:off x="6195986" y="1600201"/>
            <a:ext cx="5383398"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42" name="Google Shape;42;p13"/>
          <p:cNvSpPr txBox="1">
            <a:spLocks noGrp="1"/>
          </p:cNvSpPr>
          <p:nvPr>
            <p:ph type="dt" idx="10"/>
          </p:nvPr>
        </p:nvSpPr>
        <p:spPr>
          <a:xfrm>
            <a:off x="609441" y="6356351"/>
            <a:ext cx="284405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13"/>
          <p:cNvSpPr txBox="1">
            <a:spLocks noGrp="1"/>
          </p:cNvSpPr>
          <p:nvPr>
            <p:ph type="ftr" idx="11"/>
          </p:nvPr>
        </p:nvSpPr>
        <p:spPr>
          <a:xfrm>
            <a:off x="4164515" y="6356351"/>
            <a:ext cx="3859795"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3"/>
          <p:cNvSpPr txBox="1">
            <a:spLocks noGrp="1"/>
          </p:cNvSpPr>
          <p:nvPr>
            <p:ph type="sldNum" idx="12"/>
          </p:nvPr>
        </p:nvSpPr>
        <p:spPr>
          <a:xfrm>
            <a:off x="8735325" y="6356351"/>
            <a:ext cx="284405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5"/>
        <p:cNvGrpSpPr/>
        <p:nvPr/>
      </p:nvGrpSpPr>
      <p:grpSpPr>
        <a:xfrm>
          <a:off x="0" y="0"/>
          <a:ext cx="0" cy="0"/>
          <a:chOff x="0" y="0"/>
          <a:chExt cx="0" cy="0"/>
        </a:xfrm>
      </p:grpSpPr>
      <p:sp>
        <p:nvSpPr>
          <p:cNvPr id="46" name="Google Shape;46;p14"/>
          <p:cNvSpPr txBox="1">
            <a:spLocks noGrp="1"/>
          </p:cNvSpPr>
          <p:nvPr>
            <p:ph type="title"/>
          </p:nvPr>
        </p:nvSpPr>
        <p:spPr>
          <a:xfrm>
            <a:off x="609441" y="274638"/>
            <a:ext cx="10969943"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14"/>
          <p:cNvSpPr txBox="1">
            <a:spLocks noGrp="1"/>
          </p:cNvSpPr>
          <p:nvPr>
            <p:ph type="body" idx="1"/>
          </p:nvPr>
        </p:nvSpPr>
        <p:spPr>
          <a:xfrm>
            <a:off x="609441" y="1535113"/>
            <a:ext cx="5385514"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8" name="Google Shape;48;p14"/>
          <p:cNvSpPr txBox="1">
            <a:spLocks noGrp="1"/>
          </p:cNvSpPr>
          <p:nvPr>
            <p:ph type="body" idx="2"/>
          </p:nvPr>
        </p:nvSpPr>
        <p:spPr>
          <a:xfrm>
            <a:off x="609441" y="2174875"/>
            <a:ext cx="5385514"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9" name="Google Shape;49;p14"/>
          <p:cNvSpPr txBox="1">
            <a:spLocks noGrp="1"/>
          </p:cNvSpPr>
          <p:nvPr>
            <p:ph type="body" idx="3"/>
          </p:nvPr>
        </p:nvSpPr>
        <p:spPr>
          <a:xfrm>
            <a:off x="6191754" y="1535113"/>
            <a:ext cx="5387630"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50" name="Google Shape;50;p14"/>
          <p:cNvSpPr txBox="1">
            <a:spLocks noGrp="1"/>
          </p:cNvSpPr>
          <p:nvPr>
            <p:ph type="body" idx="4"/>
          </p:nvPr>
        </p:nvSpPr>
        <p:spPr>
          <a:xfrm>
            <a:off x="6191754" y="2174875"/>
            <a:ext cx="5387630"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51" name="Google Shape;51;p14"/>
          <p:cNvSpPr txBox="1">
            <a:spLocks noGrp="1"/>
          </p:cNvSpPr>
          <p:nvPr>
            <p:ph type="dt" idx="10"/>
          </p:nvPr>
        </p:nvSpPr>
        <p:spPr>
          <a:xfrm>
            <a:off x="609441" y="6356351"/>
            <a:ext cx="284405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4"/>
          <p:cNvSpPr txBox="1">
            <a:spLocks noGrp="1"/>
          </p:cNvSpPr>
          <p:nvPr>
            <p:ph type="ftr" idx="11"/>
          </p:nvPr>
        </p:nvSpPr>
        <p:spPr>
          <a:xfrm>
            <a:off x="4164515" y="6356351"/>
            <a:ext cx="3859795"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4"/>
          <p:cNvSpPr txBox="1">
            <a:spLocks noGrp="1"/>
          </p:cNvSpPr>
          <p:nvPr>
            <p:ph type="sldNum" idx="12"/>
          </p:nvPr>
        </p:nvSpPr>
        <p:spPr>
          <a:xfrm>
            <a:off x="8735325" y="6356351"/>
            <a:ext cx="284405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4"/>
        <p:cNvGrpSpPr/>
        <p:nvPr/>
      </p:nvGrpSpPr>
      <p:grpSpPr>
        <a:xfrm>
          <a:off x="0" y="0"/>
          <a:ext cx="0" cy="0"/>
          <a:chOff x="0" y="0"/>
          <a:chExt cx="0" cy="0"/>
        </a:xfrm>
      </p:grpSpPr>
      <p:sp>
        <p:nvSpPr>
          <p:cNvPr id="55" name="Google Shape;55;p15"/>
          <p:cNvSpPr txBox="1">
            <a:spLocks noGrp="1"/>
          </p:cNvSpPr>
          <p:nvPr>
            <p:ph type="title"/>
          </p:nvPr>
        </p:nvSpPr>
        <p:spPr>
          <a:xfrm>
            <a:off x="609441" y="274638"/>
            <a:ext cx="10969943"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15"/>
          <p:cNvSpPr txBox="1">
            <a:spLocks noGrp="1"/>
          </p:cNvSpPr>
          <p:nvPr>
            <p:ph type="dt" idx="10"/>
          </p:nvPr>
        </p:nvSpPr>
        <p:spPr>
          <a:xfrm>
            <a:off x="609441" y="6356351"/>
            <a:ext cx="284405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15"/>
          <p:cNvSpPr txBox="1">
            <a:spLocks noGrp="1"/>
          </p:cNvSpPr>
          <p:nvPr>
            <p:ph type="ftr" idx="11"/>
          </p:nvPr>
        </p:nvSpPr>
        <p:spPr>
          <a:xfrm>
            <a:off x="4164515" y="6356351"/>
            <a:ext cx="3859795"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15"/>
          <p:cNvSpPr txBox="1">
            <a:spLocks noGrp="1"/>
          </p:cNvSpPr>
          <p:nvPr>
            <p:ph type="sldNum" idx="12"/>
          </p:nvPr>
        </p:nvSpPr>
        <p:spPr>
          <a:xfrm>
            <a:off x="8735325" y="6356351"/>
            <a:ext cx="284405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9"/>
        <p:cNvGrpSpPr/>
        <p:nvPr/>
      </p:nvGrpSpPr>
      <p:grpSpPr>
        <a:xfrm>
          <a:off x="0" y="0"/>
          <a:ext cx="0" cy="0"/>
          <a:chOff x="0" y="0"/>
          <a:chExt cx="0" cy="0"/>
        </a:xfrm>
      </p:grpSpPr>
      <p:sp>
        <p:nvSpPr>
          <p:cNvPr id="60" name="Google Shape;60;p16"/>
          <p:cNvSpPr txBox="1">
            <a:spLocks noGrp="1"/>
          </p:cNvSpPr>
          <p:nvPr>
            <p:ph type="dt" idx="10"/>
          </p:nvPr>
        </p:nvSpPr>
        <p:spPr>
          <a:xfrm>
            <a:off x="609441" y="6356351"/>
            <a:ext cx="284405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16"/>
          <p:cNvSpPr txBox="1">
            <a:spLocks noGrp="1"/>
          </p:cNvSpPr>
          <p:nvPr>
            <p:ph type="ftr" idx="11"/>
          </p:nvPr>
        </p:nvSpPr>
        <p:spPr>
          <a:xfrm>
            <a:off x="4164515" y="6356351"/>
            <a:ext cx="3859795"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16"/>
          <p:cNvSpPr txBox="1">
            <a:spLocks noGrp="1"/>
          </p:cNvSpPr>
          <p:nvPr>
            <p:ph type="sldNum" idx="12"/>
          </p:nvPr>
        </p:nvSpPr>
        <p:spPr>
          <a:xfrm>
            <a:off x="8735325" y="6356351"/>
            <a:ext cx="284405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3"/>
        <p:cNvGrpSpPr/>
        <p:nvPr/>
      </p:nvGrpSpPr>
      <p:grpSpPr>
        <a:xfrm>
          <a:off x="0" y="0"/>
          <a:ext cx="0" cy="0"/>
          <a:chOff x="0" y="0"/>
          <a:chExt cx="0" cy="0"/>
        </a:xfrm>
      </p:grpSpPr>
      <p:sp>
        <p:nvSpPr>
          <p:cNvPr id="64" name="Google Shape;64;p17"/>
          <p:cNvSpPr txBox="1">
            <a:spLocks noGrp="1"/>
          </p:cNvSpPr>
          <p:nvPr>
            <p:ph type="title"/>
          </p:nvPr>
        </p:nvSpPr>
        <p:spPr>
          <a:xfrm>
            <a:off x="609442" y="273050"/>
            <a:ext cx="4010039"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5" name="Google Shape;65;p17"/>
          <p:cNvSpPr txBox="1">
            <a:spLocks noGrp="1"/>
          </p:cNvSpPr>
          <p:nvPr>
            <p:ph type="body" idx="1"/>
          </p:nvPr>
        </p:nvSpPr>
        <p:spPr>
          <a:xfrm>
            <a:off x="4765492" y="273051"/>
            <a:ext cx="6813892"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66" name="Google Shape;66;p17"/>
          <p:cNvSpPr txBox="1">
            <a:spLocks noGrp="1"/>
          </p:cNvSpPr>
          <p:nvPr>
            <p:ph type="body" idx="2"/>
          </p:nvPr>
        </p:nvSpPr>
        <p:spPr>
          <a:xfrm>
            <a:off x="609442" y="1435101"/>
            <a:ext cx="4010039"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7" name="Google Shape;67;p17"/>
          <p:cNvSpPr txBox="1">
            <a:spLocks noGrp="1"/>
          </p:cNvSpPr>
          <p:nvPr>
            <p:ph type="dt" idx="10"/>
          </p:nvPr>
        </p:nvSpPr>
        <p:spPr>
          <a:xfrm>
            <a:off x="609441" y="6356351"/>
            <a:ext cx="284405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17"/>
          <p:cNvSpPr txBox="1">
            <a:spLocks noGrp="1"/>
          </p:cNvSpPr>
          <p:nvPr>
            <p:ph type="ftr" idx="11"/>
          </p:nvPr>
        </p:nvSpPr>
        <p:spPr>
          <a:xfrm>
            <a:off x="4164515" y="6356351"/>
            <a:ext cx="3859795"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17"/>
          <p:cNvSpPr txBox="1">
            <a:spLocks noGrp="1"/>
          </p:cNvSpPr>
          <p:nvPr>
            <p:ph type="sldNum" idx="12"/>
          </p:nvPr>
        </p:nvSpPr>
        <p:spPr>
          <a:xfrm>
            <a:off x="8735325" y="6356351"/>
            <a:ext cx="284405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0"/>
        <p:cNvGrpSpPr/>
        <p:nvPr/>
      </p:nvGrpSpPr>
      <p:grpSpPr>
        <a:xfrm>
          <a:off x="0" y="0"/>
          <a:ext cx="0" cy="0"/>
          <a:chOff x="0" y="0"/>
          <a:chExt cx="0" cy="0"/>
        </a:xfrm>
      </p:grpSpPr>
      <p:sp>
        <p:nvSpPr>
          <p:cNvPr id="71" name="Google Shape;71;p18"/>
          <p:cNvSpPr txBox="1">
            <a:spLocks noGrp="1"/>
          </p:cNvSpPr>
          <p:nvPr>
            <p:ph type="title"/>
          </p:nvPr>
        </p:nvSpPr>
        <p:spPr>
          <a:xfrm>
            <a:off x="2389095" y="4800600"/>
            <a:ext cx="7313295"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2" name="Google Shape;72;p18"/>
          <p:cNvSpPr>
            <a:spLocks noGrp="1"/>
          </p:cNvSpPr>
          <p:nvPr>
            <p:ph type="pic" idx="2"/>
          </p:nvPr>
        </p:nvSpPr>
        <p:spPr>
          <a:xfrm>
            <a:off x="2389095" y="612775"/>
            <a:ext cx="7313295" cy="4114800"/>
          </a:xfrm>
          <a:prstGeom prst="rect">
            <a:avLst/>
          </a:prstGeom>
          <a:noFill/>
          <a:ln>
            <a:noFill/>
          </a:ln>
        </p:spPr>
        <p:txBody>
          <a:bodyPr spcFirstLastPara="1" wrap="square" lIns="91425" tIns="45700" rIns="91425" bIns="45700" anchor="t" anchorCtr="0">
            <a:normAutofit/>
          </a:bodyPr>
          <a:lstStyle>
            <a:lvl1pPr marR="0" lvl="0" algn="l" rtl="0">
              <a:spcBef>
                <a:spcPts val="64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73" name="Google Shape;73;p18"/>
          <p:cNvSpPr txBox="1">
            <a:spLocks noGrp="1"/>
          </p:cNvSpPr>
          <p:nvPr>
            <p:ph type="body" idx="1"/>
          </p:nvPr>
        </p:nvSpPr>
        <p:spPr>
          <a:xfrm>
            <a:off x="2389095" y="5367338"/>
            <a:ext cx="7313295"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74" name="Google Shape;74;p18"/>
          <p:cNvSpPr txBox="1">
            <a:spLocks noGrp="1"/>
          </p:cNvSpPr>
          <p:nvPr>
            <p:ph type="dt" idx="10"/>
          </p:nvPr>
        </p:nvSpPr>
        <p:spPr>
          <a:xfrm>
            <a:off x="609441" y="6356351"/>
            <a:ext cx="284405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18"/>
          <p:cNvSpPr txBox="1">
            <a:spLocks noGrp="1"/>
          </p:cNvSpPr>
          <p:nvPr>
            <p:ph type="ftr" idx="11"/>
          </p:nvPr>
        </p:nvSpPr>
        <p:spPr>
          <a:xfrm>
            <a:off x="4164515" y="6356351"/>
            <a:ext cx="3859795"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8"/>
          <p:cNvSpPr txBox="1">
            <a:spLocks noGrp="1"/>
          </p:cNvSpPr>
          <p:nvPr>
            <p:ph type="sldNum" idx="12"/>
          </p:nvPr>
        </p:nvSpPr>
        <p:spPr>
          <a:xfrm>
            <a:off x="8735325" y="6356351"/>
            <a:ext cx="284405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9"/>
          <p:cNvSpPr txBox="1">
            <a:spLocks noGrp="1"/>
          </p:cNvSpPr>
          <p:nvPr>
            <p:ph type="title"/>
          </p:nvPr>
        </p:nvSpPr>
        <p:spPr>
          <a:xfrm>
            <a:off x="609441" y="274638"/>
            <a:ext cx="10969943"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9"/>
          <p:cNvSpPr txBox="1">
            <a:spLocks noGrp="1"/>
          </p:cNvSpPr>
          <p:nvPr>
            <p:ph type="body" idx="1"/>
          </p:nvPr>
        </p:nvSpPr>
        <p:spPr>
          <a:xfrm>
            <a:off x="609441" y="1600201"/>
            <a:ext cx="10969943"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9"/>
          <p:cNvSpPr txBox="1">
            <a:spLocks noGrp="1"/>
          </p:cNvSpPr>
          <p:nvPr>
            <p:ph type="dt" idx="10"/>
          </p:nvPr>
        </p:nvSpPr>
        <p:spPr>
          <a:xfrm>
            <a:off x="609441" y="6356351"/>
            <a:ext cx="2844059"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9"/>
          <p:cNvSpPr txBox="1">
            <a:spLocks noGrp="1"/>
          </p:cNvSpPr>
          <p:nvPr>
            <p:ph type="ftr" idx="11"/>
          </p:nvPr>
        </p:nvSpPr>
        <p:spPr>
          <a:xfrm>
            <a:off x="4164515" y="6356351"/>
            <a:ext cx="3859795"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9"/>
          <p:cNvSpPr txBox="1">
            <a:spLocks noGrp="1"/>
          </p:cNvSpPr>
          <p:nvPr>
            <p:ph type="sldNum" idx="12"/>
          </p:nvPr>
        </p:nvSpPr>
        <p:spPr>
          <a:xfrm>
            <a:off x="8735325" y="6356351"/>
            <a:ext cx="2844059"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pic>
        <p:nvPicPr>
          <p:cNvPr id="15" name="Google Shape;15;p9"/>
          <p:cNvPicPr preferRelativeResize="0"/>
          <p:nvPr/>
        </p:nvPicPr>
        <p:blipFill rotWithShape="1">
          <a:blip r:embed="rId13">
            <a:alphaModFix/>
          </a:blip>
          <a:srcRect/>
          <a:stretch/>
        </p:blipFill>
        <p:spPr>
          <a:xfrm>
            <a:off x="9495110" y="2"/>
            <a:ext cx="2693714" cy="4343399"/>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www.bbc.co.uk/webwise/guides/about-netiquette" TargetMode="External"/><Relationship Id="rId7" Type="http://schemas.openxmlformats.org/officeDocument/2006/relationships/hyperlink" Target="https://doi.org/10.1111/j.1083-6101.2001.tb00137.x"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hyperlink" Target="https://globalvoices.org/2019/11/06/social-media-propelled-ethnocentric-disinformation-and-propaganda-during-the-nigerian-elections/" TargetMode="External"/><Relationship Id="rId5" Type="http://schemas.openxmlformats.org/officeDocument/2006/relationships/hyperlink" Target="https://kavi.fi/sites/default/files/documents/menitkoklikkiin_en.pdf" TargetMode="External"/><Relationship Id="rId4" Type="http://schemas.openxmlformats.org/officeDocument/2006/relationships/hyperlink" Target="https://journals.sagepub.com/doi/abs/10.1177/1475240919830003"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
          <p:cNvSpPr txBox="1">
            <a:spLocks noGrp="1"/>
          </p:cNvSpPr>
          <p:nvPr>
            <p:ph type="ctrTitle"/>
          </p:nvPr>
        </p:nvSpPr>
        <p:spPr>
          <a:xfrm>
            <a:off x="4510236" y="2636912"/>
            <a:ext cx="7056784" cy="1872208"/>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244061"/>
              </a:buClr>
              <a:buSzPts val="5400"/>
              <a:buFont typeface="Calibri"/>
              <a:buNone/>
            </a:pPr>
            <a:r>
              <a:rPr lang="en-US" sz="5400" b="1">
                <a:solidFill>
                  <a:srgbClr val="244061"/>
                </a:solidFill>
              </a:rPr>
              <a:t>Introduction to Internet Ethics</a:t>
            </a:r>
            <a:endParaRPr sz="5400">
              <a:solidFill>
                <a:srgbClr val="244061"/>
              </a:solidFill>
            </a:endParaRPr>
          </a:p>
        </p:txBody>
      </p:sp>
      <p:sp>
        <p:nvSpPr>
          <p:cNvPr id="94" name="Google Shape;94;p1"/>
          <p:cNvSpPr txBox="1">
            <a:spLocks noGrp="1"/>
          </p:cNvSpPr>
          <p:nvPr>
            <p:ph type="dt" idx="10"/>
          </p:nvPr>
        </p:nvSpPr>
        <p:spPr>
          <a:xfrm>
            <a:off x="609441" y="6356351"/>
            <a:ext cx="2844059"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solidFill>
                  <a:srgbClr val="888888"/>
                </a:solidFill>
              </a:rPr>
              <a:t>11/19/2019</a:t>
            </a:r>
            <a:endParaRPr>
              <a:solidFill>
                <a:srgbClr val="888888"/>
              </a:solidFill>
            </a:endParaRPr>
          </a:p>
        </p:txBody>
      </p:sp>
      <p:sp>
        <p:nvSpPr>
          <p:cNvPr id="95" name="Google Shape;95;p1"/>
          <p:cNvSpPr txBox="1">
            <a:spLocks noGrp="1"/>
          </p:cNvSpPr>
          <p:nvPr>
            <p:ph type="sldNum" idx="12"/>
          </p:nvPr>
        </p:nvSpPr>
        <p:spPr>
          <a:xfrm>
            <a:off x="8735325" y="6356351"/>
            <a:ext cx="2844059"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solidFill>
                  <a:srgbClr val="888888"/>
                </a:solidFill>
              </a:rPr>
              <a:t>1</a:t>
            </a:fld>
            <a:endParaRPr>
              <a:solidFill>
                <a:srgbClr val="888888"/>
              </a:solidFill>
            </a:endParaRPr>
          </a:p>
        </p:txBody>
      </p:sp>
    </p:spTree>
  </p:cSld>
  <p:clrMapOvr>
    <a:masterClrMapping/>
  </p:clrMapOvr>
  <p:transition spd="slow">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ga57e9496ff_0_46"/>
          <p:cNvSpPr txBox="1">
            <a:spLocks noGrp="1"/>
          </p:cNvSpPr>
          <p:nvPr>
            <p:ph type="title"/>
          </p:nvPr>
        </p:nvSpPr>
        <p:spPr>
          <a:xfrm>
            <a:off x="406294" y="2362200"/>
            <a:ext cx="2539200" cy="3352800"/>
          </a:xfrm>
          <a:prstGeom prst="rect">
            <a:avLst/>
          </a:prstGeom>
        </p:spPr>
        <p:txBody>
          <a:bodyPr spcFirstLastPara="1" wrap="square" lIns="91425" tIns="45700" rIns="91425" bIns="45700" anchor="ctr" anchorCtr="0">
            <a:noAutofit/>
          </a:bodyPr>
          <a:lstStyle/>
          <a:p>
            <a:pPr marL="0" lvl="0" indent="0" algn="l" rtl="0">
              <a:lnSpc>
                <a:spcPct val="115000"/>
              </a:lnSpc>
              <a:spcBef>
                <a:spcPts val="2400"/>
              </a:spcBef>
              <a:spcAft>
                <a:spcPts val="600"/>
              </a:spcAft>
              <a:buClr>
                <a:schemeClr val="dk1"/>
              </a:buClr>
              <a:buSzPts val="1100"/>
              <a:buFont typeface="Arial"/>
              <a:buNone/>
            </a:pPr>
            <a:r>
              <a:rPr lang="en-US">
                <a:solidFill>
                  <a:srgbClr val="FFFFFF"/>
                </a:solidFill>
              </a:rPr>
              <a:t>Netiquette (</a:t>
            </a:r>
            <a:r>
              <a:rPr lang="en-US" i="1">
                <a:solidFill>
                  <a:srgbClr val="FFFFFF"/>
                </a:solidFill>
              </a:rPr>
              <a:t>contd</a:t>
            </a:r>
            <a:r>
              <a:rPr lang="en-US">
                <a:solidFill>
                  <a:srgbClr val="FFFFFF"/>
                </a:solidFill>
              </a:rPr>
              <a:t>)</a:t>
            </a:r>
            <a:endParaRPr/>
          </a:p>
        </p:txBody>
      </p:sp>
      <p:sp>
        <p:nvSpPr>
          <p:cNvPr id="164" name="Google Shape;164;ga57e9496ff_0_46"/>
          <p:cNvSpPr txBox="1">
            <a:spLocks noGrp="1"/>
          </p:cNvSpPr>
          <p:nvPr>
            <p:ph type="body" idx="1"/>
          </p:nvPr>
        </p:nvSpPr>
        <p:spPr>
          <a:xfrm>
            <a:off x="3575025" y="228600"/>
            <a:ext cx="8125800" cy="6445800"/>
          </a:xfrm>
          <a:prstGeom prst="rect">
            <a:avLst/>
          </a:prstGeom>
        </p:spPr>
        <p:txBody>
          <a:bodyPr spcFirstLastPara="1" wrap="square" lIns="91425" tIns="45700" rIns="91425" bIns="45700" anchor="t" anchorCtr="0">
            <a:noAutofit/>
          </a:bodyPr>
          <a:lstStyle/>
          <a:p>
            <a:pPr marL="0" lvl="0" indent="0" algn="just" rtl="0">
              <a:lnSpc>
                <a:spcPct val="115000"/>
              </a:lnSpc>
              <a:spcBef>
                <a:spcPts val="1800"/>
              </a:spcBef>
              <a:spcAft>
                <a:spcPts val="0"/>
              </a:spcAft>
              <a:buNone/>
            </a:pPr>
            <a:r>
              <a:rPr lang="en-US" sz="2800" b="1">
                <a:solidFill>
                  <a:schemeClr val="dk1"/>
                </a:solidFill>
                <a:latin typeface="Arial"/>
                <a:ea typeface="Arial"/>
                <a:cs typeface="Arial"/>
                <a:sym typeface="Arial"/>
              </a:rPr>
              <a:t>Empathy: </a:t>
            </a:r>
            <a:r>
              <a:rPr lang="en-US" sz="2800">
                <a:solidFill>
                  <a:schemeClr val="dk1"/>
                </a:solidFill>
                <a:latin typeface="Arial"/>
                <a:ea typeface="Arial"/>
                <a:cs typeface="Arial"/>
                <a:sym typeface="Arial"/>
              </a:rPr>
              <a:t>is understanding others by trying to step into their shoes or see things from their perspective. Empathy is not sympathy: it’s basically being aware or sensitive to the needs or experiences of others. </a:t>
            </a:r>
            <a:endParaRPr sz="2800"/>
          </a:p>
          <a:p>
            <a:pPr marL="0" lvl="0" indent="0" algn="just" rtl="0">
              <a:lnSpc>
                <a:spcPct val="115000"/>
              </a:lnSpc>
              <a:spcBef>
                <a:spcPts val="1200"/>
              </a:spcBef>
              <a:spcAft>
                <a:spcPts val="0"/>
              </a:spcAft>
              <a:buNone/>
            </a:pPr>
            <a:endParaRPr sz="2800" b="1">
              <a:solidFill>
                <a:schemeClr val="dk1"/>
              </a:solidFill>
              <a:latin typeface="Arial"/>
              <a:ea typeface="Arial"/>
              <a:cs typeface="Arial"/>
              <a:sym typeface="Arial"/>
            </a:endParaRPr>
          </a:p>
          <a:p>
            <a:pPr marL="0" lvl="0" indent="0" algn="just" rtl="0">
              <a:lnSpc>
                <a:spcPct val="115000"/>
              </a:lnSpc>
              <a:spcBef>
                <a:spcPts val="1200"/>
              </a:spcBef>
              <a:spcAft>
                <a:spcPts val="0"/>
              </a:spcAft>
              <a:buClr>
                <a:schemeClr val="dk1"/>
              </a:buClr>
              <a:buSzPts val="1100"/>
              <a:buFont typeface="Arial"/>
              <a:buNone/>
            </a:pPr>
            <a:r>
              <a:rPr lang="en-US" sz="2800" b="1">
                <a:solidFill>
                  <a:schemeClr val="dk1"/>
                </a:solidFill>
                <a:latin typeface="Arial"/>
                <a:ea typeface="Arial"/>
                <a:cs typeface="Arial"/>
                <a:sym typeface="Arial"/>
              </a:rPr>
              <a:t>Showing empathy to other digital users</a:t>
            </a:r>
            <a:r>
              <a:rPr lang="en-US" sz="2800">
                <a:solidFill>
                  <a:schemeClr val="dk1"/>
                </a:solidFill>
                <a:latin typeface="Arial"/>
                <a:ea typeface="Arial"/>
                <a:cs typeface="Arial"/>
                <a:sym typeface="Arial"/>
              </a:rPr>
              <a:t>: Always remember that there’s a human person behind that digital device. My comments, DMs, clapbacks, dragging, affect people. People have contemplated - and actually committed sucide - from online dragging and/or cyberbullying.  </a:t>
            </a:r>
            <a:endParaRPr sz="2800">
              <a:solidFill>
                <a:schemeClr val="dk1"/>
              </a:solidFill>
              <a:latin typeface="Arial"/>
              <a:ea typeface="Arial"/>
              <a:cs typeface="Arial"/>
              <a:sym typeface="Arial"/>
            </a:endParaRPr>
          </a:p>
          <a:p>
            <a:pPr marL="0" lvl="0" indent="0" algn="l" rtl="0">
              <a:spcBef>
                <a:spcPts val="1200"/>
              </a:spcBef>
              <a:spcAft>
                <a:spcPts val="0"/>
              </a:spcAft>
              <a:buNone/>
            </a:pPr>
            <a:endParaRPr/>
          </a:p>
        </p:txBody>
      </p:sp>
      <p:sp>
        <p:nvSpPr>
          <p:cNvPr id="165" name="Google Shape;165;ga57e9496ff_0_46"/>
          <p:cNvSpPr txBox="1">
            <a:spLocks noGrp="1"/>
          </p:cNvSpPr>
          <p:nvPr>
            <p:ph type="sldNum" idx="12"/>
          </p:nvPr>
        </p:nvSpPr>
        <p:spPr>
          <a:xfrm>
            <a:off x="1371243" y="6492876"/>
            <a:ext cx="507900" cy="3651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Clr>
                <a:srgbClr val="000000"/>
              </a:buClr>
              <a:buFont typeface="Arial"/>
              <a:buNone/>
            </a:pPr>
            <a:fld id="{00000000-1234-1234-1234-123412341234}" type="slidenum">
              <a:rPr lang="en-US"/>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ga57e9496ff_0_53"/>
          <p:cNvSpPr txBox="1">
            <a:spLocks noGrp="1"/>
          </p:cNvSpPr>
          <p:nvPr>
            <p:ph type="title"/>
          </p:nvPr>
        </p:nvSpPr>
        <p:spPr>
          <a:xfrm>
            <a:off x="406294" y="2362200"/>
            <a:ext cx="2539200" cy="3352800"/>
          </a:xfrm>
          <a:prstGeom prst="rect">
            <a:avLst/>
          </a:prstGeom>
        </p:spPr>
        <p:txBody>
          <a:bodyPr spcFirstLastPara="1" wrap="square" lIns="91425" tIns="45700" rIns="91425" bIns="45700" anchor="ctr" anchorCtr="0">
            <a:noAutofit/>
          </a:bodyPr>
          <a:lstStyle/>
          <a:p>
            <a:pPr marL="0" lvl="0" indent="0" algn="l" rtl="0">
              <a:lnSpc>
                <a:spcPct val="115000"/>
              </a:lnSpc>
              <a:spcBef>
                <a:spcPts val="1800"/>
              </a:spcBef>
              <a:spcAft>
                <a:spcPts val="400"/>
              </a:spcAft>
              <a:buClr>
                <a:schemeClr val="dk1"/>
              </a:buClr>
              <a:buSzPts val="1100"/>
              <a:buFont typeface="Arial"/>
              <a:buNone/>
            </a:pPr>
            <a:r>
              <a:rPr lang="en-US" dirty="0">
                <a:solidFill>
                  <a:srgbClr val="FFFFFF"/>
                </a:solidFill>
              </a:rPr>
              <a:t>Sharing information online</a:t>
            </a:r>
            <a:endParaRPr dirty="0">
              <a:solidFill>
                <a:srgbClr val="FFFFFF"/>
              </a:solidFill>
            </a:endParaRPr>
          </a:p>
        </p:txBody>
      </p:sp>
      <p:sp>
        <p:nvSpPr>
          <p:cNvPr id="172" name="Google Shape;172;ga57e9496ff_0_53"/>
          <p:cNvSpPr txBox="1">
            <a:spLocks noGrp="1"/>
          </p:cNvSpPr>
          <p:nvPr>
            <p:ph type="body" idx="1"/>
          </p:nvPr>
        </p:nvSpPr>
        <p:spPr>
          <a:xfrm>
            <a:off x="3656648" y="609601"/>
            <a:ext cx="8125800" cy="5943600"/>
          </a:xfrm>
          <a:prstGeom prst="rect">
            <a:avLst/>
          </a:prstGeom>
        </p:spPr>
        <p:txBody>
          <a:bodyPr spcFirstLastPara="1" wrap="square" lIns="91425" tIns="45700" rIns="91425" bIns="45700" anchor="t" anchorCtr="0">
            <a:noAutofit/>
          </a:bodyPr>
          <a:lstStyle/>
          <a:p>
            <a:pPr marL="0" lvl="0" indent="0" algn="just" rtl="0">
              <a:lnSpc>
                <a:spcPct val="115000"/>
              </a:lnSpc>
              <a:spcBef>
                <a:spcPts val="1200"/>
              </a:spcBef>
              <a:spcAft>
                <a:spcPts val="0"/>
              </a:spcAft>
              <a:buNone/>
            </a:pPr>
            <a:r>
              <a:rPr lang="en-US" sz="3000" dirty="0">
                <a:solidFill>
                  <a:schemeClr val="dk1"/>
                </a:solidFill>
                <a:latin typeface="Arial"/>
                <a:ea typeface="Arial"/>
                <a:cs typeface="Arial"/>
                <a:sym typeface="Arial"/>
              </a:rPr>
              <a:t>What, when, and how to share? </a:t>
            </a:r>
            <a:endParaRPr sz="3000" dirty="0">
              <a:solidFill>
                <a:schemeClr val="dk1"/>
              </a:solidFill>
              <a:latin typeface="Arial"/>
              <a:ea typeface="Arial"/>
              <a:cs typeface="Arial"/>
              <a:sym typeface="Arial"/>
            </a:endParaRPr>
          </a:p>
          <a:p>
            <a:pPr marL="0" lvl="0" indent="0" algn="just" rtl="0">
              <a:lnSpc>
                <a:spcPct val="115000"/>
              </a:lnSpc>
              <a:spcBef>
                <a:spcPts val="1200"/>
              </a:spcBef>
              <a:spcAft>
                <a:spcPts val="0"/>
              </a:spcAft>
              <a:buNone/>
            </a:pPr>
            <a:endParaRPr sz="3000" b="1" dirty="0">
              <a:solidFill>
                <a:schemeClr val="dk1"/>
              </a:solidFill>
              <a:latin typeface="Arial"/>
              <a:ea typeface="Arial"/>
              <a:cs typeface="Arial"/>
              <a:sym typeface="Arial"/>
            </a:endParaRPr>
          </a:p>
          <a:p>
            <a:pPr marL="0" lvl="0" indent="0" algn="just" rtl="0">
              <a:lnSpc>
                <a:spcPct val="115000"/>
              </a:lnSpc>
              <a:spcBef>
                <a:spcPts val="1200"/>
              </a:spcBef>
              <a:spcAft>
                <a:spcPts val="0"/>
              </a:spcAft>
              <a:buNone/>
            </a:pPr>
            <a:r>
              <a:rPr lang="en-US" sz="3000" b="1" dirty="0">
                <a:solidFill>
                  <a:schemeClr val="dk1"/>
                </a:solidFill>
                <a:latin typeface="Arial"/>
                <a:ea typeface="Arial"/>
                <a:cs typeface="Arial"/>
                <a:sym typeface="Arial"/>
              </a:rPr>
              <a:t>DO NOT SHARE</a:t>
            </a:r>
            <a:r>
              <a:rPr lang="en-US" sz="3000" dirty="0">
                <a:solidFill>
                  <a:schemeClr val="dk1"/>
                </a:solidFill>
                <a:latin typeface="Arial"/>
                <a:ea typeface="Arial"/>
                <a:cs typeface="Arial"/>
                <a:sym typeface="Arial"/>
              </a:rPr>
              <a:t> intimate details of yourself or your family on digital platforms - both on the TL or as DMs. Bear in mind that the moment you do so, you have lost all rights to your privacy. </a:t>
            </a:r>
            <a:endParaRPr sz="3000" dirty="0">
              <a:solidFill>
                <a:schemeClr val="dk1"/>
              </a:solidFill>
              <a:latin typeface="Arial"/>
              <a:ea typeface="Arial"/>
              <a:cs typeface="Arial"/>
              <a:sym typeface="Arial"/>
            </a:endParaRPr>
          </a:p>
          <a:p>
            <a:pPr marL="0" lvl="0" indent="0" algn="just" rtl="0">
              <a:lnSpc>
                <a:spcPct val="115000"/>
              </a:lnSpc>
              <a:spcBef>
                <a:spcPts val="1200"/>
              </a:spcBef>
              <a:spcAft>
                <a:spcPts val="0"/>
              </a:spcAft>
              <a:buNone/>
            </a:pPr>
            <a:endParaRPr sz="3000" dirty="0">
              <a:solidFill>
                <a:schemeClr val="dk1"/>
              </a:solidFill>
              <a:latin typeface="Arial"/>
              <a:ea typeface="Arial"/>
              <a:cs typeface="Arial"/>
              <a:sym typeface="Arial"/>
            </a:endParaRPr>
          </a:p>
          <a:p>
            <a:pPr marL="0" lvl="0" indent="0" algn="just" rtl="0">
              <a:lnSpc>
                <a:spcPct val="115000"/>
              </a:lnSpc>
              <a:spcBef>
                <a:spcPts val="1200"/>
              </a:spcBef>
              <a:spcAft>
                <a:spcPts val="0"/>
              </a:spcAft>
              <a:buClr>
                <a:schemeClr val="dk1"/>
              </a:buClr>
              <a:buSzPts val="1100"/>
              <a:buFont typeface="Arial"/>
              <a:buNone/>
            </a:pPr>
            <a:r>
              <a:rPr lang="en-US" sz="3000" dirty="0">
                <a:solidFill>
                  <a:schemeClr val="dk1"/>
                </a:solidFill>
                <a:latin typeface="Arial"/>
                <a:ea typeface="Arial"/>
                <a:cs typeface="Arial"/>
                <a:sym typeface="Arial"/>
              </a:rPr>
              <a:t>This is because anything shared on social media is now in the public domain. </a:t>
            </a:r>
            <a:endParaRPr sz="3000" dirty="0">
              <a:solidFill>
                <a:schemeClr val="dk1"/>
              </a:solidFill>
              <a:latin typeface="Arial"/>
              <a:ea typeface="Arial"/>
              <a:cs typeface="Arial"/>
              <a:sym typeface="Arial"/>
            </a:endParaRPr>
          </a:p>
          <a:p>
            <a:pPr marL="0" lvl="0" indent="0" algn="l" rtl="0">
              <a:spcBef>
                <a:spcPts val="1200"/>
              </a:spcBef>
              <a:spcAft>
                <a:spcPts val="0"/>
              </a:spcAft>
              <a:buNone/>
            </a:pPr>
            <a:endParaRPr sz="3000" dirty="0"/>
          </a:p>
        </p:txBody>
      </p:sp>
      <p:sp>
        <p:nvSpPr>
          <p:cNvPr id="173" name="Google Shape;173;ga57e9496ff_0_53"/>
          <p:cNvSpPr txBox="1">
            <a:spLocks noGrp="1"/>
          </p:cNvSpPr>
          <p:nvPr>
            <p:ph type="sldNum" idx="12"/>
          </p:nvPr>
        </p:nvSpPr>
        <p:spPr>
          <a:xfrm>
            <a:off x="1371243" y="6492876"/>
            <a:ext cx="507900" cy="3651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Clr>
                <a:srgbClr val="000000"/>
              </a:buClr>
              <a:buFont typeface="Arial"/>
              <a:buNone/>
            </a:pPr>
            <a:fld id="{00000000-1234-1234-1234-123412341234}" type="slidenum">
              <a:rPr lang="en-US"/>
              <a:t>11</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ga57e9496ff_0_61"/>
          <p:cNvSpPr txBox="1">
            <a:spLocks noGrp="1"/>
          </p:cNvSpPr>
          <p:nvPr>
            <p:ph type="title"/>
          </p:nvPr>
        </p:nvSpPr>
        <p:spPr>
          <a:xfrm>
            <a:off x="406294" y="2362200"/>
            <a:ext cx="2539200" cy="3352800"/>
          </a:xfrm>
          <a:prstGeom prst="rect">
            <a:avLst/>
          </a:prstGeom>
        </p:spPr>
        <p:txBody>
          <a:bodyPr spcFirstLastPara="1" wrap="square" lIns="91425" tIns="45700" rIns="91425" bIns="45700" anchor="ctr" anchorCtr="0">
            <a:noAutofit/>
          </a:bodyPr>
          <a:lstStyle/>
          <a:p>
            <a:pPr marL="0" lvl="0" indent="0" algn="l" rtl="0">
              <a:lnSpc>
                <a:spcPct val="115000"/>
              </a:lnSpc>
              <a:spcBef>
                <a:spcPts val="1800"/>
              </a:spcBef>
              <a:spcAft>
                <a:spcPts val="0"/>
              </a:spcAft>
              <a:buClr>
                <a:schemeClr val="dk1"/>
              </a:buClr>
              <a:buSzPts val="1100"/>
              <a:buFont typeface="Arial"/>
              <a:buNone/>
            </a:pPr>
            <a:r>
              <a:rPr lang="en-US" dirty="0">
                <a:solidFill>
                  <a:srgbClr val="FFFFFF"/>
                </a:solidFill>
              </a:rPr>
              <a:t>The 4 Cardinal Virtues for healthy internet use (Virtue 4.0 for Web 2.0)</a:t>
            </a:r>
            <a:endParaRPr dirty="0">
              <a:solidFill>
                <a:srgbClr val="FFFFFF"/>
              </a:solidFill>
            </a:endParaRPr>
          </a:p>
          <a:p>
            <a:pPr marL="0" lvl="0" indent="0" algn="l" rtl="0">
              <a:spcBef>
                <a:spcPts val="400"/>
              </a:spcBef>
              <a:spcAft>
                <a:spcPts val="0"/>
              </a:spcAft>
              <a:buNone/>
            </a:pPr>
            <a:endParaRPr dirty="0">
              <a:solidFill>
                <a:srgbClr val="FFFFFF"/>
              </a:solidFill>
            </a:endParaRPr>
          </a:p>
        </p:txBody>
      </p:sp>
      <p:sp>
        <p:nvSpPr>
          <p:cNvPr id="180" name="Google Shape;180;ga57e9496ff_0_61"/>
          <p:cNvSpPr txBox="1">
            <a:spLocks noGrp="1"/>
          </p:cNvSpPr>
          <p:nvPr>
            <p:ph type="body" idx="1"/>
          </p:nvPr>
        </p:nvSpPr>
        <p:spPr>
          <a:xfrm>
            <a:off x="3656650" y="203400"/>
            <a:ext cx="8125800" cy="6451200"/>
          </a:xfrm>
          <a:prstGeom prst="rect">
            <a:avLst/>
          </a:prstGeom>
        </p:spPr>
        <p:txBody>
          <a:bodyPr spcFirstLastPara="1" wrap="square" lIns="91425" tIns="45700" rIns="91425" bIns="45700" anchor="t" anchorCtr="0">
            <a:noAutofit/>
          </a:bodyPr>
          <a:lstStyle/>
          <a:p>
            <a:pPr marL="457200" lvl="0" indent="-419100" algn="just" rtl="0">
              <a:lnSpc>
                <a:spcPct val="115000"/>
              </a:lnSpc>
              <a:spcBef>
                <a:spcPts val="0"/>
              </a:spcBef>
              <a:spcAft>
                <a:spcPts val="0"/>
              </a:spcAft>
              <a:buClr>
                <a:schemeClr val="dk1"/>
              </a:buClr>
              <a:buSzPts val="3000"/>
              <a:buFont typeface="Arial"/>
              <a:buAutoNum type="arabicPeriod"/>
            </a:pPr>
            <a:r>
              <a:rPr lang="en-US" sz="3000" b="1" dirty="0">
                <a:solidFill>
                  <a:schemeClr val="dk1"/>
                </a:solidFill>
              </a:rPr>
              <a:t>Prudence</a:t>
            </a:r>
            <a:r>
              <a:rPr lang="en-US" sz="3000" dirty="0">
                <a:solidFill>
                  <a:schemeClr val="dk1"/>
                </a:solidFill>
              </a:rPr>
              <a:t> - Aristotle defined prudence as the “right reason applied to practice.”</a:t>
            </a:r>
            <a:endParaRPr sz="3000" dirty="0">
              <a:solidFill>
                <a:schemeClr val="dk1"/>
              </a:solidFill>
            </a:endParaRPr>
          </a:p>
          <a:p>
            <a:pPr marL="457200" lvl="0" indent="0" algn="just" rtl="0">
              <a:lnSpc>
                <a:spcPct val="115000"/>
              </a:lnSpc>
              <a:spcBef>
                <a:spcPts val="1200"/>
              </a:spcBef>
              <a:spcAft>
                <a:spcPts val="0"/>
              </a:spcAft>
              <a:buNone/>
            </a:pPr>
            <a:endParaRPr sz="3000" dirty="0">
              <a:solidFill>
                <a:schemeClr val="dk1"/>
              </a:solidFill>
            </a:endParaRPr>
          </a:p>
          <a:p>
            <a:pPr marL="457200" lvl="0" indent="0" algn="just" rtl="0">
              <a:lnSpc>
                <a:spcPct val="115000"/>
              </a:lnSpc>
              <a:spcBef>
                <a:spcPts val="1200"/>
              </a:spcBef>
              <a:spcAft>
                <a:spcPts val="0"/>
              </a:spcAft>
              <a:buNone/>
            </a:pPr>
            <a:r>
              <a:rPr lang="en-US" sz="3000" dirty="0">
                <a:solidFill>
                  <a:schemeClr val="dk1"/>
                </a:solidFill>
              </a:rPr>
              <a:t>Prudence is the common sense of not jumping into every conversation on the TL (Timeline), and making sweeping and false assertions without factual evidence. </a:t>
            </a:r>
            <a:endParaRPr sz="3000" dirty="0">
              <a:solidFill>
                <a:schemeClr val="dk1"/>
              </a:solidFill>
            </a:endParaRPr>
          </a:p>
          <a:p>
            <a:pPr marL="457200" lvl="0" indent="0" algn="just" rtl="0">
              <a:lnSpc>
                <a:spcPct val="115000"/>
              </a:lnSpc>
              <a:spcBef>
                <a:spcPts val="1200"/>
              </a:spcBef>
              <a:spcAft>
                <a:spcPts val="0"/>
              </a:spcAft>
              <a:buNone/>
            </a:pPr>
            <a:endParaRPr sz="3000" dirty="0">
              <a:solidFill>
                <a:schemeClr val="dk1"/>
              </a:solidFill>
            </a:endParaRPr>
          </a:p>
          <a:p>
            <a:pPr marL="457200" lvl="0" indent="0" algn="just" rtl="0">
              <a:lnSpc>
                <a:spcPct val="115000"/>
              </a:lnSpc>
              <a:spcBef>
                <a:spcPts val="1200"/>
              </a:spcBef>
              <a:spcAft>
                <a:spcPts val="0"/>
              </a:spcAft>
              <a:buNone/>
            </a:pPr>
            <a:r>
              <a:rPr lang="en-US" sz="3000" dirty="0">
                <a:solidFill>
                  <a:schemeClr val="dk1"/>
                </a:solidFill>
              </a:rPr>
              <a:t>A prudent person does not lie ‘unprovoked’ on TL just to chase clout – RTs (Retweets), Likes, or to trend. </a:t>
            </a:r>
            <a:r>
              <a:rPr lang="en-US" sz="3000" i="1" dirty="0">
                <a:solidFill>
                  <a:schemeClr val="dk1"/>
                </a:solidFill>
              </a:rPr>
              <a:t>Please be sensible! </a:t>
            </a:r>
            <a:endParaRPr sz="3000" i="1" dirty="0">
              <a:solidFill>
                <a:schemeClr val="dk1"/>
              </a:solidFill>
            </a:endParaRPr>
          </a:p>
          <a:p>
            <a:pPr marL="457200" lvl="0" indent="0" algn="just" rtl="0">
              <a:lnSpc>
                <a:spcPct val="115000"/>
              </a:lnSpc>
              <a:spcBef>
                <a:spcPts val="1200"/>
              </a:spcBef>
              <a:spcAft>
                <a:spcPts val="0"/>
              </a:spcAft>
              <a:buClr>
                <a:schemeClr val="dk1"/>
              </a:buClr>
              <a:buSzPts val="1100"/>
              <a:buFont typeface="Arial"/>
              <a:buNone/>
            </a:pPr>
            <a:r>
              <a:rPr lang="en-US" sz="3000" i="1" dirty="0">
                <a:solidFill>
                  <a:schemeClr val="dk1"/>
                </a:solidFill>
              </a:rPr>
              <a:t> </a:t>
            </a:r>
            <a:endParaRPr sz="3000" i="1" dirty="0">
              <a:solidFill>
                <a:schemeClr val="dk1"/>
              </a:solidFill>
            </a:endParaRPr>
          </a:p>
          <a:p>
            <a:pPr marL="0" lvl="0" indent="0" algn="l" rtl="0">
              <a:spcBef>
                <a:spcPts val="1200"/>
              </a:spcBef>
              <a:spcAft>
                <a:spcPts val="0"/>
              </a:spcAft>
              <a:buNone/>
            </a:pPr>
            <a:endParaRPr sz="3000" dirty="0"/>
          </a:p>
        </p:txBody>
      </p:sp>
      <p:sp>
        <p:nvSpPr>
          <p:cNvPr id="181" name="Google Shape;181;ga57e9496ff_0_61"/>
          <p:cNvSpPr txBox="1">
            <a:spLocks noGrp="1"/>
          </p:cNvSpPr>
          <p:nvPr>
            <p:ph type="sldNum" idx="12"/>
          </p:nvPr>
        </p:nvSpPr>
        <p:spPr>
          <a:xfrm>
            <a:off x="1371243" y="6492876"/>
            <a:ext cx="507900" cy="3651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Clr>
                <a:srgbClr val="000000"/>
              </a:buClr>
              <a:buFont typeface="Arial"/>
              <a:buNone/>
            </a:pPr>
            <a:fld id="{00000000-1234-1234-1234-123412341234}" type="slidenum">
              <a:rPr lang="en-US"/>
              <a:t>12</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ga57e9496ff_0_70"/>
          <p:cNvSpPr txBox="1">
            <a:spLocks noGrp="1"/>
          </p:cNvSpPr>
          <p:nvPr>
            <p:ph type="title"/>
          </p:nvPr>
        </p:nvSpPr>
        <p:spPr>
          <a:xfrm>
            <a:off x="406294" y="2362200"/>
            <a:ext cx="2539200" cy="3352800"/>
          </a:xfrm>
          <a:prstGeom prst="rect">
            <a:avLst/>
          </a:prstGeom>
        </p:spPr>
        <p:txBody>
          <a:bodyPr spcFirstLastPara="1" wrap="square" lIns="91425" tIns="45700" rIns="91425" bIns="45700" anchor="ctr" anchorCtr="0">
            <a:noAutofit/>
          </a:bodyPr>
          <a:lstStyle/>
          <a:p>
            <a:pPr marL="0" lvl="0" indent="0" algn="l" rtl="0">
              <a:lnSpc>
                <a:spcPct val="115000"/>
              </a:lnSpc>
              <a:spcBef>
                <a:spcPts val="1800"/>
              </a:spcBef>
              <a:spcAft>
                <a:spcPts val="0"/>
              </a:spcAft>
              <a:buClr>
                <a:schemeClr val="dk1"/>
              </a:buClr>
              <a:buSzPts val="1100"/>
              <a:buFont typeface="Arial"/>
              <a:buNone/>
            </a:pPr>
            <a:r>
              <a:rPr lang="en-US">
                <a:solidFill>
                  <a:srgbClr val="FFFFFF"/>
                </a:solidFill>
              </a:rPr>
              <a:t>Virtues 4.0 for Web 2.0 (</a:t>
            </a:r>
            <a:r>
              <a:rPr lang="en-US" i="1">
                <a:solidFill>
                  <a:srgbClr val="FFFFFF"/>
                </a:solidFill>
              </a:rPr>
              <a:t>contd</a:t>
            </a:r>
            <a:r>
              <a:rPr lang="en-US">
                <a:solidFill>
                  <a:srgbClr val="FFFFFF"/>
                </a:solidFill>
              </a:rPr>
              <a:t>)</a:t>
            </a:r>
            <a:endParaRPr>
              <a:solidFill>
                <a:srgbClr val="FFFFFF"/>
              </a:solidFill>
            </a:endParaRPr>
          </a:p>
          <a:p>
            <a:pPr marL="0" lvl="0" indent="0" algn="r" rtl="0">
              <a:spcBef>
                <a:spcPts val="400"/>
              </a:spcBef>
              <a:spcAft>
                <a:spcPts val="0"/>
              </a:spcAft>
              <a:buNone/>
            </a:pPr>
            <a:endParaRPr/>
          </a:p>
        </p:txBody>
      </p:sp>
      <p:sp>
        <p:nvSpPr>
          <p:cNvPr id="188" name="Google Shape;188;ga57e9496ff_0_70"/>
          <p:cNvSpPr txBox="1">
            <a:spLocks noGrp="1"/>
          </p:cNvSpPr>
          <p:nvPr>
            <p:ph type="body" idx="1"/>
          </p:nvPr>
        </p:nvSpPr>
        <p:spPr>
          <a:xfrm>
            <a:off x="3656650" y="304800"/>
            <a:ext cx="8125800" cy="6430800"/>
          </a:xfrm>
          <a:prstGeom prst="rect">
            <a:avLst/>
          </a:prstGeom>
        </p:spPr>
        <p:txBody>
          <a:bodyPr spcFirstLastPara="1" wrap="square" lIns="91425" tIns="45700" rIns="91425" bIns="45700" anchor="t" anchorCtr="0">
            <a:noAutofit/>
          </a:bodyPr>
          <a:lstStyle/>
          <a:p>
            <a:pPr marL="457200" lvl="0" indent="-412750" algn="just" rtl="0">
              <a:lnSpc>
                <a:spcPct val="115000"/>
              </a:lnSpc>
              <a:spcBef>
                <a:spcPts val="0"/>
              </a:spcBef>
              <a:spcAft>
                <a:spcPts val="0"/>
              </a:spcAft>
              <a:buClr>
                <a:schemeClr val="dk1"/>
              </a:buClr>
              <a:buSzPts val="2900"/>
              <a:buFont typeface="Arial"/>
              <a:buAutoNum type="arabicPeriod" startAt="2"/>
            </a:pPr>
            <a:r>
              <a:rPr lang="en-US" sz="2900" b="1">
                <a:solidFill>
                  <a:schemeClr val="dk1"/>
                </a:solidFill>
              </a:rPr>
              <a:t>Justice</a:t>
            </a:r>
            <a:r>
              <a:rPr lang="en-US" sz="2900" i="1">
                <a:solidFill>
                  <a:schemeClr val="dk1"/>
                </a:solidFill>
              </a:rPr>
              <a:t>: </a:t>
            </a:r>
            <a:r>
              <a:rPr lang="en-US" sz="2900">
                <a:solidFill>
                  <a:schemeClr val="dk1"/>
                </a:solidFill>
              </a:rPr>
              <a:t>means giving each person their due. Justice is not revenge!</a:t>
            </a:r>
            <a:endParaRPr sz="2900">
              <a:solidFill>
                <a:schemeClr val="dk1"/>
              </a:solidFill>
            </a:endParaRPr>
          </a:p>
          <a:p>
            <a:pPr marL="457200" lvl="0" indent="0" algn="just" rtl="0">
              <a:lnSpc>
                <a:spcPct val="115000"/>
              </a:lnSpc>
              <a:spcBef>
                <a:spcPts val="1200"/>
              </a:spcBef>
              <a:spcAft>
                <a:spcPts val="0"/>
              </a:spcAft>
              <a:buNone/>
            </a:pPr>
            <a:endParaRPr sz="2900">
              <a:solidFill>
                <a:schemeClr val="dk1"/>
              </a:solidFill>
            </a:endParaRPr>
          </a:p>
          <a:p>
            <a:pPr marL="457200" lvl="0" indent="0" algn="just" rtl="0">
              <a:lnSpc>
                <a:spcPct val="115000"/>
              </a:lnSpc>
              <a:spcBef>
                <a:spcPts val="1200"/>
              </a:spcBef>
              <a:spcAft>
                <a:spcPts val="0"/>
              </a:spcAft>
              <a:buNone/>
            </a:pPr>
            <a:r>
              <a:rPr lang="en-US" sz="2900">
                <a:solidFill>
                  <a:schemeClr val="dk1"/>
                </a:solidFill>
              </a:rPr>
              <a:t>Many on the streets of Twitter and WhatsApp think they are ‘free’ to malign the “good” name of others. This is simply herd mentality. </a:t>
            </a:r>
            <a:endParaRPr sz="2900">
              <a:solidFill>
                <a:schemeClr val="dk1"/>
              </a:solidFill>
            </a:endParaRPr>
          </a:p>
          <a:p>
            <a:pPr marL="457200" lvl="0" indent="0" algn="just" rtl="0">
              <a:lnSpc>
                <a:spcPct val="115000"/>
              </a:lnSpc>
              <a:spcBef>
                <a:spcPts val="1200"/>
              </a:spcBef>
              <a:spcAft>
                <a:spcPts val="0"/>
              </a:spcAft>
              <a:buNone/>
            </a:pPr>
            <a:endParaRPr sz="2900">
              <a:solidFill>
                <a:schemeClr val="dk1"/>
              </a:solidFill>
            </a:endParaRPr>
          </a:p>
          <a:p>
            <a:pPr marL="457200" lvl="0" indent="0" algn="just" rtl="0">
              <a:lnSpc>
                <a:spcPct val="115000"/>
              </a:lnSpc>
              <a:spcBef>
                <a:spcPts val="1200"/>
              </a:spcBef>
              <a:spcAft>
                <a:spcPts val="0"/>
              </a:spcAft>
              <a:buClr>
                <a:schemeClr val="dk1"/>
              </a:buClr>
              <a:buSzPts val="1100"/>
              <a:buFont typeface="Arial"/>
              <a:buNone/>
            </a:pPr>
            <a:r>
              <a:rPr lang="en-US" sz="2900">
                <a:solidFill>
                  <a:schemeClr val="dk1"/>
                </a:solidFill>
              </a:rPr>
              <a:t>Truth does not depend on public opinion or on your feelings. It is unjust to destroy the good name of others or to amplify stories that destroy their reputation on digital platforms. </a:t>
            </a:r>
            <a:endParaRPr sz="2900">
              <a:solidFill>
                <a:schemeClr val="dk1"/>
              </a:solidFill>
            </a:endParaRPr>
          </a:p>
          <a:p>
            <a:pPr marL="457200" lvl="0" indent="0" algn="just" rtl="0">
              <a:lnSpc>
                <a:spcPct val="115000"/>
              </a:lnSpc>
              <a:spcBef>
                <a:spcPts val="1200"/>
              </a:spcBef>
              <a:spcAft>
                <a:spcPts val="0"/>
              </a:spcAft>
              <a:buClr>
                <a:schemeClr val="dk1"/>
              </a:buClr>
              <a:buSzPts val="1100"/>
              <a:buFont typeface="Arial"/>
              <a:buNone/>
            </a:pPr>
            <a:r>
              <a:rPr lang="en-US" sz="2900">
                <a:solidFill>
                  <a:schemeClr val="dk1"/>
                </a:solidFill>
              </a:rPr>
              <a:t> </a:t>
            </a:r>
            <a:endParaRPr sz="2900">
              <a:solidFill>
                <a:schemeClr val="dk1"/>
              </a:solidFill>
            </a:endParaRPr>
          </a:p>
          <a:p>
            <a:pPr marL="0" lvl="0" indent="0" algn="l" rtl="0">
              <a:spcBef>
                <a:spcPts val="1200"/>
              </a:spcBef>
              <a:spcAft>
                <a:spcPts val="0"/>
              </a:spcAft>
              <a:buNone/>
            </a:pPr>
            <a:endParaRPr sz="2900"/>
          </a:p>
        </p:txBody>
      </p:sp>
      <p:sp>
        <p:nvSpPr>
          <p:cNvPr id="189" name="Google Shape;189;ga57e9496ff_0_70"/>
          <p:cNvSpPr txBox="1">
            <a:spLocks noGrp="1"/>
          </p:cNvSpPr>
          <p:nvPr>
            <p:ph type="sldNum" idx="12"/>
          </p:nvPr>
        </p:nvSpPr>
        <p:spPr>
          <a:xfrm>
            <a:off x="1371243" y="6492876"/>
            <a:ext cx="507900" cy="3651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Clr>
                <a:srgbClr val="000000"/>
              </a:buClr>
              <a:buFont typeface="Arial"/>
              <a:buNone/>
            </a:pPr>
            <a:fld id="{00000000-1234-1234-1234-123412341234}" type="slidenum">
              <a:rPr lang="en-US"/>
              <a:t>13</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a57e9496ff_0_77"/>
          <p:cNvSpPr txBox="1">
            <a:spLocks noGrp="1"/>
          </p:cNvSpPr>
          <p:nvPr>
            <p:ph type="title"/>
          </p:nvPr>
        </p:nvSpPr>
        <p:spPr>
          <a:xfrm>
            <a:off x="406294" y="2362200"/>
            <a:ext cx="2539200" cy="3352800"/>
          </a:xfrm>
          <a:prstGeom prst="rect">
            <a:avLst/>
          </a:prstGeom>
        </p:spPr>
        <p:txBody>
          <a:bodyPr spcFirstLastPara="1" wrap="square" lIns="91425" tIns="45700" rIns="91425" bIns="45700" anchor="ctr" anchorCtr="0">
            <a:noAutofit/>
          </a:bodyPr>
          <a:lstStyle/>
          <a:p>
            <a:pPr marL="0" lvl="0" indent="0" algn="l" rtl="0">
              <a:lnSpc>
                <a:spcPct val="115000"/>
              </a:lnSpc>
              <a:spcBef>
                <a:spcPts val="1800"/>
              </a:spcBef>
              <a:spcAft>
                <a:spcPts val="400"/>
              </a:spcAft>
              <a:buNone/>
            </a:pPr>
            <a:r>
              <a:rPr lang="en-US">
                <a:solidFill>
                  <a:srgbClr val="FFFFFF"/>
                </a:solidFill>
              </a:rPr>
              <a:t>Virtues 4.0 for Web 2.0 (</a:t>
            </a:r>
            <a:r>
              <a:rPr lang="en-US" i="1">
                <a:solidFill>
                  <a:srgbClr val="FFFFFF"/>
                </a:solidFill>
              </a:rPr>
              <a:t>contd</a:t>
            </a:r>
            <a:r>
              <a:rPr lang="en-US">
                <a:solidFill>
                  <a:srgbClr val="FFFFFF"/>
                </a:solidFill>
              </a:rPr>
              <a:t>)</a:t>
            </a:r>
            <a:endParaRPr/>
          </a:p>
        </p:txBody>
      </p:sp>
      <p:sp>
        <p:nvSpPr>
          <p:cNvPr id="196" name="Google Shape;196;ga57e9496ff_0_77"/>
          <p:cNvSpPr txBox="1">
            <a:spLocks noGrp="1"/>
          </p:cNvSpPr>
          <p:nvPr>
            <p:ph type="body" idx="1"/>
          </p:nvPr>
        </p:nvSpPr>
        <p:spPr>
          <a:xfrm>
            <a:off x="3656648" y="609601"/>
            <a:ext cx="8125800" cy="5943600"/>
          </a:xfrm>
          <a:prstGeom prst="rect">
            <a:avLst/>
          </a:prstGeom>
        </p:spPr>
        <p:txBody>
          <a:bodyPr spcFirstLastPara="1" wrap="square" lIns="91425" tIns="45700" rIns="91425" bIns="45700" anchor="t" anchorCtr="0">
            <a:noAutofit/>
          </a:bodyPr>
          <a:lstStyle/>
          <a:p>
            <a:pPr marL="457200" lvl="0" indent="-419100" algn="just" rtl="0">
              <a:lnSpc>
                <a:spcPct val="115000"/>
              </a:lnSpc>
              <a:spcBef>
                <a:spcPts val="0"/>
              </a:spcBef>
              <a:spcAft>
                <a:spcPts val="0"/>
              </a:spcAft>
              <a:buClr>
                <a:schemeClr val="dk1"/>
              </a:buClr>
              <a:buSzPts val="3000"/>
              <a:buFont typeface="Arial"/>
              <a:buAutoNum type="arabicPeriod" startAt="3"/>
            </a:pPr>
            <a:r>
              <a:rPr lang="en-US" sz="3000" b="1" dirty="0">
                <a:solidFill>
                  <a:schemeClr val="dk1"/>
                </a:solidFill>
              </a:rPr>
              <a:t>Fortitude </a:t>
            </a:r>
            <a:r>
              <a:rPr lang="en-US" sz="3000" dirty="0">
                <a:solidFill>
                  <a:schemeClr val="dk1"/>
                </a:solidFill>
              </a:rPr>
              <a:t>is commonly called courage. </a:t>
            </a:r>
            <a:endParaRPr sz="3000" dirty="0">
              <a:solidFill>
                <a:schemeClr val="dk1"/>
              </a:solidFill>
            </a:endParaRPr>
          </a:p>
          <a:p>
            <a:pPr marL="457200" lvl="0" indent="0" algn="just" rtl="0">
              <a:lnSpc>
                <a:spcPct val="115000"/>
              </a:lnSpc>
              <a:spcBef>
                <a:spcPts val="1200"/>
              </a:spcBef>
              <a:spcAft>
                <a:spcPts val="0"/>
              </a:spcAft>
              <a:buNone/>
            </a:pPr>
            <a:r>
              <a:rPr lang="en-US" sz="3000" dirty="0">
                <a:solidFill>
                  <a:schemeClr val="dk1"/>
                </a:solidFill>
              </a:rPr>
              <a:t>Fortitude is rational and therefore does not rush to embrace danger out of showmanship (</a:t>
            </a:r>
            <a:r>
              <a:rPr lang="en-US" sz="3000" i="1" dirty="0" err="1">
                <a:solidFill>
                  <a:schemeClr val="dk1"/>
                </a:solidFill>
              </a:rPr>
              <a:t>gragra</a:t>
            </a:r>
            <a:r>
              <a:rPr lang="en-US" sz="3000" i="1" dirty="0">
                <a:solidFill>
                  <a:schemeClr val="dk1"/>
                </a:solidFill>
              </a:rPr>
              <a:t> </a:t>
            </a:r>
            <a:r>
              <a:rPr lang="en-US" sz="3000" dirty="0">
                <a:solidFill>
                  <a:schemeClr val="dk1"/>
                </a:solidFill>
              </a:rPr>
              <a:t>or </a:t>
            </a:r>
            <a:r>
              <a:rPr lang="en-US" sz="3000" i="1" dirty="0" err="1">
                <a:solidFill>
                  <a:schemeClr val="dk1"/>
                </a:solidFill>
              </a:rPr>
              <a:t>shakara</a:t>
            </a:r>
            <a:r>
              <a:rPr lang="en-US" sz="3000" i="1" dirty="0">
                <a:solidFill>
                  <a:schemeClr val="dk1"/>
                </a:solidFill>
              </a:rPr>
              <a:t>)</a:t>
            </a:r>
            <a:r>
              <a:rPr lang="en-US" sz="3000" dirty="0">
                <a:solidFill>
                  <a:schemeClr val="dk1"/>
                </a:solidFill>
              </a:rPr>
              <a:t>. This does not show courage but rather foolishness or rashness. </a:t>
            </a:r>
            <a:endParaRPr sz="3000" dirty="0">
              <a:solidFill>
                <a:schemeClr val="dk1"/>
              </a:solidFill>
            </a:endParaRPr>
          </a:p>
          <a:p>
            <a:pPr marL="457200" lvl="0" indent="0" algn="just" rtl="0">
              <a:lnSpc>
                <a:spcPct val="115000"/>
              </a:lnSpc>
              <a:spcBef>
                <a:spcPts val="1200"/>
              </a:spcBef>
              <a:spcAft>
                <a:spcPts val="0"/>
              </a:spcAft>
              <a:buNone/>
            </a:pPr>
            <a:r>
              <a:rPr lang="en-US" sz="3000" dirty="0">
                <a:solidFill>
                  <a:schemeClr val="dk1"/>
                </a:solidFill>
              </a:rPr>
              <a:t>Please think before you tweet: Do not deliberately lie to hurt another person. Twitter is neither a battleground nor a place to flex muscles. Be wise!</a:t>
            </a:r>
            <a:endParaRPr dirty="0"/>
          </a:p>
        </p:txBody>
      </p:sp>
      <p:sp>
        <p:nvSpPr>
          <p:cNvPr id="197" name="Google Shape;197;ga57e9496ff_0_77"/>
          <p:cNvSpPr txBox="1">
            <a:spLocks noGrp="1"/>
          </p:cNvSpPr>
          <p:nvPr>
            <p:ph type="sldNum" idx="12"/>
          </p:nvPr>
        </p:nvSpPr>
        <p:spPr>
          <a:xfrm>
            <a:off x="1371243" y="6492876"/>
            <a:ext cx="507900" cy="3651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Clr>
                <a:srgbClr val="000000"/>
              </a:buClr>
              <a:buFont typeface="Arial"/>
              <a:buNone/>
            </a:pPr>
            <a:fld id="{00000000-1234-1234-1234-123412341234}" type="slidenum">
              <a:rPr lang="en-US"/>
              <a:t>14</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ga57e9496ff_0_84"/>
          <p:cNvSpPr txBox="1">
            <a:spLocks noGrp="1"/>
          </p:cNvSpPr>
          <p:nvPr>
            <p:ph type="title"/>
          </p:nvPr>
        </p:nvSpPr>
        <p:spPr>
          <a:xfrm>
            <a:off x="406294" y="2362200"/>
            <a:ext cx="2539200" cy="3352800"/>
          </a:xfrm>
          <a:prstGeom prst="rect">
            <a:avLst/>
          </a:prstGeom>
        </p:spPr>
        <p:txBody>
          <a:bodyPr spcFirstLastPara="1" wrap="square" lIns="91425" tIns="45700" rIns="91425" bIns="45700" anchor="ctr" anchorCtr="0">
            <a:noAutofit/>
          </a:bodyPr>
          <a:lstStyle/>
          <a:p>
            <a:pPr marL="0" lvl="0" indent="0" algn="l" rtl="0">
              <a:lnSpc>
                <a:spcPct val="115000"/>
              </a:lnSpc>
              <a:spcBef>
                <a:spcPts val="1800"/>
              </a:spcBef>
              <a:spcAft>
                <a:spcPts val="400"/>
              </a:spcAft>
              <a:buNone/>
            </a:pPr>
            <a:r>
              <a:rPr lang="en-US">
                <a:solidFill>
                  <a:srgbClr val="FFFFFF"/>
                </a:solidFill>
              </a:rPr>
              <a:t>Virtues 4.0 for Web 2.0 (</a:t>
            </a:r>
            <a:r>
              <a:rPr lang="en-US" i="1">
                <a:solidFill>
                  <a:srgbClr val="FFFFFF"/>
                </a:solidFill>
              </a:rPr>
              <a:t>contd</a:t>
            </a:r>
            <a:r>
              <a:rPr lang="en-US">
                <a:solidFill>
                  <a:srgbClr val="FFFFFF"/>
                </a:solidFill>
              </a:rPr>
              <a:t>)</a:t>
            </a:r>
            <a:endParaRPr/>
          </a:p>
        </p:txBody>
      </p:sp>
      <p:sp>
        <p:nvSpPr>
          <p:cNvPr id="204" name="Google Shape;204;ga57e9496ff_0_84"/>
          <p:cNvSpPr txBox="1">
            <a:spLocks noGrp="1"/>
          </p:cNvSpPr>
          <p:nvPr>
            <p:ph type="body" idx="1"/>
          </p:nvPr>
        </p:nvSpPr>
        <p:spPr>
          <a:xfrm>
            <a:off x="3656650" y="428624"/>
            <a:ext cx="8125800" cy="6355633"/>
          </a:xfrm>
          <a:prstGeom prst="rect">
            <a:avLst/>
          </a:prstGeom>
        </p:spPr>
        <p:txBody>
          <a:bodyPr spcFirstLastPara="1" wrap="square" lIns="91425" tIns="45700" rIns="91425" bIns="45700" anchor="t" anchorCtr="0">
            <a:noAutofit/>
          </a:bodyPr>
          <a:lstStyle/>
          <a:p>
            <a:pPr marL="457200" lvl="0" indent="-419100" algn="just" rtl="0">
              <a:lnSpc>
                <a:spcPct val="115000"/>
              </a:lnSpc>
              <a:spcBef>
                <a:spcPts val="0"/>
              </a:spcBef>
              <a:spcAft>
                <a:spcPts val="0"/>
              </a:spcAft>
              <a:buClr>
                <a:schemeClr val="dk1"/>
              </a:buClr>
              <a:buSzPts val="3000"/>
              <a:buFont typeface="Arial"/>
              <a:buAutoNum type="arabicPeriod" startAt="4"/>
            </a:pPr>
            <a:r>
              <a:rPr lang="en-US" sz="3000" b="1" dirty="0">
                <a:solidFill>
                  <a:schemeClr val="dk1"/>
                </a:solidFill>
              </a:rPr>
              <a:t>Temperance </a:t>
            </a:r>
            <a:r>
              <a:rPr lang="en-US" sz="3000" dirty="0">
                <a:solidFill>
                  <a:schemeClr val="dk1"/>
                </a:solidFill>
              </a:rPr>
              <a:t>is the discipline or restraint we place on our desires or passions by always going for the ‘golden mean’. </a:t>
            </a:r>
            <a:endParaRPr sz="3000" dirty="0">
              <a:solidFill>
                <a:schemeClr val="dk1"/>
              </a:solidFill>
            </a:endParaRPr>
          </a:p>
          <a:p>
            <a:pPr marL="457200" lvl="0" indent="0" algn="just" rtl="0">
              <a:lnSpc>
                <a:spcPct val="115000"/>
              </a:lnSpc>
              <a:spcBef>
                <a:spcPts val="1200"/>
              </a:spcBef>
              <a:spcAft>
                <a:spcPts val="0"/>
              </a:spcAft>
              <a:buNone/>
            </a:pPr>
            <a:r>
              <a:rPr lang="en-US" sz="3000" dirty="0">
                <a:solidFill>
                  <a:schemeClr val="dk1"/>
                </a:solidFill>
              </a:rPr>
              <a:t>Before you tweet or send that WhatsApp message/broadcast, take a chill pill, breathe in and chill again: there’s no award for being the first to tweet nonsense! </a:t>
            </a:r>
            <a:endParaRPr sz="3000" dirty="0">
              <a:solidFill>
                <a:schemeClr val="dk1"/>
              </a:solidFill>
            </a:endParaRPr>
          </a:p>
          <a:p>
            <a:pPr marL="457200" lvl="0" indent="0" algn="just" rtl="0">
              <a:lnSpc>
                <a:spcPct val="115000"/>
              </a:lnSpc>
              <a:spcBef>
                <a:spcPts val="1200"/>
              </a:spcBef>
              <a:spcAft>
                <a:spcPts val="0"/>
              </a:spcAft>
              <a:buNone/>
            </a:pPr>
            <a:r>
              <a:rPr lang="en-US" sz="3000" dirty="0">
                <a:solidFill>
                  <a:schemeClr val="dk1"/>
                </a:solidFill>
              </a:rPr>
              <a:t>Think about your dignity as a human being and those of other internet users. Learn to </a:t>
            </a:r>
            <a:r>
              <a:rPr lang="en-US" sz="3000" i="1" dirty="0">
                <a:solidFill>
                  <a:schemeClr val="dk1"/>
                </a:solidFill>
              </a:rPr>
              <a:t>jump and pass.</a:t>
            </a:r>
            <a:endParaRPr sz="3000" i="1" dirty="0">
              <a:solidFill>
                <a:schemeClr val="dk1"/>
              </a:solidFill>
            </a:endParaRPr>
          </a:p>
          <a:p>
            <a:pPr marL="0" lvl="0" indent="0" algn="just" rtl="0">
              <a:lnSpc>
                <a:spcPct val="115000"/>
              </a:lnSpc>
              <a:spcBef>
                <a:spcPts val="1200"/>
              </a:spcBef>
              <a:spcAft>
                <a:spcPts val="1200"/>
              </a:spcAft>
              <a:buClr>
                <a:schemeClr val="dk1"/>
              </a:buClr>
              <a:buSzPts val="1100"/>
              <a:buFont typeface="Arial"/>
              <a:buNone/>
            </a:pPr>
            <a:r>
              <a:rPr lang="en-US" sz="3000" dirty="0">
                <a:solidFill>
                  <a:schemeClr val="dk1"/>
                </a:solidFill>
              </a:rPr>
              <a:t> </a:t>
            </a:r>
            <a:endParaRPr dirty="0"/>
          </a:p>
        </p:txBody>
      </p:sp>
      <p:sp>
        <p:nvSpPr>
          <p:cNvPr id="205" name="Google Shape;205;ga57e9496ff_0_84"/>
          <p:cNvSpPr txBox="1">
            <a:spLocks noGrp="1"/>
          </p:cNvSpPr>
          <p:nvPr>
            <p:ph type="sldNum" idx="12"/>
          </p:nvPr>
        </p:nvSpPr>
        <p:spPr>
          <a:xfrm>
            <a:off x="1371243" y="6492876"/>
            <a:ext cx="507900" cy="3651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Clr>
                <a:srgbClr val="000000"/>
              </a:buClr>
              <a:buFont typeface="Arial"/>
              <a:buNone/>
            </a:pPr>
            <a:fld id="{00000000-1234-1234-1234-123412341234}" type="slidenum">
              <a:rPr lang="en-US"/>
              <a:t>15</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5"/>
          <p:cNvSpPr txBox="1">
            <a:spLocks noGrp="1"/>
          </p:cNvSpPr>
          <p:nvPr>
            <p:ph type="title"/>
          </p:nvPr>
        </p:nvSpPr>
        <p:spPr>
          <a:xfrm>
            <a:off x="406294" y="2362200"/>
            <a:ext cx="2539339" cy="3352800"/>
          </a:xfrm>
          <a:prstGeom prst="rect">
            <a:avLst/>
          </a:prstGeom>
          <a:noFill/>
          <a:ln>
            <a:noFill/>
          </a:ln>
        </p:spPr>
        <p:txBody>
          <a:bodyPr spcFirstLastPara="1" wrap="square" lIns="91425" tIns="45700" rIns="91425" bIns="45700" anchor="ctr" anchorCtr="0">
            <a:normAutofit/>
          </a:bodyPr>
          <a:lstStyle/>
          <a:p>
            <a:pPr marL="0" lvl="0" indent="0" algn="r" rtl="0">
              <a:spcBef>
                <a:spcPts val="0"/>
              </a:spcBef>
              <a:spcAft>
                <a:spcPts val="0"/>
              </a:spcAft>
              <a:buClr>
                <a:schemeClr val="lt1"/>
              </a:buClr>
              <a:buSzPts val="3000"/>
              <a:buFont typeface="Calibri"/>
              <a:buNone/>
            </a:pPr>
            <a:r>
              <a:rPr lang="en-US"/>
              <a:t>Some Questions to consider</a:t>
            </a:r>
            <a:endParaRPr/>
          </a:p>
        </p:txBody>
      </p:sp>
      <p:sp>
        <p:nvSpPr>
          <p:cNvPr id="211" name="Google Shape;211;p5"/>
          <p:cNvSpPr txBox="1">
            <a:spLocks noGrp="1"/>
          </p:cNvSpPr>
          <p:nvPr>
            <p:ph type="body" idx="1"/>
          </p:nvPr>
        </p:nvSpPr>
        <p:spPr>
          <a:xfrm>
            <a:off x="3656648" y="609601"/>
            <a:ext cx="8125883" cy="5943599"/>
          </a:xfrm>
          <a:prstGeom prst="rect">
            <a:avLst/>
          </a:prstGeom>
          <a:noFill/>
          <a:ln>
            <a:noFill/>
          </a:ln>
        </p:spPr>
        <p:txBody>
          <a:bodyPr spcFirstLastPara="1" wrap="square" lIns="91425" tIns="45700" rIns="91425" bIns="45700" anchor="t" anchorCtr="0">
            <a:normAutofit/>
          </a:bodyPr>
          <a:lstStyle/>
          <a:p>
            <a:pPr marL="342900" lvl="0" indent="-342900" algn="l" rtl="0">
              <a:lnSpc>
                <a:spcPct val="90000"/>
              </a:lnSpc>
              <a:spcBef>
                <a:spcPts val="0"/>
              </a:spcBef>
              <a:spcAft>
                <a:spcPts val="0"/>
              </a:spcAft>
              <a:buClr>
                <a:schemeClr val="dk1"/>
              </a:buClr>
              <a:buSzPts val="1920"/>
              <a:buFont typeface="Calibri"/>
              <a:buChar char="•"/>
            </a:pPr>
            <a:r>
              <a:rPr lang="en-US">
                <a:solidFill>
                  <a:schemeClr val="dk1"/>
                </a:solidFill>
              </a:rPr>
              <a:t>Can the internet continue to be a medium that guarantee creativity, freedom of expression and information sharing?</a:t>
            </a:r>
            <a:endParaRPr/>
          </a:p>
          <a:p>
            <a:pPr marL="342900" lvl="0" indent="-220980" algn="l" rtl="0">
              <a:lnSpc>
                <a:spcPct val="90000"/>
              </a:lnSpc>
              <a:spcBef>
                <a:spcPts val="640"/>
              </a:spcBef>
              <a:spcAft>
                <a:spcPts val="0"/>
              </a:spcAft>
              <a:buClr>
                <a:srgbClr val="0C0910"/>
              </a:buClr>
              <a:buSzPts val="1920"/>
              <a:buFont typeface="Calibri"/>
              <a:buNone/>
            </a:pPr>
            <a:endParaRPr>
              <a:solidFill>
                <a:schemeClr val="dk1"/>
              </a:solidFill>
            </a:endParaRPr>
          </a:p>
          <a:p>
            <a:pPr marL="342900" lvl="0" indent="-342900" algn="l" rtl="0">
              <a:lnSpc>
                <a:spcPct val="90000"/>
              </a:lnSpc>
              <a:spcBef>
                <a:spcPts val="640"/>
              </a:spcBef>
              <a:spcAft>
                <a:spcPts val="0"/>
              </a:spcAft>
              <a:buClr>
                <a:schemeClr val="dk1"/>
              </a:buClr>
              <a:buSzPts val="1920"/>
              <a:buFont typeface="Calibri"/>
              <a:buChar char="•"/>
            </a:pPr>
            <a:r>
              <a:rPr lang="en-US">
                <a:solidFill>
                  <a:schemeClr val="dk1"/>
                </a:solidFill>
              </a:rPr>
              <a:t>Can the internet be a neutral space for communication and transfer of information or should some content be favoured in some way and what does that mean for freedom and access to information?</a:t>
            </a:r>
            <a:endParaRPr/>
          </a:p>
          <a:p>
            <a:pPr marL="342900" lvl="0" indent="-220980" algn="l" rtl="0">
              <a:lnSpc>
                <a:spcPct val="90000"/>
              </a:lnSpc>
              <a:spcBef>
                <a:spcPts val="640"/>
              </a:spcBef>
              <a:spcAft>
                <a:spcPts val="0"/>
              </a:spcAft>
              <a:buClr>
                <a:srgbClr val="0C0910"/>
              </a:buClr>
              <a:buSzPts val="1920"/>
              <a:buFont typeface="Calibri"/>
              <a:buNone/>
            </a:pPr>
            <a:endParaRPr>
              <a:solidFill>
                <a:schemeClr val="dk1"/>
              </a:solidFill>
            </a:endParaRPr>
          </a:p>
          <a:p>
            <a:pPr marL="342900" lvl="0" indent="-342900" algn="l" rtl="0">
              <a:lnSpc>
                <a:spcPct val="90000"/>
              </a:lnSpc>
              <a:spcBef>
                <a:spcPts val="640"/>
              </a:spcBef>
              <a:spcAft>
                <a:spcPts val="0"/>
              </a:spcAft>
              <a:buClr>
                <a:srgbClr val="0C0910"/>
              </a:buClr>
              <a:buSzPts val="1920"/>
              <a:buFont typeface="Calibri"/>
              <a:buChar char="•"/>
            </a:pPr>
            <a:r>
              <a:rPr lang="en-US"/>
              <a:t>Can access to internet be considered a human right or is it a civil right? </a:t>
            </a:r>
            <a:endParaRPr/>
          </a:p>
        </p:txBody>
      </p:sp>
      <p:sp>
        <p:nvSpPr>
          <p:cNvPr id="212" name="Google Shape;212;p5"/>
          <p:cNvSpPr txBox="1">
            <a:spLocks noGrp="1"/>
          </p:cNvSpPr>
          <p:nvPr>
            <p:ph type="sldNum" idx="12"/>
          </p:nvPr>
        </p:nvSpPr>
        <p:spPr>
          <a:xfrm>
            <a:off x="1371243" y="6492876"/>
            <a:ext cx="507868" cy="365125"/>
          </a:xfrm>
          <a:prstGeom prst="rect">
            <a:avLst/>
          </a:prstGeom>
          <a:solidFill>
            <a:srgbClr val="C5D8F1"/>
          </a:solid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16</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6"/>
          <p:cNvSpPr txBox="1">
            <a:spLocks noGrp="1"/>
          </p:cNvSpPr>
          <p:nvPr>
            <p:ph type="title"/>
          </p:nvPr>
        </p:nvSpPr>
        <p:spPr>
          <a:xfrm>
            <a:off x="406294" y="2362200"/>
            <a:ext cx="2539339" cy="3352800"/>
          </a:xfrm>
          <a:prstGeom prst="rect">
            <a:avLst/>
          </a:prstGeom>
          <a:noFill/>
          <a:ln>
            <a:noFill/>
          </a:ln>
        </p:spPr>
        <p:txBody>
          <a:bodyPr spcFirstLastPara="1" wrap="square" lIns="91425" tIns="45700" rIns="91425" bIns="45700" anchor="ctr" anchorCtr="0">
            <a:normAutofit/>
          </a:bodyPr>
          <a:lstStyle/>
          <a:p>
            <a:pPr marL="0" lvl="0" indent="0" algn="r" rtl="0">
              <a:spcBef>
                <a:spcPts val="0"/>
              </a:spcBef>
              <a:spcAft>
                <a:spcPts val="0"/>
              </a:spcAft>
              <a:buClr>
                <a:schemeClr val="lt1"/>
              </a:buClr>
              <a:buSzPts val="3000"/>
              <a:buFont typeface="Calibri"/>
              <a:buNone/>
            </a:pPr>
            <a:r>
              <a:rPr lang="en-US"/>
              <a:t>Normative Principles that guide the use of the internet </a:t>
            </a:r>
            <a:endParaRPr/>
          </a:p>
        </p:txBody>
      </p:sp>
      <p:sp>
        <p:nvSpPr>
          <p:cNvPr id="218" name="Google Shape;218;p6"/>
          <p:cNvSpPr txBox="1">
            <a:spLocks noGrp="1"/>
          </p:cNvSpPr>
          <p:nvPr>
            <p:ph type="body" idx="1"/>
          </p:nvPr>
        </p:nvSpPr>
        <p:spPr>
          <a:xfrm>
            <a:off x="3656648" y="609601"/>
            <a:ext cx="8125883" cy="5943599"/>
          </a:xfrm>
          <a:prstGeom prst="rect">
            <a:avLst/>
          </a:prstGeom>
          <a:noFill/>
          <a:ln>
            <a:noFill/>
          </a:ln>
        </p:spPr>
        <p:txBody>
          <a:bodyPr spcFirstLastPara="1" wrap="square" lIns="91425" tIns="45700" rIns="91425" bIns="45700" anchor="t" anchorCtr="0">
            <a:normAutofit/>
          </a:bodyPr>
          <a:lstStyle/>
          <a:p>
            <a:pPr marL="342900" lvl="0" indent="-220980" algn="l" rtl="0">
              <a:spcBef>
                <a:spcPts val="0"/>
              </a:spcBef>
              <a:spcAft>
                <a:spcPts val="0"/>
              </a:spcAft>
              <a:buClr>
                <a:srgbClr val="0C0910"/>
              </a:buClr>
              <a:buSzPts val="1920"/>
              <a:buFont typeface="Calibri"/>
              <a:buNone/>
            </a:pPr>
            <a:endParaRPr/>
          </a:p>
          <a:p>
            <a:pPr marL="742950" lvl="1" indent="-285750" algn="l" rtl="0">
              <a:spcBef>
                <a:spcPts val="640"/>
              </a:spcBef>
              <a:spcAft>
                <a:spcPts val="0"/>
              </a:spcAft>
              <a:buClr>
                <a:schemeClr val="dk1"/>
              </a:buClr>
              <a:buSzPts val="3200"/>
              <a:buChar char="–"/>
            </a:pPr>
            <a:r>
              <a:rPr lang="en-US" sz="3200"/>
              <a:t>Informed Consent</a:t>
            </a:r>
            <a:endParaRPr/>
          </a:p>
          <a:p>
            <a:pPr marL="742950" lvl="1" indent="-285750" algn="l" rtl="0">
              <a:spcBef>
                <a:spcPts val="640"/>
              </a:spcBef>
              <a:spcAft>
                <a:spcPts val="0"/>
              </a:spcAft>
              <a:buClr>
                <a:schemeClr val="dk1"/>
              </a:buClr>
              <a:buSzPts val="3200"/>
              <a:buChar char="–"/>
            </a:pPr>
            <a:r>
              <a:rPr lang="en-US" sz="3200"/>
              <a:t>Privacy </a:t>
            </a:r>
            <a:endParaRPr/>
          </a:p>
          <a:p>
            <a:pPr marL="742950" lvl="1" indent="-285750" algn="l" rtl="0">
              <a:spcBef>
                <a:spcPts val="640"/>
              </a:spcBef>
              <a:spcAft>
                <a:spcPts val="0"/>
              </a:spcAft>
              <a:buClr>
                <a:schemeClr val="dk1"/>
              </a:buClr>
              <a:buSzPts val="3200"/>
              <a:buChar char="–"/>
            </a:pPr>
            <a:r>
              <a:rPr lang="en-US" sz="3200"/>
              <a:t>Confidentiality </a:t>
            </a:r>
            <a:endParaRPr/>
          </a:p>
          <a:p>
            <a:pPr marL="742950" lvl="1" indent="-285750" algn="l" rtl="0">
              <a:spcBef>
                <a:spcPts val="640"/>
              </a:spcBef>
              <a:spcAft>
                <a:spcPts val="0"/>
              </a:spcAft>
              <a:buClr>
                <a:schemeClr val="dk1"/>
              </a:buClr>
              <a:buSzPts val="3200"/>
              <a:buChar char="–"/>
            </a:pPr>
            <a:r>
              <a:rPr lang="en-US" sz="3200"/>
              <a:t>Human dignity</a:t>
            </a:r>
            <a:endParaRPr/>
          </a:p>
          <a:p>
            <a:pPr marL="742950" lvl="1" indent="-285750" algn="l" rtl="0">
              <a:spcBef>
                <a:spcPts val="640"/>
              </a:spcBef>
              <a:spcAft>
                <a:spcPts val="0"/>
              </a:spcAft>
              <a:buClr>
                <a:schemeClr val="dk1"/>
              </a:buClr>
              <a:buSzPts val="3200"/>
              <a:buChar char="–"/>
            </a:pPr>
            <a:r>
              <a:rPr lang="en-US" sz="3200"/>
              <a:t>Avoidance of harm</a:t>
            </a:r>
            <a:endParaRPr/>
          </a:p>
          <a:p>
            <a:pPr marL="742950" lvl="1" indent="-285750" algn="l" rtl="0">
              <a:spcBef>
                <a:spcPts val="640"/>
              </a:spcBef>
              <a:spcAft>
                <a:spcPts val="0"/>
              </a:spcAft>
              <a:buClr>
                <a:schemeClr val="dk1"/>
              </a:buClr>
              <a:buSzPts val="3200"/>
              <a:buChar char="–"/>
            </a:pPr>
            <a:r>
              <a:rPr lang="en-US" sz="3200"/>
              <a:t>Honesty and Responsibility</a:t>
            </a:r>
            <a:endParaRPr/>
          </a:p>
          <a:p>
            <a:pPr marL="742950" lvl="1" indent="-285750" algn="l" rtl="0">
              <a:spcBef>
                <a:spcPts val="640"/>
              </a:spcBef>
              <a:spcAft>
                <a:spcPts val="0"/>
              </a:spcAft>
              <a:buClr>
                <a:schemeClr val="dk1"/>
              </a:buClr>
              <a:buSzPts val="3200"/>
              <a:buChar char="–"/>
            </a:pPr>
            <a:r>
              <a:rPr lang="en-US" sz="3200"/>
              <a:t>Quality of goods consumed</a:t>
            </a:r>
            <a:endParaRPr sz="3200"/>
          </a:p>
        </p:txBody>
      </p:sp>
      <p:sp>
        <p:nvSpPr>
          <p:cNvPr id="219" name="Google Shape;219;p6"/>
          <p:cNvSpPr txBox="1">
            <a:spLocks noGrp="1"/>
          </p:cNvSpPr>
          <p:nvPr>
            <p:ph type="sldNum" idx="12"/>
          </p:nvPr>
        </p:nvSpPr>
        <p:spPr>
          <a:xfrm>
            <a:off x="1371243" y="6492876"/>
            <a:ext cx="507868" cy="365125"/>
          </a:xfrm>
          <a:prstGeom prst="rect">
            <a:avLst/>
          </a:prstGeom>
          <a:solidFill>
            <a:srgbClr val="C5D8F1"/>
          </a:solid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17</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7"/>
          <p:cNvSpPr txBox="1">
            <a:spLocks noGrp="1"/>
          </p:cNvSpPr>
          <p:nvPr>
            <p:ph type="title"/>
          </p:nvPr>
        </p:nvSpPr>
        <p:spPr>
          <a:xfrm>
            <a:off x="406294" y="2362200"/>
            <a:ext cx="2539339" cy="3352800"/>
          </a:xfrm>
          <a:prstGeom prst="rect">
            <a:avLst/>
          </a:prstGeom>
          <a:noFill/>
          <a:ln>
            <a:noFill/>
          </a:ln>
        </p:spPr>
        <p:txBody>
          <a:bodyPr spcFirstLastPara="1" wrap="square" lIns="91425" tIns="45700" rIns="91425" bIns="45700" anchor="ctr" anchorCtr="0">
            <a:normAutofit/>
          </a:bodyPr>
          <a:lstStyle/>
          <a:p>
            <a:pPr marL="0" lvl="0" indent="0" algn="r" rtl="0">
              <a:spcBef>
                <a:spcPts val="0"/>
              </a:spcBef>
              <a:spcAft>
                <a:spcPts val="0"/>
              </a:spcAft>
              <a:buClr>
                <a:schemeClr val="lt1"/>
              </a:buClr>
              <a:buSzPts val="3000"/>
              <a:buFont typeface="Calibri"/>
              <a:buNone/>
            </a:pPr>
            <a:r>
              <a:rPr lang="en-US"/>
              <a:t>Some ethical problems in the use of internet</a:t>
            </a:r>
            <a:endParaRPr/>
          </a:p>
        </p:txBody>
      </p:sp>
      <p:sp>
        <p:nvSpPr>
          <p:cNvPr id="227" name="Google Shape;227;p7"/>
          <p:cNvSpPr txBox="1">
            <a:spLocks noGrp="1"/>
          </p:cNvSpPr>
          <p:nvPr>
            <p:ph type="body" idx="1"/>
          </p:nvPr>
        </p:nvSpPr>
        <p:spPr>
          <a:xfrm>
            <a:off x="3656648" y="332656"/>
            <a:ext cx="8125883" cy="6120680"/>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rgbClr val="0C0910"/>
              </a:buClr>
              <a:buSzPts val="1680"/>
              <a:buFont typeface="Calibri"/>
              <a:buChar char="•"/>
            </a:pPr>
            <a:r>
              <a:rPr lang="en-US" sz="2800"/>
              <a:t>Internet Identity Theft</a:t>
            </a:r>
            <a:endParaRPr/>
          </a:p>
          <a:p>
            <a:pPr marL="342900" lvl="0" indent="-342900" algn="l" rtl="0">
              <a:spcBef>
                <a:spcPts val="560"/>
              </a:spcBef>
              <a:spcAft>
                <a:spcPts val="0"/>
              </a:spcAft>
              <a:buClr>
                <a:srgbClr val="0C0910"/>
              </a:buClr>
              <a:buSzPts val="1680"/>
              <a:buFont typeface="Calibri"/>
              <a:buChar char="•"/>
            </a:pPr>
            <a:r>
              <a:rPr lang="en-US" sz="2800"/>
              <a:t>Internet surveillance/Espionage</a:t>
            </a:r>
            <a:endParaRPr/>
          </a:p>
          <a:p>
            <a:pPr marL="342900" lvl="0" indent="-342900" algn="l" rtl="0">
              <a:spcBef>
                <a:spcPts val="560"/>
              </a:spcBef>
              <a:spcAft>
                <a:spcPts val="0"/>
              </a:spcAft>
              <a:buClr>
                <a:srgbClr val="0C0910"/>
              </a:buClr>
              <a:buSzPts val="1680"/>
              <a:buFont typeface="Calibri"/>
              <a:buChar char="•"/>
            </a:pPr>
            <a:r>
              <a:rPr lang="en-US" sz="2800"/>
              <a:t>Internet Hacking/Information Theft</a:t>
            </a:r>
            <a:endParaRPr/>
          </a:p>
          <a:p>
            <a:pPr marL="342900" lvl="0" indent="-342900" algn="l" rtl="0">
              <a:spcBef>
                <a:spcPts val="560"/>
              </a:spcBef>
              <a:spcAft>
                <a:spcPts val="0"/>
              </a:spcAft>
              <a:buClr>
                <a:srgbClr val="0C0910"/>
              </a:buClr>
              <a:buSzPts val="1680"/>
              <a:buFont typeface="Calibri"/>
              <a:buChar char="•"/>
            </a:pPr>
            <a:r>
              <a:rPr lang="en-US" sz="2800"/>
              <a:t>Cyber Stalking</a:t>
            </a:r>
            <a:endParaRPr/>
          </a:p>
          <a:p>
            <a:pPr marL="342900" lvl="0" indent="-342900" algn="l" rtl="0">
              <a:spcBef>
                <a:spcPts val="560"/>
              </a:spcBef>
              <a:spcAft>
                <a:spcPts val="0"/>
              </a:spcAft>
              <a:buClr>
                <a:srgbClr val="0C0910"/>
              </a:buClr>
              <a:buSzPts val="1680"/>
              <a:buFont typeface="Calibri"/>
              <a:buChar char="•"/>
            </a:pPr>
            <a:r>
              <a:rPr lang="en-US" sz="2800"/>
              <a:t>Credit Card Fraud</a:t>
            </a:r>
            <a:endParaRPr/>
          </a:p>
          <a:p>
            <a:pPr marL="342900" lvl="0" indent="-342900" algn="l" rtl="0">
              <a:spcBef>
                <a:spcPts val="560"/>
              </a:spcBef>
              <a:spcAft>
                <a:spcPts val="0"/>
              </a:spcAft>
              <a:buClr>
                <a:srgbClr val="0C0910"/>
              </a:buClr>
              <a:buSzPts val="1680"/>
              <a:buFont typeface="Calibri"/>
              <a:buChar char="•"/>
            </a:pPr>
            <a:r>
              <a:rPr lang="en-US" sz="2800"/>
              <a:t>Phishing/Spamming</a:t>
            </a:r>
            <a:endParaRPr/>
          </a:p>
          <a:p>
            <a:pPr marL="342900" lvl="0" indent="-342900" algn="l" rtl="0">
              <a:spcBef>
                <a:spcPts val="560"/>
              </a:spcBef>
              <a:spcAft>
                <a:spcPts val="0"/>
              </a:spcAft>
              <a:buClr>
                <a:srgbClr val="0C0910"/>
              </a:buClr>
              <a:buSzPts val="1680"/>
              <a:buFont typeface="Calibri"/>
              <a:buChar char="•"/>
            </a:pPr>
            <a:r>
              <a:rPr lang="en-US" sz="2800"/>
              <a:t>Cyber bullying</a:t>
            </a:r>
            <a:endParaRPr/>
          </a:p>
          <a:p>
            <a:pPr marL="342900" lvl="0" indent="-342900" algn="l" rtl="0">
              <a:spcBef>
                <a:spcPts val="560"/>
              </a:spcBef>
              <a:spcAft>
                <a:spcPts val="0"/>
              </a:spcAft>
              <a:buClr>
                <a:srgbClr val="0C0910"/>
              </a:buClr>
              <a:buSzPts val="1680"/>
              <a:buFont typeface="Calibri"/>
              <a:buChar char="•"/>
            </a:pPr>
            <a:r>
              <a:rPr lang="en-US" sz="2800"/>
              <a:t>Internet Copyright Violation</a:t>
            </a:r>
            <a:endParaRPr/>
          </a:p>
          <a:p>
            <a:pPr marL="342900" lvl="0" indent="-342900" algn="l" rtl="0">
              <a:spcBef>
                <a:spcPts val="560"/>
              </a:spcBef>
              <a:spcAft>
                <a:spcPts val="0"/>
              </a:spcAft>
              <a:buClr>
                <a:srgbClr val="0C0910"/>
              </a:buClr>
              <a:buSzPts val="1680"/>
              <a:buFont typeface="Calibri"/>
              <a:buChar char="•"/>
            </a:pPr>
            <a:r>
              <a:rPr lang="en-US" sz="2800"/>
              <a:t>Fake-News Peddling</a:t>
            </a:r>
            <a:endParaRPr/>
          </a:p>
          <a:p>
            <a:pPr marL="342900" lvl="0" indent="-342900" algn="l" rtl="0">
              <a:spcBef>
                <a:spcPts val="560"/>
              </a:spcBef>
              <a:spcAft>
                <a:spcPts val="0"/>
              </a:spcAft>
              <a:buClr>
                <a:srgbClr val="0C0910"/>
              </a:buClr>
              <a:buSzPts val="1680"/>
              <a:buFont typeface="Calibri"/>
              <a:buChar char="•"/>
            </a:pPr>
            <a:r>
              <a:rPr lang="en-US" sz="2800"/>
              <a:t>Internet Addiction</a:t>
            </a:r>
            <a:endParaRPr/>
          </a:p>
          <a:p>
            <a:pPr marL="342900" lvl="0" indent="-342900" algn="l" rtl="0">
              <a:spcBef>
                <a:spcPts val="560"/>
              </a:spcBef>
              <a:spcAft>
                <a:spcPts val="0"/>
              </a:spcAft>
              <a:buClr>
                <a:srgbClr val="0C0910"/>
              </a:buClr>
              <a:buSzPts val="1680"/>
              <a:buFont typeface="Calibri"/>
              <a:buChar char="•"/>
            </a:pPr>
            <a:r>
              <a:rPr lang="en-US" sz="2800"/>
              <a:t>Cyber terrorism</a:t>
            </a:r>
            <a:endParaRPr/>
          </a:p>
          <a:p>
            <a:pPr marL="342900" lvl="0" indent="-342900" algn="l" rtl="0">
              <a:spcBef>
                <a:spcPts val="560"/>
              </a:spcBef>
              <a:spcAft>
                <a:spcPts val="0"/>
              </a:spcAft>
              <a:buClr>
                <a:srgbClr val="0C0910"/>
              </a:buClr>
              <a:buSzPts val="1680"/>
              <a:buFont typeface="Calibri"/>
              <a:buChar char="•"/>
            </a:pPr>
            <a:r>
              <a:rPr lang="en-US" sz="2800"/>
              <a:t>Internet Piracy</a:t>
            </a:r>
            <a:endParaRPr/>
          </a:p>
          <a:p>
            <a:pPr marL="0" lvl="0" indent="0" algn="l" rtl="0">
              <a:spcBef>
                <a:spcPts val="560"/>
              </a:spcBef>
              <a:spcAft>
                <a:spcPts val="0"/>
              </a:spcAft>
              <a:buClr>
                <a:srgbClr val="0C0910"/>
              </a:buClr>
              <a:buSzPts val="1680"/>
              <a:buNone/>
            </a:pPr>
            <a:endParaRPr sz="2800"/>
          </a:p>
          <a:p>
            <a:pPr marL="0" lvl="0" indent="0" algn="l" rtl="0">
              <a:spcBef>
                <a:spcPts val="560"/>
              </a:spcBef>
              <a:spcAft>
                <a:spcPts val="0"/>
              </a:spcAft>
              <a:buClr>
                <a:srgbClr val="0C0910"/>
              </a:buClr>
              <a:buSzPts val="1680"/>
              <a:buNone/>
            </a:pPr>
            <a:endParaRPr sz="2800"/>
          </a:p>
          <a:p>
            <a:pPr marL="342900" lvl="0" indent="-236220" algn="l" rtl="0">
              <a:spcBef>
                <a:spcPts val="560"/>
              </a:spcBef>
              <a:spcAft>
                <a:spcPts val="0"/>
              </a:spcAft>
              <a:buClr>
                <a:srgbClr val="0C0910"/>
              </a:buClr>
              <a:buSzPts val="1680"/>
              <a:buFont typeface="Calibri"/>
              <a:buNone/>
            </a:pPr>
            <a:endParaRPr sz="2800"/>
          </a:p>
          <a:p>
            <a:pPr marL="342900" lvl="0" indent="-236220" algn="l" rtl="0">
              <a:spcBef>
                <a:spcPts val="560"/>
              </a:spcBef>
              <a:spcAft>
                <a:spcPts val="0"/>
              </a:spcAft>
              <a:buClr>
                <a:srgbClr val="0C0910"/>
              </a:buClr>
              <a:buSzPts val="1680"/>
              <a:buFont typeface="Calibri"/>
              <a:buNone/>
            </a:pPr>
            <a:endParaRPr sz="2800"/>
          </a:p>
        </p:txBody>
      </p:sp>
      <p:sp>
        <p:nvSpPr>
          <p:cNvPr id="228" name="Google Shape;228;p7"/>
          <p:cNvSpPr txBox="1">
            <a:spLocks noGrp="1"/>
          </p:cNvSpPr>
          <p:nvPr>
            <p:ph type="sldNum" idx="12"/>
          </p:nvPr>
        </p:nvSpPr>
        <p:spPr>
          <a:xfrm>
            <a:off x="1371243" y="6492876"/>
            <a:ext cx="507868" cy="365125"/>
          </a:xfrm>
          <a:prstGeom prst="rect">
            <a:avLst/>
          </a:prstGeom>
          <a:solidFill>
            <a:srgbClr val="C5D8F1"/>
          </a:solid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18</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ga57e9496ff_0_91"/>
          <p:cNvSpPr txBox="1">
            <a:spLocks noGrp="1"/>
          </p:cNvSpPr>
          <p:nvPr>
            <p:ph type="title"/>
          </p:nvPr>
        </p:nvSpPr>
        <p:spPr>
          <a:xfrm>
            <a:off x="406294" y="2362200"/>
            <a:ext cx="2539200" cy="3352800"/>
          </a:xfrm>
          <a:prstGeom prst="rect">
            <a:avLst/>
          </a:prstGeom>
        </p:spPr>
        <p:txBody>
          <a:bodyPr spcFirstLastPara="1" wrap="square" lIns="91425" tIns="45700" rIns="91425" bIns="45700" anchor="ctr" anchorCtr="0">
            <a:noAutofit/>
          </a:bodyPr>
          <a:lstStyle/>
          <a:p>
            <a:pPr marL="0" lvl="0" indent="0" algn="l" rtl="0">
              <a:lnSpc>
                <a:spcPct val="115000"/>
              </a:lnSpc>
              <a:spcBef>
                <a:spcPts val="2400"/>
              </a:spcBef>
              <a:spcAft>
                <a:spcPts val="0"/>
              </a:spcAft>
              <a:buClr>
                <a:schemeClr val="dk1"/>
              </a:buClr>
              <a:buSzPts val="1100"/>
              <a:buFont typeface="Arial"/>
              <a:buNone/>
            </a:pPr>
            <a:r>
              <a:rPr lang="en-US">
                <a:solidFill>
                  <a:srgbClr val="FFFFFF"/>
                </a:solidFill>
              </a:rPr>
              <a:t>Materials for further reading</a:t>
            </a:r>
            <a:endParaRPr>
              <a:solidFill>
                <a:srgbClr val="FFFFFF"/>
              </a:solidFill>
            </a:endParaRPr>
          </a:p>
          <a:p>
            <a:pPr marL="0" lvl="0" indent="0" algn="l" rtl="0">
              <a:spcBef>
                <a:spcPts val="600"/>
              </a:spcBef>
              <a:spcAft>
                <a:spcPts val="0"/>
              </a:spcAft>
              <a:buNone/>
            </a:pPr>
            <a:endParaRPr>
              <a:solidFill>
                <a:srgbClr val="FFFFFF"/>
              </a:solidFill>
            </a:endParaRPr>
          </a:p>
        </p:txBody>
      </p:sp>
      <p:sp>
        <p:nvSpPr>
          <p:cNvPr id="235" name="Google Shape;235;ga57e9496ff_0_91"/>
          <p:cNvSpPr txBox="1">
            <a:spLocks noGrp="1"/>
          </p:cNvSpPr>
          <p:nvPr>
            <p:ph type="body" idx="1"/>
          </p:nvPr>
        </p:nvSpPr>
        <p:spPr>
          <a:xfrm>
            <a:off x="3549558" y="265350"/>
            <a:ext cx="8125800" cy="6327300"/>
          </a:xfrm>
          <a:prstGeom prst="rect">
            <a:avLst/>
          </a:prstGeom>
        </p:spPr>
        <p:txBody>
          <a:bodyPr spcFirstLastPara="1" wrap="square" lIns="91425" tIns="45700" rIns="91425" bIns="45700" anchor="t" anchorCtr="0">
            <a:noAutofit/>
          </a:bodyPr>
          <a:lstStyle/>
          <a:p>
            <a:pPr marL="0" lvl="0" indent="0" algn="l" rtl="0">
              <a:lnSpc>
                <a:spcPct val="115000"/>
              </a:lnSpc>
              <a:spcBef>
                <a:spcPts val="1200"/>
              </a:spcBef>
              <a:spcAft>
                <a:spcPts val="0"/>
              </a:spcAft>
              <a:buNone/>
            </a:pPr>
            <a:r>
              <a:rPr lang="en-US" sz="1400" dirty="0" err="1">
                <a:solidFill>
                  <a:schemeClr val="dk1"/>
                </a:solidFill>
              </a:rPr>
              <a:t>WebWise</a:t>
            </a:r>
            <a:r>
              <a:rPr lang="en-US" sz="1400" dirty="0">
                <a:solidFill>
                  <a:schemeClr val="dk1"/>
                </a:solidFill>
              </a:rPr>
              <a:t> (2012). What is netiquette? BBC Retrieved from:</a:t>
            </a:r>
            <a:r>
              <a:rPr lang="en-US" sz="1400" dirty="0">
                <a:solidFill>
                  <a:schemeClr val="dk1"/>
                </a:solidFill>
                <a:uFill>
                  <a:noFill/>
                </a:uFill>
                <a:hlinkClick r:id="rId3">
                  <a:extLst>
                    <a:ext uri="{A12FA001-AC4F-418D-AE19-62706E023703}">
                      <ahyp:hlinkClr xmlns:ahyp="http://schemas.microsoft.com/office/drawing/2018/hyperlinkcolor" val="tx"/>
                    </a:ext>
                  </a:extLst>
                </a:hlinkClick>
              </a:rPr>
              <a:t> </a:t>
            </a:r>
            <a:r>
              <a:rPr lang="en-US" sz="1400" u="sng" dirty="0">
                <a:solidFill>
                  <a:srgbClr val="1155CC"/>
                </a:solidFill>
                <a:hlinkClick r:id="rId3">
                  <a:extLst>
                    <a:ext uri="{A12FA001-AC4F-418D-AE19-62706E023703}">
                      <ahyp:hlinkClr xmlns:ahyp="http://schemas.microsoft.com/office/drawing/2018/hyperlinkcolor" val="tx"/>
                    </a:ext>
                  </a:extLst>
                </a:hlinkClick>
              </a:rPr>
              <a:t>http://www.bbc.co.uk/webwise/guides/about-         netiquette</a:t>
            </a:r>
            <a:endParaRPr sz="1400" dirty="0">
              <a:solidFill>
                <a:srgbClr val="111111"/>
              </a:solidFill>
              <a:highlight>
                <a:srgbClr val="FFFFFF"/>
              </a:highlight>
            </a:endParaRPr>
          </a:p>
          <a:p>
            <a:pPr marL="0" lvl="0" indent="0" algn="l" rtl="0">
              <a:lnSpc>
                <a:spcPct val="115000"/>
              </a:lnSpc>
              <a:spcBef>
                <a:spcPts val="1200"/>
              </a:spcBef>
              <a:spcAft>
                <a:spcPts val="0"/>
              </a:spcAft>
              <a:buClr>
                <a:schemeClr val="dk1"/>
              </a:buClr>
              <a:buSzPts val="1100"/>
              <a:buFont typeface="Arial"/>
              <a:buNone/>
            </a:pPr>
            <a:endParaRPr sz="1400" dirty="0">
              <a:solidFill>
                <a:srgbClr val="111111"/>
              </a:solidFill>
              <a:highlight>
                <a:srgbClr val="FFFFFF"/>
              </a:highlight>
            </a:endParaRPr>
          </a:p>
          <a:p>
            <a:pPr marL="0" lvl="0" indent="0" algn="l" rtl="0">
              <a:lnSpc>
                <a:spcPct val="115000"/>
              </a:lnSpc>
              <a:spcBef>
                <a:spcPts val="1200"/>
              </a:spcBef>
              <a:spcAft>
                <a:spcPts val="0"/>
              </a:spcAft>
              <a:buNone/>
            </a:pPr>
            <a:r>
              <a:rPr lang="en-US" sz="1400" dirty="0">
                <a:solidFill>
                  <a:srgbClr val="111111"/>
                </a:solidFill>
                <a:highlight>
                  <a:srgbClr val="FFFFFF"/>
                </a:highlight>
              </a:rPr>
              <a:t>Horn, S., &amp; </a:t>
            </a:r>
            <a:r>
              <a:rPr lang="en-US" sz="1400" dirty="0" err="1">
                <a:solidFill>
                  <a:srgbClr val="111111"/>
                </a:solidFill>
                <a:highlight>
                  <a:srgbClr val="FFFFFF"/>
                </a:highlight>
              </a:rPr>
              <a:t>Veermans</a:t>
            </a:r>
            <a:r>
              <a:rPr lang="en-US" sz="1400" dirty="0">
                <a:solidFill>
                  <a:srgbClr val="111111"/>
                </a:solidFill>
                <a:highlight>
                  <a:srgbClr val="FFFFFF"/>
                </a:highlight>
              </a:rPr>
              <a:t>, K. (2019). Critical thinking efficacy and transfer skills defend against ‘fake news’ at an international school in Finland. </a:t>
            </a:r>
            <a:r>
              <a:rPr lang="en-US" sz="1400" i="1" dirty="0">
                <a:solidFill>
                  <a:srgbClr val="111111"/>
                </a:solidFill>
                <a:highlight>
                  <a:srgbClr val="FFFFFF"/>
                </a:highlight>
              </a:rPr>
              <a:t>Journal of Research in International Education</a:t>
            </a:r>
            <a:r>
              <a:rPr lang="en-US" sz="1400" dirty="0">
                <a:solidFill>
                  <a:srgbClr val="111111"/>
                </a:solidFill>
                <a:highlight>
                  <a:srgbClr val="FFFFFF"/>
                </a:highlight>
              </a:rPr>
              <a:t>, Vol. 18(1) 23–41</a:t>
            </a:r>
            <a:r>
              <a:rPr lang="en-US" sz="1400" dirty="0">
                <a:solidFill>
                  <a:srgbClr val="111111"/>
                </a:solidFill>
                <a:highlight>
                  <a:srgbClr val="FFFFFF"/>
                </a:highlight>
                <a:uFill>
                  <a:noFill/>
                </a:uFill>
                <a:hlinkClick r:id="rId4">
                  <a:extLst>
                    <a:ext uri="{A12FA001-AC4F-418D-AE19-62706E023703}">
                      <ahyp:hlinkClr xmlns:ahyp="http://schemas.microsoft.com/office/drawing/2018/hyperlinkcolor" val="tx"/>
                    </a:ext>
                  </a:extLst>
                </a:hlinkClick>
              </a:rPr>
              <a:t> </a:t>
            </a:r>
            <a:r>
              <a:rPr lang="en-US" sz="1400" u="sng" dirty="0">
                <a:solidFill>
                  <a:srgbClr val="1155CC"/>
                </a:solidFill>
                <a:highlight>
                  <a:srgbClr val="FFFFFF"/>
                </a:highlight>
                <a:hlinkClick r:id="rId4">
                  <a:extLst>
                    <a:ext uri="{A12FA001-AC4F-418D-AE19-62706E023703}">
                      <ahyp:hlinkClr xmlns:ahyp="http://schemas.microsoft.com/office/drawing/2018/hyperlinkcolor" val="tx"/>
                    </a:ext>
                  </a:extLst>
                </a:hlinkClick>
              </a:rPr>
              <a:t>https://journals.sagepub.com/doi/abs/10.1177/1475240919830003</a:t>
            </a:r>
            <a:endParaRPr sz="1400" dirty="0">
              <a:solidFill>
                <a:srgbClr val="111111"/>
              </a:solidFill>
              <a:highlight>
                <a:srgbClr val="FFFFFF"/>
              </a:highlight>
            </a:endParaRPr>
          </a:p>
          <a:p>
            <a:pPr marL="0" lvl="0" indent="0" algn="l" rtl="0">
              <a:lnSpc>
                <a:spcPct val="115000"/>
              </a:lnSpc>
              <a:spcBef>
                <a:spcPts val="1200"/>
              </a:spcBef>
              <a:spcAft>
                <a:spcPts val="0"/>
              </a:spcAft>
              <a:buClr>
                <a:schemeClr val="dk1"/>
              </a:buClr>
              <a:buSzPts val="1100"/>
              <a:buFont typeface="Arial"/>
              <a:buNone/>
            </a:pPr>
            <a:endParaRPr sz="1400" dirty="0">
              <a:solidFill>
                <a:srgbClr val="111111"/>
              </a:solidFill>
              <a:highlight>
                <a:srgbClr val="FFFFFF"/>
              </a:highlight>
            </a:endParaRPr>
          </a:p>
          <a:p>
            <a:pPr marL="0" lvl="0" indent="0" algn="l" rtl="0">
              <a:lnSpc>
                <a:spcPct val="115000"/>
              </a:lnSpc>
              <a:spcBef>
                <a:spcPts val="1200"/>
              </a:spcBef>
              <a:spcAft>
                <a:spcPts val="0"/>
              </a:spcAft>
              <a:buClr>
                <a:schemeClr val="dk1"/>
              </a:buClr>
              <a:buSzPts val="1100"/>
              <a:buFont typeface="Arial"/>
              <a:buNone/>
            </a:pPr>
            <a:r>
              <a:rPr lang="en-US" sz="1400" dirty="0">
                <a:solidFill>
                  <a:srgbClr val="111111"/>
                </a:solidFill>
                <a:highlight>
                  <a:srgbClr val="FFFFFF"/>
                </a:highlight>
              </a:rPr>
              <a:t>Clickbait. </a:t>
            </a:r>
            <a:r>
              <a:rPr lang="en-US" sz="1400" dirty="0">
                <a:solidFill>
                  <a:srgbClr val="111111"/>
                </a:solidFill>
                <a:highlight>
                  <a:srgbClr val="FFFFFF"/>
                </a:highlight>
                <a:uFill>
                  <a:noFill/>
                </a:uFill>
                <a:hlinkClick r:id="rId5">
                  <a:extLst>
                    <a:ext uri="{A12FA001-AC4F-418D-AE19-62706E023703}">
                      <ahyp:hlinkClr xmlns:ahyp="http://schemas.microsoft.com/office/drawing/2018/hyperlinkcolor" val="tx"/>
                    </a:ext>
                  </a:extLst>
                </a:hlinkClick>
              </a:rPr>
              <a:t> </a:t>
            </a:r>
            <a:r>
              <a:rPr lang="en-US" sz="1400" u="sng" dirty="0">
                <a:solidFill>
                  <a:srgbClr val="1155CC"/>
                </a:solidFill>
                <a:highlight>
                  <a:srgbClr val="FFFFFF"/>
                </a:highlight>
                <a:hlinkClick r:id="rId5">
                  <a:extLst>
                    <a:ext uri="{A12FA001-AC4F-418D-AE19-62706E023703}">
                      <ahyp:hlinkClr xmlns:ahyp="http://schemas.microsoft.com/office/drawing/2018/hyperlinkcolor" val="tx"/>
                    </a:ext>
                  </a:extLst>
                </a:hlinkClick>
              </a:rPr>
              <a:t>https://kavi.fi/sites/default/files/documents/menitkoklikkiin_en.pdf</a:t>
            </a:r>
            <a:r>
              <a:rPr lang="en-US" sz="1400" dirty="0">
                <a:solidFill>
                  <a:srgbClr val="111111"/>
                </a:solidFill>
                <a:highlight>
                  <a:srgbClr val="FFFFFF"/>
                </a:highlight>
              </a:rPr>
              <a:t> The material is produced by The National Audiovisual Institute, </a:t>
            </a:r>
            <a:r>
              <a:rPr lang="en-US" sz="1400" dirty="0" err="1">
                <a:solidFill>
                  <a:srgbClr val="111111"/>
                </a:solidFill>
                <a:highlight>
                  <a:srgbClr val="FFFFFF"/>
                </a:highlight>
              </a:rPr>
              <a:t>Ampu</a:t>
            </a:r>
            <a:r>
              <a:rPr lang="en-US" sz="1400" dirty="0">
                <a:solidFill>
                  <a:srgbClr val="111111"/>
                </a:solidFill>
                <a:highlight>
                  <a:srgbClr val="FFFFFF"/>
                </a:highlight>
              </a:rPr>
              <a:t> 4H, Curly, the national </a:t>
            </a:r>
            <a:r>
              <a:rPr lang="en-US" sz="1400" dirty="0" err="1">
                <a:solidFill>
                  <a:srgbClr val="111111"/>
                </a:solidFill>
                <a:highlight>
                  <a:srgbClr val="FFFFFF"/>
                </a:highlight>
              </a:rPr>
              <a:t>Lukuinto</a:t>
            </a:r>
            <a:r>
              <a:rPr lang="en-US" sz="1400" dirty="0">
                <a:solidFill>
                  <a:srgbClr val="111111"/>
                </a:solidFill>
                <a:highlight>
                  <a:srgbClr val="FFFFFF"/>
                </a:highlight>
              </a:rPr>
              <a:t> </a:t>
            </a:r>
            <a:r>
              <a:rPr lang="en-US" sz="1400" dirty="0" err="1">
                <a:solidFill>
                  <a:srgbClr val="111111"/>
                </a:solidFill>
                <a:highlight>
                  <a:srgbClr val="FFFFFF"/>
                </a:highlight>
              </a:rPr>
              <a:t>programme</a:t>
            </a:r>
            <a:r>
              <a:rPr lang="en-US" sz="1400" dirty="0">
                <a:solidFill>
                  <a:srgbClr val="111111"/>
                </a:solidFill>
                <a:highlight>
                  <a:srgbClr val="FFFFFF"/>
                </a:highlight>
              </a:rPr>
              <a:t>, The Finnish Society on Media Education, and The Finnish Parents’ League. The material has been commented by </a:t>
            </a:r>
            <a:r>
              <a:rPr lang="en-US" sz="1400" dirty="0" err="1">
                <a:solidFill>
                  <a:srgbClr val="111111"/>
                </a:solidFill>
                <a:highlight>
                  <a:srgbClr val="FFFFFF"/>
                </a:highlight>
              </a:rPr>
              <a:t>Juha</a:t>
            </a:r>
            <a:r>
              <a:rPr lang="en-US" sz="1400" dirty="0">
                <a:solidFill>
                  <a:srgbClr val="111111"/>
                </a:solidFill>
                <a:highlight>
                  <a:srgbClr val="FFFFFF"/>
                </a:highlight>
              </a:rPr>
              <a:t> </a:t>
            </a:r>
            <a:r>
              <a:rPr lang="en-US" sz="1400" dirty="0" err="1">
                <a:solidFill>
                  <a:srgbClr val="111111"/>
                </a:solidFill>
                <a:highlight>
                  <a:srgbClr val="FFFFFF"/>
                </a:highlight>
              </a:rPr>
              <a:t>Herkman</a:t>
            </a:r>
            <a:r>
              <a:rPr lang="en-US" sz="1400" dirty="0">
                <a:solidFill>
                  <a:srgbClr val="111111"/>
                </a:solidFill>
                <a:highlight>
                  <a:srgbClr val="FFFFFF"/>
                </a:highlight>
              </a:rPr>
              <a:t> and </a:t>
            </a:r>
            <a:r>
              <a:rPr lang="en-US" sz="1400" dirty="0" err="1">
                <a:solidFill>
                  <a:srgbClr val="111111"/>
                </a:solidFill>
                <a:highlight>
                  <a:srgbClr val="FFFFFF"/>
                </a:highlight>
              </a:rPr>
              <a:t>Janne</a:t>
            </a:r>
            <a:r>
              <a:rPr lang="en-US" sz="1400" dirty="0">
                <a:solidFill>
                  <a:srgbClr val="111111"/>
                </a:solidFill>
                <a:highlight>
                  <a:srgbClr val="FFFFFF"/>
                </a:highlight>
              </a:rPr>
              <a:t> </a:t>
            </a:r>
            <a:r>
              <a:rPr lang="en-US" sz="1400" dirty="0" err="1">
                <a:solidFill>
                  <a:srgbClr val="111111"/>
                </a:solidFill>
                <a:highlight>
                  <a:srgbClr val="FFFFFF"/>
                </a:highlight>
              </a:rPr>
              <a:t>Matikainen</a:t>
            </a:r>
            <a:r>
              <a:rPr lang="en-US" sz="1400" dirty="0">
                <a:solidFill>
                  <a:srgbClr val="111111"/>
                </a:solidFill>
                <a:highlight>
                  <a:srgbClr val="FFFFFF"/>
                </a:highlight>
              </a:rPr>
              <a:t> from University of Helsinki.</a:t>
            </a:r>
            <a:endParaRPr sz="1400" dirty="0">
              <a:solidFill>
                <a:srgbClr val="111111"/>
              </a:solidFill>
              <a:highlight>
                <a:srgbClr val="FFFFFF"/>
              </a:highlight>
            </a:endParaRPr>
          </a:p>
          <a:p>
            <a:pPr marL="0" lvl="0" indent="0" algn="l" rtl="0">
              <a:lnSpc>
                <a:spcPct val="115000"/>
              </a:lnSpc>
              <a:spcBef>
                <a:spcPts val="1800"/>
              </a:spcBef>
              <a:spcAft>
                <a:spcPts val="0"/>
              </a:spcAft>
              <a:buNone/>
            </a:pPr>
            <a:r>
              <a:rPr lang="en-US" sz="1400" dirty="0" err="1">
                <a:solidFill>
                  <a:schemeClr val="dk1"/>
                </a:solidFill>
                <a:highlight>
                  <a:srgbClr val="FFFFFF"/>
                </a:highlight>
              </a:rPr>
              <a:t>Egbunike</a:t>
            </a:r>
            <a:r>
              <a:rPr lang="en-US" sz="1400" dirty="0">
                <a:solidFill>
                  <a:schemeClr val="dk1"/>
                </a:solidFill>
                <a:highlight>
                  <a:srgbClr val="FFFFFF"/>
                </a:highlight>
              </a:rPr>
              <a:t>, N. (2019). Social media propelled ethnocentric disinformation and propaganda during the Nigerian elections. </a:t>
            </a:r>
            <a:r>
              <a:rPr lang="en-US" sz="1400" i="1" dirty="0">
                <a:solidFill>
                  <a:schemeClr val="dk1"/>
                </a:solidFill>
                <a:highlight>
                  <a:srgbClr val="FFFFFF"/>
                </a:highlight>
              </a:rPr>
              <a:t>Global Voices</a:t>
            </a:r>
            <a:r>
              <a:rPr lang="en-US" sz="1400" dirty="0">
                <a:solidFill>
                  <a:schemeClr val="dk1"/>
                </a:solidFill>
                <a:highlight>
                  <a:srgbClr val="FFFFFF"/>
                </a:highlight>
              </a:rPr>
              <a:t>, November 6, 2019,</a:t>
            </a:r>
            <a:r>
              <a:rPr lang="en-US" sz="1400" dirty="0">
                <a:solidFill>
                  <a:schemeClr val="dk1"/>
                </a:solidFill>
                <a:highlight>
                  <a:srgbClr val="FFFFFF"/>
                </a:highlight>
                <a:uFill>
                  <a:noFill/>
                </a:uFill>
                <a:hlinkClick r:id="rId6">
                  <a:extLst>
                    <a:ext uri="{A12FA001-AC4F-418D-AE19-62706E023703}">
                      <ahyp:hlinkClr xmlns:ahyp="http://schemas.microsoft.com/office/drawing/2018/hyperlinkcolor" val="tx"/>
                    </a:ext>
                  </a:extLst>
                </a:hlinkClick>
              </a:rPr>
              <a:t> </a:t>
            </a:r>
            <a:r>
              <a:rPr lang="en-US" sz="1400" u="sng" dirty="0">
                <a:solidFill>
                  <a:srgbClr val="1155CC"/>
                </a:solidFill>
                <a:highlight>
                  <a:srgbClr val="FFFFFF"/>
                </a:highlight>
                <a:hlinkClick r:id="rId6">
                  <a:extLst>
                    <a:ext uri="{A12FA001-AC4F-418D-AE19-62706E023703}">
                      <ahyp:hlinkClr xmlns:ahyp="http://schemas.microsoft.com/office/drawing/2018/hyperlinkcolor" val="tx"/>
                    </a:ext>
                  </a:extLst>
                </a:hlinkClick>
              </a:rPr>
              <a:t>https://globalvoices.org/2019/11/06/social-media-propelled-ethnocentric-disinformation-and-propaganda-during-the-nigerian-elections/</a:t>
            </a:r>
            <a:endParaRPr sz="1400" dirty="0">
              <a:solidFill>
                <a:schemeClr val="dk1"/>
              </a:solidFill>
            </a:endParaRPr>
          </a:p>
          <a:p>
            <a:pPr marL="0" lvl="0" indent="0" algn="l" rtl="0">
              <a:lnSpc>
                <a:spcPct val="115000"/>
              </a:lnSpc>
              <a:spcBef>
                <a:spcPts val="1800"/>
              </a:spcBef>
              <a:spcAft>
                <a:spcPts val="0"/>
              </a:spcAft>
              <a:buClr>
                <a:schemeClr val="dk1"/>
              </a:buClr>
              <a:buSzPts val="1100"/>
              <a:buFont typeface="Arial"/>
              <a:buNone/>
            </a:pPr>
            <a:endParaRPr sz="1400" dirty="0">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US" sz="1400" dirty="0">
                <a:solidFill>
                  <a:schemeClr val="dk1"/>
                </a:solidFill>
                <a:highlight>
                  <a:srgbClr val="FFFFFF"/>
                </a:highlight>
              </a:rPr>
              <a:t>Dahlberg, L. (2001). Computer-mediated communication and the public sphere: a critical analysis. </a:t>
            </a:r>
            <a:r>
              <a:rPr lang="en-US" sz="1400" i="1" dirty="0">
                <a:solidFill>
                  <a:srgbClr val="2A2A2A"/>
                </a:solidFill>
                <a:highlight>
                  <a:srgbClr val="FFFFFF"/>
                </a:highlight>
              </a:rPr>
              <a:t>Journal of Computer-Mediated Communication</a:t>
            </a:r>
            <a:r>
              <a:rPr lang="en-US" sz="1400" dirty="0">
                <a:solidFill>
                  <a:srgbClr val="2A2A2A"/>
                </a:solidFill>
                <a:highlight>
                  <a:srgbClr val="FFFFFF"/>
                </a:highlight>
              </a:rPr>
              <a:t>, Volume 7, Issue 1, 1 October 2001, JCMC714,</a:t>
            </a:r>
            <a:r>
              <a:rPr lang="en-US" sz="1400" dirty="0">
                <a:solidFill>
                  <a:srgbClr val="2A2A2A"/>
                </a:solidFill>
                <a:highlight>
                  <a:srgbClr val="FFFFFF"/>
                </a:highlight>
                <a:uFill>
                  <a:noFill/>
                </a:uFill>
                <a:hlinkClick r:id="rId7">
                  <a:extLst>
                    <a:ext uri="{A12FA001-AC4F-418D-AE19-62706E023703}">
                      <ahyp:hlinkClr xmlns:ahyp="http://schemas.microsoft.com/office/drawing/2018/hyperlinkcolor" val="tx"/>
                    </a:ext>
                  </a:extLst>
                </a:hlinkClick>
              </a:rPr>
              <a:t> </a:t>
            </a:r>
            <a:r>
              <a:rPr lang="en-US" sz="1400" dirty="0">
                <a:solidFill>
                  <a:srgbClr val="006FB7"/>
                </a:solidFill>
                <a:highlight>
                  <a:srgbClr val="FFFFFF"/>
                </a:highlight>
                <a:uFill>
                  <a:noFill/>
                </a:uFill>
                <a:hlinkClick r:id="rId7">
                  <a:extLst>
                    <a:ext uri="{A12FA001-AC4F-418D-AE19-62706E023703}">
                      <ahyp:hlinkClr xmlns:ahyp="http://schemas.microsoft.com/office/drawing/2018/hyperlinkcolor" val="tx"/>
                    </a:ext>
                  </a:extLst>
                </a:hlinkClick>
              </a:rPr>
              <a:t>https://doi.org/10.1111/j.1083-6101.2001.tb00137.x</a:t>
            </a:r>
            <a:endParaRPr sz="1400" dirty="0">
              <a:solidFill>
                <a:srgbClr val="006FB7"/>
              </a:solidFill>
              <a:highlight>
                <a:srgbClr val="FFFFFF"/>
              </a:highlight>
            </a:endParaRPr>
          </a:p>
          <a:p>
            <a:pPr marL="0" lvl="0" indent="0" algn="l" rtl="0">
              <a:spcBef>
                <a:spcPts val="1200"/>
              </a:spcBef>
              <a:spcAft>
                <a:spcPts val="0"/>
              </a:spcAft>
              <a:buNone/>
            </a:pPr>
            <a:endParaRPr sz="1400" dirty="0"/>
          </a:p>
        </p:txBody>
      </p:sp>
      <p:sp>
        <p:nvSpPr>
          <p:cNvPr id="236" name="Google Shape;236;ga57e9496ff_0_91"/>
          <p:cNvSpPr txBox="1">
            <a:spLocks noGrp="1"/>
          </p:cNvSpPr>
          <p:nvPr>
            <p:ph type="sldNum" idx="12"/>
          </p:nvPr>
        </p:nvSpPr>
        <p:spPr>
          <a:xfrm>
            <a:off x="1371243" y="6492876"/>
            <a:ext cx="507900" cy="3651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Clr>
                <a:srgbClr val="000000"/>
              </a:buClr>
              <a:buFont typeface="Arial"/>
              <a:buNone/>
            </a:pPr>
            <a:fld id="{00000000-1234-1234-1234-123412341234}" type="slidenum">
              <a:rPr lang="en-US"/>
              <a:t>19</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2"/>
          <p:cNvSpPr txBox="1">
            <a:spLocks noGrp="1"/>
          </p:cNvSpPr>
          <p:nvPr>
            <p:ph type="body" idx="1"/>
          </p:nvPr>
        </p:nvSpPr>
        <p:spPr>
          <a:xfrm>
            <a:off x="3656648" y="609601"/>
            <a:ext cx="8125883" cy="5943599"/>
          </a:xfrm>
          <a:prstGeom prst="rect">
            <a:avLst/>
          </a:prstGeom>
          <a:noFill/>
          <a:ln>
            <a:noFill/>
          </a:ln>
        </p:spPr>
        <p:txBody>
          <a:bodyPr spcFirstLastPara="1" wrap="square" lIns="91425" tIns="45700" rIns="91425" bIns="45700" anchor="t" anchorCtr="0">
            <a:normAutofit/>
          </a:bodyPr>
          <a:lstStyle/>
          <a:p>
            <a:pPr marL="342900" lvl="0" indent="-220980" algn="l" rtl="0">
              <a:spcBef>
                <a:spcPts val="0"/>
              </a:spcBef>
              <a:spcAft>
                <a:spcPts val="0"/>
              </a:spcAft>
              <a:buClr>
                <a:srgbClr val="0C0910"/>
              </a:buClr>
              <a:buSzPts val="1920"/>
              <a:buFont typeface="Calibri"/>
              <a:buNone/>
            </a:pPr>
            <a:endParaRPr/>
          </a:p>
        </p:txBody>
      </p:sp>
      <p:sp>
        <p:nvSpPr>
          <p:cNvPr id="101" name="Google Shape;101;p2"/>
          <p:cNvSpPr txBox="1">
            <a:spLocks noGrp="1"/>
          </p:cNvSpPr>
          <p:nvPr>
            <p:ph type="sldNum" idx="12"/>
          </p:nvPr>
        </p:nvSpPr>
        <p:spPr>
          <a:xfrm>
            <a:off x="1371243" y="6492876"/>
            <a:ext cx="507868" cy="365125"/>
          </a:xfrm>
          <a:prstGeom prst="rect">
            <a:avLst/>
          </a:prstGeom>
          <a:solidFill>
            <a:srgbClr val="C5D8F1"/>
          </a:solid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2</a:t>
            </a:fld>
            <a:endParaRPr/>
          </a:p>
        </p:txBody>
      </p:sp>
      <p:pic>
        <p:nvPicPr>
          <p:cNvPr id="102" name="Google Shape;102;p2" descr="C:\Users\oikejimba\Desktop\Internet Ethics.PNG"/>
          <p:cNvPicPr preferRelativeResize="0"/>
          <p:nvPr/>
        </p:nvPicPr>
        <p:blipFill rotWithShape="1">
          <a:blip r:embed="rId3">
            <a:alphaModFix/>
          </a:blip>
          <a:srcRect/>
          <a:stretch/>
        </p:blipFill>
        <p:spPr>
          <a:xfrm>
            <a:off x="3646140" y="620688"/>
            <a:ext cx="8202891" cy="5747362"/>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8"/>
          <p:cNvSpPr txBox="1">
            <a:spLocks noGrp="1"/>
          </p:cNvSpPr>
          <p:nvPr>
            <p:ph type="title"/>
          </p:nvPr>
        </p:nvSpPr>
        <p:spPr>
          <a:xfrm>
            <a:off x="406294" y="2362200"/>
            <a:ext cx="2539339" cy="3352800"/>
          </a:xfrm>
          <a:prstGeom prst="rect">
            <a:avLst/>
          </a:prstGeom>
          <a:noFill/>
          <a:ln>
            <a:noFill/>
          </a:ln>
        </p:spPr>
        <p:txBody>
          <a:bodyPr spcFirstLastPara="1" wrap="square" lIns="91425" tIns="45700" rIns="91425" bIns="45700" anchor="ctr" anchorCtr="0">
            <a:normAutofit/>
          </a:bodyPr>
          <a:lstStyle/>
          <a:p>
            <a:pPr marL="0" lvl="0" indent="0" algn="r" rtl="0">
              <a:spcBef>
                <a:spcPts val="0"/>
              </a:spcBef>
              <a:spcAft>
                <a:spcPts val="0"/>
              </a:spcAft>
              <a:buClr>
                <a:schemeClr val="lt1"/>
              </a:buClr>
              <a:buSzPts val="3000"/>
              <a:buFont typeface="Calibri"/>
              <a:buNone/>
            </a:pPr>
            <a:endParaRPr/>
          </a:p>
        </p:txBody>
      </p:sp>
      <p:sp>
        <p:nvSpPr>
          <p:cNvPr id="242" name="Google Shape;242;p8"/>
          <p:cNvSpPr txBox="1">
            <a:spLocks noGrp="1"/>
          </p:cNvSpPr>
          <p:nvPr>
            <p:ph type="body" idx="1"/>
          </p:nvPr>
        </p:nvSpPr>
        <p:spPr>
          <a:xfrm>
            <a:off x="4034864" y="1295400"/>
            <a:ext cx="7336704" cy="4149824"/>
          </a:xfrm>
          <a:prstGeom prst="rect">
            <a:avLst/>
          </a:prstGeom>
          <a:noFill/>
          <a:ln>
            <a:noFill/>
          </a:ln>
        </p:spPr>
        <p:txBody>
          <a:bodyPr spcFirstLastPara="1" wrap="square" lIns="91425" tIns="45700" rIns="91425" bIns="45700" anchor="t" anchorCtr="0">
            <a:normAutofit/>
          </a:bodyPr>
          <a:lstStyle/>
          <a:p>
            <a:pPr marL="342900" lvl="0" indent="-220980" algn="l" rtl="0">
              <a:spcBef>
                <a:spcPts val="0"/>
              </a:spcBef>
              <a:spcAft>
                <a:spcPts val="0"/>
              </a:spcAft>
              <a:buClr>
                <a:srgbClr val="0C0910"/>
              </a:buClr>
              <a:buSzPts val="1920"/>
              <a:buFont typeface="Calibri"/>
              <a:buNone/>
            </a:pPr>
            <a:endParaRPr/>
          </a:p>
        </p:txBody>
      </p:sp>
      <p:sp>
        <p:nvSpPr>
          <p:cNvPr id="243" name="Google Shape;243;p8"/>
          <p:cNvSpPr txBox="1">
            <a:spLocks noGrp="1"/>
          </p:cNvSpPr>
          <p:nvPr>
            <p:ph type="sldNum" idx="12"/>
          </p:nvPr>
        </p:nvSpPr>
        <p:spPr>
          <a:xfrm>
            <a:off x="1371243" y="6492876"/>
            <a:ext cx="507868" cy="365125"/>
          </a:xfrm>
          <a:prstGeom prst="rect">
            <a:avLst/>
          </a:prstGeom>
          <a:solidFill>
            <a:srgbClr val="C5D8F1"/>
          </a:solid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20</a:t>
            </a:fld>
            <a:endParaRPr/>
          </a:p>
        </p:txBody>
      </p:sp>
      <p:pic>
        <p:nvPicPr>
          <p:cNvPr id="244" name="Google Shape;244;p8"/>
          <p:cNvPicPr preferRelativeResize="0"/>
          <p:nvPr/>
        </p:nvPicPr>
        <p:blipFill rotWithShape="1">
          <a:blip r:embed="rId3">
            <a:alphaModFix/>
          </a:blip>
          <a:srcRect/>
          <a:stretch/>
        </p:blipFill>
        <p:spPr>
          <a:xfrm>
            <a:off x="4034863" y="1295400"/>
            <a:ext cx="7336705" cy="414982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3"/>
          <p:cNvSpPr txBox="1">
            <a:spLocks noGrp="1"/>
          </p:cNvSpPr>
          <p:nvPr>
            <p:ph type="title"/>
          </p:nvPr>
        </p:nvSpPr>
        <p:spPr>
          <a:xfrm>
            <a:off x="477788" y="2996952"/>
            <a:ext cx="2663782" cy="1354832"/>
          </a:xfrm>
          <a:prstGeom prst="rect">
            <a:avLst/>
          </a:prstGeom>
          <a:noFill/>
          <a:ln>
            <a:noFill/>
          </a:ln>
        </p:spPr>
        <p:txBody>
          <a:bodyPr spcFirstLastPara="1" wrap="square" lIns="91425" tIns="45700" rIns="91425" bIns="45700" anchor="ctr" anchorCtr="0">
            <a:normAutofit/>
          </a:bodyPr>
          <a:lstStyle/>
          <a:p>
            <a:pPr marL="0" lvl="0" indent="0" algn="r" rtl="0">
              <a:spcBef>
                <a:spcPts val="0"/>
              </a:spcBef>
              <a:spcAft>
                <a:spcPts val="0"/>
              </a:spcAft>
              <a:buClr>
                <a:schemeClr val="lt1"/>
              </a:buClr>
              <a:buSzPts val="3000"/>
              <a:buFont typeface="Calibri"/>
              <a:buNone/>
            </a:pPr>
            <a:r>
              <a:rPr lang="en-US"/>
              <a:t>Internet Ethics?</a:t>
            </a:r>
            <a:endParaRPr/>
          </a:p>
        </p:txBody>
      </p:sp>
      <p:sp>
        <p:nvSpPr>
          <p:cNvPr id="108" name="Google Shape;108;p3"/>
          <p:cNvSpPr txBox="1">
            <a:spLocks noGrp="1"/>
          </p:cNvSpPr>
          <p:nvPr>
            <p:ph type="body" idx="1"/>
          </p:nvPr>
        </p:nvSpPr>
        <p:spPr>
          <a:xfrm>
            <a:off x="3656648" y="609601"/>
            <a:ext cx="8125883" cy="5943599"/>
          </a:xfrm>
          <a:prstGeom prst="rect">
            <a:avLst/>
          </a:prstGeom>
          <a:noFill/>
          <a:ln>
            <a:noFill/>
          </a:ln>
        </p:spPr>
        <p:txBody>
          <a:bodyPr spcFirstLastPara="1" wrap="square" lIns="91425" tIns="45700" rIns="91425" bIns="45700" anchor="t" anchorCtr="0">
            <a:normAutofit/>
          </a:bodyPr>
          <a:lstStyle/>
          <a:p>
            <a:pPr marL="342900" lvl="0" indent="-342900" algn="l" rtl="0">
              <a:lnSpc>
                <a:spcPct val="90000"/>
              </a:lnSpc>
              <a:spcBef>
                <a:spcPts val="0"/>
              </a:spcBef>
              <a:spcAft>
                <a:spcPts val="0"/>
              </a:spcAft>
              <a:buClr>
                <a:srgbClr val="0C0910"/>
              </a:buClr>
              <a:buSzPts val="1920"/>
              <a:buFont typeface="Calibri"/>
              <a:buChar char="•"/>
            </a:pPr>
            <a:r>
              <a:rPr lang="en-US"/>
              <a:t>Ethics is a branch of philosophy that deals with the morality of human actions (i.e the rightness and wrongness of human actions and inactions).</a:t>
            </a:r>
            <a:endParaRPr/>
          </a:p>
          <a:p>
            <a:pPr marL="342900" lvl="0" indent="-220980" algn="l" rtl="0">
              <a:lnSpc>
                <a:spcPct val="90000"/>
              </a:lnSpc>
              <a:spcBef>
                <a:spcPts val="640"/>
              </a:spcBef>
              <a:spcAft>
                <a:spcPts val="0"/>
              </a:spcAft>
              <a:buClr>
                <a:srgbClr val="0C0910"/>
              </a:buClr>
              <a:buSzPts val="1920"/>
              <a:buFont typeface="Calibri"/>
              <a:buNone/>
            </a:pPr>
            <a:endParaRPr/>
          </a:p>
          <a:p>
            <a:pPr marL="342900" lvl="0" indent="-342900" algn="l" rtl="0">
              <a:lnSpc>
                <a:spcPct val="90000"/>
              </a:lnSpc>
              <a:spcBef>
                <a:spcPts val="640"/>
              </a:spcBef>
              <a:spcAft>
                <a:spcPts val="0"/>
              </a:spcAft>
              <a:buClr>
                <a:schemeClr val="dk1"/>
              </a:buClr>
              <a:buSzPts val="1920"/>
              <a:buFont typeface="Calibri"/>
              <a:buChar char="•"/>
            </a:pPr>
            <a:r>
              <a:rPr lang="en-US">
                <a:solidFill>
                  <a:schemeClr val="dk1"/>
                </a:solidFill>
              </a:rPr>
              <a:t>Internet ethics refers to the aspect of ethics that evaluates the rightness and wrongness of internet usage in view of human fulfillment.</a:t>
            </a:r>
            <a:endParaRPr/>
          </a:p>
          <a:p>
            <a:pPr marL="342900" lvl="0" indent="-220980" algn="l" rtl="0">
              <a:lnSpc>
                <a:spcPct val="90000"/>
              </a:lnSpc>
              <a:spcBef>
                <a:spcPts val="640"/>
              </a:spcBef>
              <a:spcAft>
                <a:spcPts val="0"/>
              </a:spcAft>
              <a:buClr>
                <a:srgbClr val="0C0910"/>
              </a:buClr>
              <a:buSzPts val="1920"/>
              <a:buFont typeface="Calibri"/>
              <a:buNone/>
            </a:pPr>
            <a:endParaRPr>
              <a:solidFill>
                <a:schemeClr val="dk1"/>
              </a:solidFill>
            </a:endParaRPr>
          </a:p>
          <a:p>
            <a:pPr marL="342900" lvl="0" indent="-342900" algn="l" rtl="0">
              <a:lnSpc>
                <a:spcPct val="90000"/>
              </a:lnSpc>
              <a:spcBef>
                <a:spcPts val="640"/>
              </a:spcBef>
              <a:spcAft>
                <a:spcPts val="0"/>
              </a:spcAft>
              <a:buClr>
                <a:srgbClr val="0C0910"/>
              </a:buClr>
              <a:buSzPts val="1920"/>
              <a:buFont typeface="Calibri"/>
              <a:buChar char="•"/>
            </a:pPr>
            <a:r>
              <a:rPr lang="en-US"/>
              <a:t>It thus follows that Internet ethics seek to define and promote acceptable standards of conduct for internet users.</a:t>
            </a:r>
            <a:endParaRPr/>
          </a:p>
        </p:txBody>
      </p:sp>
      <p:sp>
        <p:nvSpPr>
          <p:cNvPr id="109" name="Google Shape;109;p3"/>
          <p:cNvSpPr txBox="1">
            <a:spLocks noGrp="1"/>
          </p:cNvSpPr>
          <p:nvPr>
            <p:ph type="sldNum" idx="12"/>
          </p:nvPr>
        </p:nvSpPr>
        <p:spPr>
          <a:xfrm>
            <a:off x="1371243" y="6492876"/>
            <a:ext cx="507868" cy="365125"/>
          </a:xfrm>
          <a:prstGeom prst="rect">
            <a:avLst/>
          </a:prstGeom>
          <a:solidFill>
            <a:srgbClr val="C5D8F1"/>
          </a:solid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ga57e9496ff_0_0"/>
          <p:cNvSpPr txBox="1">
            <a:spLocks noGrp="1"/>
          </p:cNvSpPr>
          <p:nvPr>
            <p:ph type="title"/>
          </p:nvPr>
        </p:nvSpPr>
        <p:spPr>
          <a:xfrm>
            <a:off x="406294" y="1524000"/>
            <a:ext cx="2539200" cy="2300748"/>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dirty="0"/>
              <a:t>False (Fake) News: Important points to note</a:t>
            </a:r>
            <a:endParaRPr dirty="0"/>
          </a:p>
        </p:txBody>
      </p:sp>
      <p:sp>
        <p:nvSpPr>
          <p:cNvPr id="116" name="Google Shape;116;ga57e9496ff_0_0"/>
          <p:cNvSpPr txBox="1">
            <a:spLocks noGrp="1"/>
          </p:cNvSpPr>
          <p:nvPr>
            <p:ph type="body" idx="1"/>
          </p:nvPr>
        </p:nvSpPr>
        <p:spPr>
          <a:xfrm>
            <a:off x="3656648" y="609601"/>
            <a:ext cx="8125800" cy="5943600"/>
          </a:xfrm>
          <a:prstGeom prst="rect">
            <a:avLst/>
          </a:prstGeom>
        </p:spPr>
        <p:txBody>
          <a:bodyPr spcFirstLastPara="1" wrap="square" lIns="91425" tIns="45700" rIns="91425" bIns="45700" anchor="t" anchorCtr="0">
            <a:noAutofit/>
          </a:bodyPr>
          <a:lstStyle/>
          <a:p>
            <a:pPr marL="0" lvl="0" indent="0" algn="just" rtl="0">
              <a:lnSpc>
                <a:spcPct val="115000"/>
              </a:lnSpc>
              <a:spcBef>
                <a:spcPts val="1200"/>
              </a:spcBef>
              <a:spcAft>
                <a:spcPts val="0"/>
              </a:spcAft>
              <a:buClr>
                <a:schemeClr val="dk1"/>
              </a:buClr>
              <a:buSzPts val="1100"/>
              <a:buFont typeface="Arial"/>
              <a:buNone/>
            </a:pPr>
            <a:r>
              <a:rPr lang="en-US" sz="3000" b="1" dirty="0">
                <a:solidFill>
                  <a:schemeClr val="dk1"/>
                </a:solidFill>
              </a:rPr>
              <a:t>Disinformation</a:t>
            </a:r>
            <a:r>
              <a:rPr lang="en-US" sz="3000" dirty="0">
                <a:solidFill>
                  <a:schemeClr val="dk1"/>
                </a:solidFill>
              </a:rPr>
              <a:t>: spreading false information with a deliberate intention to deceive.</a:t>
            </a:r>
            <a:endParaRPr sz="3000" dirty="0">
              <a:solidFill>
                <a:schemeClr val="dk1"/>
              </a:solidFill>
            </a:endParaRPr>
          </a:p>
          <a:p>
            <a:pPr marL="0" lvl="0" indent="0" algn="just" rtl="0">
              <a:lnSpc>
                <a:spcPct val="115000"/>
              </a:lnSpc>
              <a:spcBef>
                <a:spcPts val="1200"/>
              </a:spcBef>
              <a:spcAft>
                <a:spcPts val="0"/>
              </a:spcAft>
              <a:buClr>
                <a:schemeClr val="dk1"/>
              </a:buClr>
              <a:buSzPts val="1100"/>
              <a:buFont typeface="Arial"/>
              <a:buNone/>
            </a:pPr>
            <a:r>
              <a:rPr lang="en-US" sz="3000" dirty="0">
                <a:solidFill>
                  <a:schemeClr val="dk1"/>
                </a:solidFill>
              </a:rPr>
              <a:t> </a:t>
            </a:r>
            <a:endParaRPr sz="3000" dirty="0">
              <a:solidFill>
                <a:schemeClr val="dk1"/>
              </a:solidFill>
            </a:endParaRPr>
          </a:p>
          <a:p>
            <a:pPr marL="0" lvl="0" indent="0" algn="just" rtl="0">
              <a:lnSpc>
                <a:spcPct val="115000"/>
              </a:lnSpc>
              <a:spcBef>
                <a:spcPts val="1200"/>
              </a:spcBef>
              <a:spcAft>
                <a:spcPts val="0"/>
              </a:spcAft>
              <a:buClr>
                <a:schemeClr val="dk1"/>
              </a:buClr>
              <a:buSzPts val="1100"/>
              <a:buFont typeface="Arial"/>
              <a:buNone/>
            </a:pPr>
            <a:r>
              <a:rPr lang="en-US" sz="3000" b="1" dirty="0">
                <a:solidFill>
                  <a:schemeClr val="dk1"/>
                </a:solidFill>
              </a:rPr>
              <a:t>Mal-information</a:t>
            </a:r>
            <a:r>
              <a:rPr lang="en-US" sz="3000" dirty="0">
                <a:solidFill>
                  <a:schemeClr val="dk1"/>
                </a:solidFill>
              </a:rPr>
              <a:t>: communication that contains some truths but it is usually taken out of context with the malicious intention of causing harm to others.</a:t>
            </a:r>
            <a:endParaRPr sz="3000" dirty="0">
              <a:solidFill>
                <a:schemeClr val="dk1"/>
              </a:solidFill>
            </a:endParaRPr>
          </a:p>
          <a:p>
            <a:pPr marL="0" lvl="0" indent="0" algn="just" rtl="0">
              <a:lnSpc>
                <a:spcPct val="115000"/>
              </a:lnSpc>
              <a:spcBef>
                <a:spcPts val="1200"/>
              </a:spcBef>
              <a:spcAft>
                <a:spcPts val="0"/>
              </a:spcAft>
              <a:buClr>
                <a:schemeClr val="dk1"/>
              </a:buClr>
              <a:buSzPts val="1100"/>
              <a:buFont typeface="Arial"/>
              <a:buNone/>
            </a:pPr>
            <a:r>
              <a:rPr lang="en-US" sz="3000" b="1" dirty="0">
                <a:solidFill>
                  <a:schemeClr val="dk1"/>
                </a:solidFill>
              </a:rPr>
              <a:t> </a:t>
            </a:r>
            <a:endParaRPr sz="3000" b="1" dirty="0">
              <a:solidFill>
                <a:schemeClr val="dk1"/>
              </a:solidFill>
            </a:endParaRPr>
          </a:p>
          <a:p>
            <a:pPr marL="0" lvl="0" indent="0" algn="l" rtl="0">
              <a:spcBef>
                <a:spcPts val="1200"/>
              </a:spcBef>
              <a:spcAft>
                <a:spcPts val="0"/>
              </a:spcAft>
              <a:buNone/>
            </a:pPr>
            <a:endParaRPr dirty="0"/>
          </a:p>
        </p:txBody>
      </p:sp>
      <p:sp>
        <p:nvSpPr>
          <p:cNvPr id="117" name="Google Shape;117;ga57e9496ff_0_0"/>
          <p:cNvSpPr txBox="1">
            <a:spLocks noGrp="1"/>
          </p:cNvSpPr>
          <p:nvPr>
            <p:ph type="sldNum" idx="12"/>
          </p:nvPr>
        </p:nvSpPr>
        <p:spPr>
          <a:xfrm>
            <a:off x="1371243" y="6492876"/>
            <a:ext cx="507900" cy="3651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Clr>
                <a:srgbClr val="000000"/>
              </a:buClr>
              <a:buFont typeface="Arial"/>
              <a:buNone/>
            </a:pPr>
            <a:fld id="{00000000-1234-1234-1234-123412341234}" type="slidenum">
              <a:rPr lang="en-US"/>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ga57e9496ff_0_8"/>
          <p:cNvSpPr txBox="1">
            <a:spLocks noGrp="1"/>
          </p:cNvSpPr>
          <p:nvPr>
            <p:ph type="title"/>
          </p:nvPr>
        </p:nvSpPr>
        <p:spPr>
          <a:xfrm>
            <a:off x="406294" y="2362200"/>
            <a:ext cx="2539200" cy="33528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a:t>False (Fake) News (</a:t>
            </a:r>
            <a:r>
              <a:rPr lang="en-US" i="1"/>
              <a:t>contd</a:t>
            </a:r>
            <a:r>
              <a:rPr lang="en-US"/>
              <a:t>)</a:t>
            </a:r>
            <a:endParaRPr/>
          </a:p>
        </p:txBody>
      </p:sp>
      <p:sp>
        <p:nvSpPr>
          <p:cNvPr id="124" name="Google Shape;124;ga57e9496ff_0_8"/>
          <p:cNvSpPr txBox="1">
            <a:spLocks noGrp="1"/>
          </p:cNvSpPr>
          <p:nvPr>
            <p:ph type="body" idx="1"/>
          </p:nvPr>
        </p:nvSpPr>
        <p:spPr>
          <a:xfrm>
            <a:off x="3656648" y="609601"/>
            <a:ext cx="8125800" cy="5943600"/>
          </a:xfrm>
          <a:prstGeom prst="rect">
            <a:avLst/>
          </a:prstGeom>
        </p:spPr>
        <p:txBody>
          <a:bodyPr spcFirstLastPara="1" wrap="square" lIns="91425" tIns="45700" rIns="91425" bIns="45700" anchor="t" anchorCtr="0">
            <a:noAutofit/>
          </a:bodyPr>
          <a:lstStyle/>
          <a:p>
            <a:pPr marL="0" lvl="0" indent="0" algn="just" rtl="0">
              <a:lnSpc>
                <a:spcPct val="115000"/>
              </a:lnSpc>
              <a:spcBef>
                <a:spcPts val="1200"/>
              </a:spcBef>
              <a:spcAft>
                <a:spcPts val="0"/>
              </a:spcAft>
              <a:buNone/>
            </a:pPr>
            <a:r>
              <a:rPr lang="en-US" sz="3000" b="1">
                <a:solidFill>
                  <a:schemeClr val="dk1"/>
                </a:solidFill>
              </a:rPr>
              <a:t>Misinformation</a:t>
            </a:r>
            <a:r>
              <a:rPr lang="en-US" sz="3000">
                <a:solidFill>
                  <a:schemeClr val="dk1"/>
                </a:solidFill>
              </a:rPr>
              <a:t>: communicating fake or inaccurate information, with or without an intention to deceive.</a:t>
            </a:r>
            <a:endParaRPr sz="3000">
              <a:solidFill>
                <a:schemeClr val="dk1"/>
              </a:solidFill>
            </a:endParaRPr>
          </a:p>
          <a:p>
            <a:pPr marL="0" lvl="0" indent="0" algn="just" rtl="0">
              <a:lnSpc>
                <a:spcPct val="115000"/>
              </a:lnSpc>
              <a:spcBef>
                <a:spcPts val="1200"/>
              </a:spcBef>
              <a:spcAft>
                <a:spcPts val="0"/>
              </a:spcAft>
              <a:buClr>
                <a:schemeClr val="dk1"/>
              </a:buClr>
              <a:buSzPts val="1100"/>
              <a:buFont typeface="Arial"/>
              <a:buNone/>
            </a:pPr>
            <a:endParaRPr sz="3000">
              <a:solidFill>
                <a:schemeClr val="dk1"/>
              </a:solidFill>
            </a:endParaRPr>
          </a:p>
          <a:p>
            <a:pPr marL="0" lvl="0" indent="0" algn="just" rtl="0">
              <a:lnSpc>
                <a:spcPct val="115000"/>
              </a:lnSpc>
              <a:spcBef>
                <a:spcPts val="1200"/>
              </a:spcBef>
              <a:spcAft>
                <a:spcPts val="0"/>
              </a:spcAft>
              <a:buClr>
                <a:schemeClr val="dk1"/>
              </a:buClr>
              <a:buSzPts val="1100"/>
              <a:buFont typeface="Arial"/>
              <a:buNone/>
            </a:pPr>
            <a:r>
              <a:rPr lang="en-US" sz="3000" b="1">
                <a:solidFill>
                  <a:schemeClr val="dk1"/>
                </a:solidFill>
              </a:rPr>
              <a:t>Propaganda</a:t>
            </a:r>
            <a:r>
              <a:rPr lang="en-US" sz="3000">
                <a:solidFill>
                  <a:schemeClr val="dk1"/>
                </a:solidFill>
              </a:rPr>
              <a:t>: communication that is aimed at influencing an audience. It is usually a combination of half-truths and outright lies that seeks to set an agenda.</a:t>
            </a:r>
            <a:endParaRPr sz="3000">
              <a:solidFill>
                <a:schemeClr val="dk1"/>
              </a:solidFill>
            </a:endParaRPr>
          </a:p>
          <a:p>
            <a:pPr marL="0" lvl="0" indent="0" algn="l" rtl="0">
              <a:spcBef>
                <a:spcPts val="1200"/>
              </a:spcBef>
              <a:spcAft>
                <a:spcPts val="0"/>
              </a:spcAft>
              <a:buNone/>
            </a:pPr>
            <a:endParaRPr sz="3000"/>
          </a:p>
        </p:txBody>
      </p:sp>
      <p:sp>
        <p:nvSpPr>
          <p:cNvPr id="125" name="Google Shape;125;ga57e9496ff_0_8"/>
          <p:cNvSpPr txBox="1">
            <a:spLocks noGrp="1"/>
          </p:cNvSpPr>
          <p:nvPr>
            <p:ph type="sldNum" idx="12"/>
          </p:nvPr>
        </p:nvSpPr>
        <p:spPr>
          <a:xfrm>
            <a:off x="1371243" y="6492876"/>
            <a:ext cx="507900" cy="3651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Clr>
                <a:srgbClr val="000000"/>
              </a:buClr>
              <a:buFont typeface="Arial"/>
              <a:buNone/>
            </a:pPr>
            <a:fld id="{00000000-1234-1234-1234-123412341234}" type="slidenum">
              <a:rPr lang="en-US"/>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ga57e9496ff_0_15"/>
          <p:cNvSpPr txBox="1">
            <a:spLocks noGrp="1"/>
          </p:cNvSpPr>
          <p:nvPr>
            <p:ph type="title"/>
          </p:nvPr>
        </p:nvSpPr>
        <p:spPr>
          <a:xfrm>
            <a:off x="406294" y="2362200"/>
            <a:ext cx="2539200" cy="3352800"/>
          </a:xfrm>
          <a:prstGeom prst="rect">
            <a:avLst/>
          </a:prstGeom>
        </p:spPr>
        <p:txBody>
          <a:bodyPr spcFirstLastPara="1" wrap="square" lIns="91425" tIns="45700" rIns="91425" bIns="45700" anchor="ctr" anchorCtr="0">
            <a:noAutofit/>
          </a:bodyPr>
          <a:lstStyle/>
          <a:p>
            <a:pPr marL="0" lvl="0" indent="0" algn="l" rtl="0">
              <a:lnSpc>
                <a:spcPct val="115000"/>
              </a:lnSpc>
              <a:spcBef>
                <a:spcPts val="1800"/>
              </a:spcBef>
              <a:spcAft>
                <a:spcPts val="400"/>
              </a:spcAft>
              <a:buNone/>
            </a:pPr>
            <a:r>
              <a:rPr lang="en-US">
                <a:solidFill>
                  <a:srgbClr val="FFFFFF"/>
                </a:solidFill>
              </a:rPr>
              <a:t>Harmful online behaviour</a:t>
            </a:r>
            <a:endParaRPr>
              <a:solidFill>
                <a:srgbClr val="FFFFFF"/>
              </a:solidFill>
            </a:endParaRPr>
          </a:p>
        </p:txBody>
      </p:sp>
      <p:sp>
        <p:nvSpPr>
          <p:cNvPr id="132" name="Google Shape;132;ga57e9496ff_0_15"/>
          <p:cNvSpPr txBox="1">
            <a:spLocks noGrp="1"/>
          </p:cNvSpPr>
          <p:nvPr>
            <p:ph type="body" idx="1"/>
          </p:nvPr>
        </p:nvSpPr>
        <p:spPr>
          <a:xfrm>
            <a:off x="3656648" y="609601"/>
            <a:ext cx="8125800" cy="5943600"/>
          </a:xfrm>
          <a:prstGeom prst="rect">
            <a:avLst/>
          </a:prstGeom>
        </p:spPr>
        <p:txBody>
          <a:bodyPr spcFirstLastPara="1" wrap="square" lIns="91425" tIns="45700" rIns="91425" bIns="45700" anchor="t" anchorCtr="0">
            <a:noAutofit/>
          </a:bodyPr>
          <a:lstStyle/>
          <a:p>
            <a:pPr marL="0" lvl="0" indent="0" algn="l" rtl="0">
              <a:lnSpc>
                <a:spcPct val="115000"/>
              </a:lnSpc>
              <a:spcBef>
                <a:spcPts val="1200"/>
              </a:spcBef>
              <a:spcAft>
                <a:spcPts val="0"/>
              </a:spcAft>
              <a:buNone/>
            </a:pPr>
            <a:r>
              <a:rPr lang="en-US" sz="3000" b="1">
                <a:solidFill>
                  <a:schemeClr val="dk1"/>
                </a:solidFill>
                <a:highlight>
                  <a:srgbClr val="FFFFFF"/>
                </a:highlight>
              </a:rPr>
              <a:t>Cyberbullying</a:t>
            </a:r>
            <a:r>
              <a:rPr lang="en-US" sz="3000">
                <a:solidFill>
                  <a:schemeClr val="dk1"/>
                </a:solidFill>
                <a:highlight>
                  <a:srgbClr val="FFFFFF"/>
                </a:highlight>
              </a:rPr>
              <a:t>: sharing false, negative or harmful messages (written, audio, multi-visual contents) about others with the intention to cause harm or discomfort.</a:t>
            </a:r>
            <a:endParaRPr sz="3000">
              <a:solidFill>
                <a:schemeClr val="dk1"/>
              </a:solidFill>
              <a:highlight>
                <a:srgbClr val="FFFFFF"/>
              </a:highlight>
            </a:endParaRPr>
          </a:p>
          <a:p>
            <a:pPr marL="0" lvl="0" indent="0" algn="l" rtl="0">
              <a:lnSpc>
                <a:spcPct val="115000"/>
              </a:lnSpc>
              <a:spcBef>
                <a:spcPts val="1200"/>
              </a:spcBef>
              <a:spcAft>
                <a:spcPts val="0"/>
              </a:spcAft>
              <a:buClr>
                <a:schemeClr val="dk1"/>
              </a:buClr>
              <a:buSzPts val="1100"/>
              <a:buFont typeface="Arial"/>
              <a:buNone/>
            </a:pPr>
            <a:endParaRPr sz="3000">
              <a:solidFill>
                <a:schemeClr val="dk1"/>
              </a:solidFill>
              <a:highlight>
                <a:srgbClr val="FFFFFF"/>
              </a:highlight>
            </a:endParaRPr>
          </a:p>
          <a:p>
            <a:pPr marL="0" lvl="0" indent="0" algn="l" rtl="0">
              <a:lnSpc>
                <a:spcPct val="115000"/>
              </a:lnSpc>
              <a:spcBef>
                <a:spcPts val="1200"/>
              </a:spcBef>
              <a:spcAft>
                <a:spcPts val="0"/>
              </a:spcAft>
              <a:buClr>
                <a:schemeClr val="dk1"/>
              </a:buClr>
              <a:buSzPts val="1100"/>
              <a:buFont typeface="Arial"/>
              <a:buNone/>
            </a:pPr>
            <a:r>
              <a:rPr lang="en-US" sz="3000" b="1">
                <a:solidFill>
                  <a:schemeClr val="dk1"/>
                </a:solidFill>
              </a:rPr>
              <a:t>Ethnocentric hate speech</a:t>
            </a:r>
            <a:r>
              <a:rPr lang="en-US" sz="3000">
                <a:solidFill>
                  <a:schemeClr val="dk1"/>
                </a:solidFill>
              </a:rPr>
              <a:t>: abuses, insults, crude jokes and insinuations targeted at others based on their ethnicity.</a:t>
            </a:r>
            <a:endParaRPr sz="3000">
              <a:solidFill>
                <a:schemeClr val="dk1"/>
              </a:solidFill>
              <a:highlight>
                <a:srgbClr val="FFFFFF"/>
              </a:highlight>
            </a:endParaRPr>
          </a:p>
          <a:p>
            <a:pPr marL="0" lvl="0" indent="0" algn="l" rtl="0">
              <a:spcBef>
                <a:spcPts val="1200"/>
              </a:spcBef>
              <a:spcAft>
                <a:spcPts val="0"/>
              </a:spcAft>
              <a:buNone/>
            </a:pPr>
            <a:endParaRPr sz="3000"/>
          </a:p>
        </p:txBody>
      </p:sp>
      <p:sp>
        <p:nvSpPr>
          <p:cNvPr id="133" name="Google Shape;133;ga57e9496ff_0_15"/>
          <p:cNvSpPr txBox="1">
            <a:spLocks noGrp="1"/>
          </p:cNvSpPr>
          <p:nvPr>
            <p:ph type="sldNum" idx="12"/>
          </p:nvPr>
        </p:nvSpPr>
        <p:spPr>
          <a:xfrm>
            <a:off x="1371243" y="6492876"/>
            <a:ext cx="507900" cy="3651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Clr>
                <a:srgbClr val="000000"/>
              </a:buClr>
              <a:buFont typeface="Arial"/>
              <a:buNone/>
            </a:pPr>
            <a:fld id="{00000000-1234-1234-1234-123412341234}" type="slidenum">
              <a:rPr lang="en-US"/>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ga57e9496ff_0_24"/>
          <p:cNvSpPr txBox="1">
            <a:spLocks noGrp="1"/>
          </p:cNvSpPr>
          <p:nvPr>
            <p:ph type="title"/>
          </p:nvPr>
        </p:nvSpPr>
        <p:spPr>
          <a:xfrm>
            <a:off x="406294" y="2362200"/>
            <a:ext cx="2539200" cy="3352800"/>
          </a:xfrm>
          <a:prstGeom prst="rect">
            <a:avLst/>
          </a:prstGeom>
        </p:spPr>
        <p:txBody>
          <a:bodyPr spcFirstLastPara="1" wrap="square" lIns="91425" tIns="45700" rIns="91425" bIns="45700" anchor="ctr" anchorCtr="0">
            <a:noAutofit/>
          </a:bodyPr>
          <a:lstStyle/>
          <a:p>
            <a:pPr marL="0" lvl="0" indent="0" algn="l" rtl="0">
              <a:lnSpc>
                <a:spcPct val="115000"/>
              </a:lnSpc>
              <a:spcBef>
                <a:spcPts val="1800"/>
              </a:spcBef>
              <a:spcAft>
                <a:spcPts val="0"/>
              </a:spcAft>
              <a:buClr>
                <a:schemeClr val="dk1"/>
              </a:buClr>
              <a:buSzPts val="1100"/>
              <a:buFont typeface="Arial"/>
              <a:buNone/>
            </a:pPr>
            <a:r>
              <a:rPr lang="en-US">
                <a:solidFill>
                  <a:srgbClr val="FFFFFF"/>
                </a:solidFill>
              </a:rPr>
              <a:t>Harmful online behaviour (</a:t>
            </a:r>
            <a:r>
              <a:rPr lang="en-US" i="1">
                <a:solidFill>
                  <a:srgbClr val="FFFFFF"/>
                </a:solidFill>
              </a:rPr>
              <a:t>contd</a:t>
            </a:r>
            <a:r>
              <a:rPr lang="en-US">
                <a:solidFill>
                  <a:srgbClr val="FFFFFF"/>
                </a:solidFill>
              </a:rPr>
              <a:t>)</a:t>
            </a:r>
            <a:endParaRPr>
              <a:solidFill>
                <a:srgbClr val="FFFFFF"/>
              </a:solidFill>
            </a:endParaRPr>
          </a:p>
          <a:p>
            <a:pPr marL="0" lvl="0" indent="0" algn="r" rtl="0">
              <a:spcBef>
                <a:spcPts val="400"/>
              </a:spcBef>
              <a:spcAft>
                <a:spcPts val="0"/>
              </a:spcAft>
              <a:buNone/>
            </a:pPr>
            <a:endParaRPr/>
          </a:p>
        </p:txBody>
      </p:sp>
      <p:sp>
        <p:nvSpPr>
          <p:cNvPr id="140" name="Google Shape;140;ga57e9496ff_0_24"/>
          <p:cNvSpPr txBox="1">
            <a:spLocks noGrp="1"/>
          </p:cNvSpPr>
          <p:nvPr>
            <p:ph type="body" idx="1"/>
          </p:nvPr>
        </p:nvSpPr>
        <p:spPr>
          <a:xfrm>
            <a:off x="3656648" y="609601"/>
            <a:ext cx="8125800" cy="5943600"/>
          </a:xfrm>
          <a:prstGeom prst="rect">
            <a:avLst/>
          </a:prstGeom>
        </p:spPr>
        <p:txBody>
          <a:bodyPr spcFirstLastPara="1" wrap="square" lIns="91425" tIns="45700" rIns="91425" bIns="45700" anchor="t" anchorCtr="0">
            <a:noAutofit/>
          </a:bodyPr>
          <a:lstStyle/>
          <a:p>
            <a:pPr marL="0" lvl="0" indent="0" algn="l" rtl="0">
              <a:lnSpc>
                <a:spcPct val="115000"/>
              </a:lnSpc>
              <a:spcBef>
                <a:spcPts val="1200"/>
              </a:spcBef>
              <a:spcAft>
                <a:spcPts val="0"/>
              </a:spcAft>
              <a:buNone/>
            </a:pPr>
            <a:r>
              <a:rPr lang="en-US" sz="3000" b="1">
                <a:solidFill>
                  <a:schemeClr val="dk1"/>
                </a:solidFill>
                <a:highlight>
                  <a:srgbClr val="FFFFFF"/>
                </a:highlight>
              </a:rPr>
              <a:t>Doxxing</a:t>
            </a:r>
            <a:r>
              <a:rPr lang="en-US" sz="3000">
                <a:solidFill>
                  <a:schemeClr val="dk1"/>
                </a:solidFill>
                <a:highlight>
                  <a:srgbClr val="FFFFFF"/>
                </a:highlight>
              </a:rPr>
              <a:t>: broadcasting private details like bank account details, mobile number, address, etc., on digital platforms without the consent of the person, or worse still with the intention of causing harm on someone.</a:t>
            </a:r>
            <a:endParaRPr sz="3000">
              <a:solidFill>
                <a:schemeClr val="dk1"/>
              </a:solidFill>
              <a:highlight>
                <a:srgbClr val="FFFFFF"/>
              </a:highlight>
            </a:endParaRPr>
          </a:p>
          <a:p>
            <a:pPr marL="0" lvl="0" indent="0" algn="l" rtl="0">
              <a:lnSpc>
                <a:spcPct val="115000"/>
              </a:lnSpc>
              <a:spcBef>
                <a:spcPts val="1200"/>
              </a:spcBef>
              <a:spcAft>
                <a:spcPts val="0"/>
              </a:spcAft>
              <a:buClr>
                <a:schemeClr val="dk1"/>
              </a:buClr>
              <a:buSzPts val="1100"/>
              <a:buFont typeface="Arial"/>
              <a:buNone/>
            </a:pPr>
            <a:endParaRPr sz="3000">
              <a:solidFill>
                <a:schemeClr val="dk1"/>
              </a:solidFill>
              <a:highlight>
                <a:srgbClr val="FFFFFF"/>
              </a:highlight>
            </a:endParaRPr>
          </a:p>
          <a:p>
            <a:pPr marL="0" lvl="0" indent="0" algn="l" rtl="0">
              <a:lnSpc>
                <a:spcPct val="115000"/>
              </a:lnSpc>
              <a:spcBef>
                <a:spcPts val="1200"/>
              </a:spcBef>
              <a:spcAft>
                <a:spcPts val="1200"/>
              </a:spcAft>
              <a:buNone/>
            </a:pPr>
            <a:r>
              <a:rPr lang="en-US" sz="3000" b="1">
                <a:solidFill>
                  <a:schemeClr val="dk1"/>
                </a:solidFill>
                <a:highlight>
                  <a:srgbClr val="FFFFFF"/>
                </a:highlight>
              </a:rPr>
              <a:t>Stalking</a:t>
            </a:r>
            <a:r>
              <a:rPr lang="en-US" sz="3000">
                <a:solidFill>
                  <a:schemeClr val="dk1"/>
                </a:solidFill>
                <a:highlight>
                  <a:srgbClr val="FFFFFF"/>
                </a:highlight>
              </a:rPr>
              <a:t>: unsolicited and continuous harassment of someone either online or offline by a former friend or a complete stranger.</a:t>
            </a:r>
            <a:endParaRPr/>
          </a:p>
        </p:txBody>
      </p:sp>
      <p:sp>
        <p:nvSpPr>
          <p:cNvPr id="141" name="Google Shape;141;ga57e9496ff_0_24"/>
          <p:cNvSpPr txBox="1">
            <a:spLocks noGrp="1"/>
          </p:cNvSpPr>
          <p:nvPr>
            <p:ph type="sldNum" idx="12"/>
          </p:nvPr>
        </p:nvSpPr>
        <p:spPr>
          <a:xfrm>
            <a:off x="1371243" y="6492876"/>
            <a:ext cx="507900" cy="3651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Clr>
                <a:srgbClr val="000000"/>
              </a:buClr>
              <a:buFont typeface="Arial"/>
              <a:buNone/>
            </a:pPr>
            <a:fld id="{00000000-1234-1234-1234-123412341234}" type="slidenum">
              <a:rPr lang="en-US"/>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ga57e9496ff_0_31"/>
          <p:cNvSpPr txBox="1">
            <a:spLocks noGrp="1"/>
          </p:cNvSpPr>
          <p:nvPr>
            <p:ph type="title"/>
          </p:nvPr>
        </p:nvSpPr>
        <p:spPr>
          <a:xfrm>
            <a:off x="406294" y="2362200"/>
            <a:ext cx="2539200" cy="3352800"/>
          </a:xfrm>
          <a:prstGeom prst="rect">
            <a:avLst/>
          </a:prstGeom>
        </p:spPr>
        <p:txBody>
          <a:bodyPr spcFirstLastPara="1" wrap="square" lIns="91425" tIns="45700" rIns="91425" bIns="45700" anchor="ctr" anchorCtr="0">
            <a:noAutofit/>
          </a:bodyPr>
          <a:lstStyle/>
          <a:p>
            <a:pPr marL="0" lvl="0" indent="0" algn="l" rtl="0">
              <a:lnSpc>
                <a:spcPct val="115000"/>
              </a:lnSpc>
              <a:spcBef>
                <a:spcPts val="1800"/>
              </a:spcBef>
              <a:spcAft>
                <a:spcPts val="400"/>
              </a:spcAft>
              <a:buNone/>
            </a:pPr>
            <a:r>
              <a:rPr lang="en-US">
                <a:solidFill>
                  <a:srgbClr val="FFFFFF"/>
                </a:solidFill>
              </a:rPr>
              <a:t>Harmful online behaviour (</a:t>
            </a:r>
            <a:r>
              <a:rPr lang="en-US" i="1">
                <a:solidFill>
                  <a:srgbClr val="FFFFFF"/>
                </a:solidFill>
              </a:rPr>
              <a:t>contd</a:t>
            </a:r>
            <a:r>
              <a:rPr lang="en-US">
                <a:solidFill>
                  <a:srgbClr val="FFFFFF"/>
                </a:solidFill>
              </a:rPr>
              <a:t>)</a:t>
            </a:r>
            <a:endParaRPr/>
          </a:p>
        </p:txBody>
      </p:sp>
      <p:sp>
        <p:nvSpPr>
          <p:cNvPr id="148" name="Google Shape;148;ga57e9496ff_0_31"/>
          <p:cNvSpPr txBox="1">
            <a:spLocks noGrp="1"/>
          </p:cNvSpPr>
          <p:nvPr>
            <p:ph type="body" idx="1"/>
          </p:nvPr>
        </p:nvSpPr>
        <p:spPr>
          <a:xfrm>
            <a:off x="3656650" y="163275"/>
            <a:ext cx="8125800" cy="6552000"/>
          </a:xfrm>
          <a:prstGeom prst="rect">
            <a:avLst/>
          </a:prstGeom>
        </p:spPr>
        <p:txBody>
          <a:bodyPr spcFirstLastPara="1" wrap="square" lIns="91425" tIns="45700" rIns="91425" bIns="45700" anchor="t" anchorCtr="0">
            <a:noAutofit/>
          </a:bodyPr>
          <a:lstStyle/>
          <a:p>
            <a:pPr marL="0" lvl="0" indent="0" algn="l" rtl="0">
              <a:lnSpc>
                <a:spcPct val="115000"/>
              </a:lnSpc>
              <a:spcBef>
                <a:spcPts val="1200"/>
              </a:spcBef>
              <a:spcAft>
                <a:spcPts val="0"/>
              </a:spcAft>
              <a:buNone/>
            </a:pPr>
            <a:r>
              <a:rPr lang="en-US" sz="2800" b="1" dirty="0">
                <a:solidFill>
                  <a:schemeClr val="dk1"/>
                </a:solidFill>
                <a:highlight>
                  <a:srgbClr val="FFFFFF"/>
                </a:highlight>
              </a:rPr>
              <a:t>Trolling (or </a:t>
            </a:r>
            <a:r>
              <a:rPr lang="en-US" sz="2800" b="1" i="1" dirty="0">
                <a:solidFill>
                  <a:schemeClr val="dk1"/>
                </a:solidFill>
                <a:highlight>
                  <a:srgbClr val="FFFFFF"/>
                </a:highlight>
              </a:rPr>
              <a:t>dragging</a:t>
            </a:r>
            <a:r>
              <a:rPr lang="en-US" sz="2800" b="1" dirty="0">
                <a:solidFill>
                  <a:schemeClr val="dk1"/>
                </a:solidFill>
                <a:highlight>
                  <a:srgbClr val="FFFFFF"/>
                </a:highlight>
              </a:rPr>
              <a:t>)</a:t>
            </a:r>
            <a:r>
              <a:rPr lang="en-US" sz="2800" dirty="0">
                <a:solidFill>
                  <a:schemeClr val="dk1"/>
                </a:solidFill>
                <a:highlight>
                  <a:srgbClr val="FFFFFF"/>
                </a:highlight>
              </a:rPr>
              <a:t>: a troll is a person who pretends to be a legitimate participant in a social-media-mediated community but willfully disrupts the network. The troll usually thrives anonymously. </a:t>
            </a:r>
            <a:r>
              <a:rPr lang="en-US" sz="2800" b="1" dirty="0">
                <a:solidFill>
                  <a:schemeClr val="dk1"/>
                </a:solidFill>
                <a:highlight>
                  <a:srgbClr val="FFFFFF"/>
                </a:highlight>
              </a:rPr>
              <a:t>Dragging</a:t>
            </a:r>
            <a:r>
              <a:rPr lang="en-US" sz="2800" dirty="0">
                <a:solidFill>
                  <a:schemeClr val="dk1"/>
                </a:solidFill>
                <a:highlight>
                  <a:srgbClr val="FFFFFF"/>
                </a:highlight>
              </a:rPr>
              <a:t>, the Nigerian equivalent occurs when people abuse or cause discomfort to an individual for no genuine reason.</a:t>
            </a:r>
            <a:endParaRPr sz="2800" dirty="0">
              <a:solidFill>
                <a:schemeClr val="dk1"/>
              </a:solidFill>
              <a:highlight>
                <a:srgbClr val="FFFFFF"/>
              </a:highlight>
            </a:endParaRPr>
          </a:p>
          <a:p>
            <a:pPr marL="0" lvl="0" indent="0" algn="l" rtl="0">
              <a:lnSpc>
                <a:spcPct val="115000"/>
              </a:lnSpc>
              <a:spcBef>
                <a:spcPts val="1200"/>
              </a:spcBef>
              <a:spcAft>
                <a:spcPts val="0"/>
              </a:spcAft>
              <a:buClr>
                <a:schemeClr val="dk1"/>
              </a:buClr>
              <a:buSzPts val="1100"/>
              <a:buFont typeface="Arial"/>
              <a:buNone/>
            </a:pPr>
            <a:endParaRPr sz="2800" dirty="0">
              <a:solidFill>
                <a:schemeClr val="dk1"/>
              </a:solidFill>
              <a:highlight>
                <a:srgbClr val="FFFFFF"/>
              </a:highlight>
            </a:endParaRPr>
          </a:p>
          <a:p>
            <a:pPr marL="0" lvl="0" indent="0" algn="l" rtl="0">
              <a:lnSpc>
                <a:spcPct val="115000"/>
              </a:lnSpc>
              <a:spcBef>
                <a:spcPts val="1200"/>
              </a:spcBef>
              <a:spcAft>
                <a:spcPts val="0"/>
              </a:spcAft>
              <a:buClr>
                <a:schemeClr val="dk1"/>
              </a:buClr>
              <a:buSzPts val="1100"/>
              <a:buFont typeface="Arial"/>
              <a:buNone/>
            </a:pPr>
            <a:r>
              <a:rPr lang="en-US" sz="2800" b="1" dirty="0">
                <a:solidFill>
                  <a:schemeClr val="dk1"/>
                </a:solidFill>
                <a:highlight>
                  <a:srgbClr val="FFFFFF"/>
                </a:highlight>
              </a:rPr>
              <a:t>Privacy and surveillance</a:t>
            </a:r>
            <a:r>
              <a:rPr lang="en-US" sz="2800" dirty="0">
                <a:solidFill>
                  <a:schemeClr val="dk1"/>
                </a:solidFill>
                <a:highlight>
                  <a:srgbClr val="FFFFFF"/>
                </a:highlight>
              </a:rPr>
              <a:t>: secretly breaking into people's digital devices, without their explicit permission, with the intention to monitor their online or offline activities.</a:t>
            </a:r>
            <a:endParaRPr sz="2800" dirty="0">
              <a:solidFill>
                <a:schemeClr val="dk1"/>
              </a:solidFill>
              <a:highlight>
                <a:srgbClr val="FFFFFF"/>
              </a:highlight>
            </a:endParaRPr>
          </a:p>
          <a:p>
            <a:pPr marL="0" lvl="0" indent="0" algn="l" rtl="0">
              <a:spcBef>
                <a:spcPts val="1200"/>
              </a:spcBef>
              <a:spcAft>
                <a:spcPts val="0"/>
              </a:spcAft>
              <a:buNone/>
            </a:pPr>
            <a:endParaRPr sz="2800" dirty="0"/>
          </a:p>
        </p:txBody>
      </p:sp>
      <p:sp>
        <p:nvSpPr>
          <p:cNvPr id="149" name="Google Shape;149;ga57e9496ff_0_31"/>
          <p:cNvSpPr txBox="1">
            <a:spLocks noGrp="1"/>
          </p:cNvSpPr>
          <p:nvPr>
            <p:ph type="sldNum" idx="12"/>
          </p:nvPr>
        </p:nvSpPr>
        <p:spPr>
          <a:xfrm>
            <a:off x="1371243" y="6492876"/>
            <a:ext cx="507900" cy="3651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Clr>
                <a:srgbClr val="000000"/>
              </a:buClr>
              <a:buFont typeface="Arial"/>
              <a:buNone/>
            </a:pPr>
            <a:fld id="{00000000-1234-1234-1234-123412341234}" type="slidenum">
              <a:rPr lang="en-US"/>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ga57e9496ff_0_38"/>
          <p:cNvSpPr txBox="1">
            <a:spLocks noGrp="1"/>
          </p:cNvSpPr>
          <p:nvPr>
            <p:ph type="title"/>
          </p:nvPr>
        </p:nvSpPr>
        <p:spPr>
          <a:xfrm>
            <a:off x="406294" y="2362200"/>
            <a:ext cx="2539200" cy="3352800"/>
          </a:xfrm>
          <a:prstGeom prst="rect">
            <a:avLst/>
          </a:prstGeom>
        </p:spPr>
        <p:txBody>
          <a:bodyPr spcFirstLastPara="1" wrap="square" lIns="91425" tIns="45700" rIns="91425" bIns="45700" anchor="ctr" anchorCtr="0">
            <a:noAutofit/>
          </a:bodyPr>
          <a:lstStyle/>
          <a:p>
            <a:pPr marL="0" lvl="0" indent="0" algn="l" rtl="0">
              <a:lnSpc>
                <a:spcPct val="115000"/>
              </a:lnSpc>
              <a:spcBef>
                <a:spcPts val="2400"/>
              </a:spcBef>
              <a:spcAft>
                <a:spcPts val="600"/>
              </a:spcAft>
              <a:buClr>
                <a:schemeClr val="dk1"/>
              </a:buClr>
              <a:buSzPts val="1100"/>
              <a:buFont typeface="Arial"/>
              <a:buNone/>
            </a:pPr>
            <a:r>
              <a:rPr lang="en-US">
                <a:solidFill>
                  <a:srgbClr val="FFFFFF"/>
                </a:solidFill>
              </a:rPr>
              <a:t>Netiquette</a:t>
            </a:r>
            <a:endParaRPr>
              <a:solidFill>
                <a:srgbClr val="FFFFFF"/>
              </a:solidFill>
            </a:endParaRPr>
          </a:p>
        </p:txBody>
      </p:sp>
      <p:sp>
        <p:nvSpPr>
          <p:cNvPr id="156" name="Google Shape;156;ga57e9496ff_0_38"/>
          <p:cNvSpPr txBox="1">
            <a:spLocks noGrp="1"/>
          </p:cNvSpPr>
          <p:nvPr>
            <p:ph type="body" idx="1"/>
          </p:nvPr>
        </p:nvSpPr>
        <p:spPr>
          <a:xfrm>
            <a:off x="3656650" y="200025"/>
            <a:ext cx="8125800" cy="6572100"/>
          </a:xfrm>
          <a:prstGeom prst="rect">
            <a:avLst/>
          </a:prstGeom>
        </p:spPr>
        <p:txBody>
          <a:bodyPr spcFirstLastPara="1" wrap="square" lIns="91425" tIns="45700" rIns="91425" bIns="45700" anchor="t" anchorCtr="0">
            <a:noAutofit/>
          </a:bodyPr>
          <a:lstStyle/>
          <a:p>
            <a:pPr marL="0" lvl="0" indent="0" algn="just" rtl="0">
              <a:lnSpc>
                <a:spcPct val="115000"/>
              </a:lnSpc>
              <a:spcBef>
                <a:spcPts val="1200"/>
              </a:spcBef>
              <a:spcAft>
                <a:spcPts val="0"/>
              </a:spcAft>
              <a:buNone/>
            </a:pPr>
            <a:r>
              <a:rPr lang="en-US" sz="2800">
                <a:solidFill>
                  <a:schemeClr val="dk1"/>
                </a:solidFill>
                <a:latin typeface="Arial"/>
                <a:ea typeface="Arial"/>
                <a:cs typeface="Arial"/>
                <a:sym typeface="Arial"/>
              </a:rPr>
              <a:t>Netiquette is a compound word formed from: “net” (or internet) and “etiquette”. </a:t>
            </a:r>
            <a:endParaRPr sz="2800">
              <a:solidFill>
                <a:schemeClr val="dk1"/>
              </a:solidFill>
              <a:latin typeface="Arial"/>
              <a:ea typeface="Arial"/>
              <a:cs typeface="Arial"/>
              <a:sym typeface="Arial"/>
            </a:endParaRPr>
          </a:p>
          <a:p>
            <a:pPr marL="0" lvl="0" indent="0" algn="just" rtl="0">
              <a:lnSpc>
                <a:spcPct val="115000"/>
              </a:lnSpc>
              <a:spcBef>
                <a:spcPts val="1200"/>
              </a:spcBef>
              <a:spcAft>
                <a:spcPts val="0"/>
              </a:spcAft>
              <a:buNone/>
            </a:pPr>
            <a:endParaRPr sz="2800">
              <a:solidFill>
                <a:schemeClr val="dk1"/>
              </a:solidFill>
              <a:latin typeface="Arial"/>
              <a:ea typeface="Arial"/>
              <a:cs typeface="Arial"/>
              <a:sym typeface="Arial"/>
            </a:endParaRPr>
          </a:p>
          <a:p>
            <a:pPr marL="0" lvl="0" indent="0" algn="just" rtl="0">
              <a:lnSpc>
                <a:spcPct val="115000"/>
              </a:lnSpc>
              <a:spcBef>
                <a:spcPts val="1200"/>
              </a:spcBef>
              <a:spcAft>
                <a:spcPts val="0"/>
              </a:spcAft>
              <a:buNone/>
            </a:pPr>
            <a:r>
              <a:rPr lang="en-US" sz="2800">
                <a:solidFill>
                  <a:schemeClr val="dk1"/>
                </a:solidFill>
                <a:latin typeface="Arial"/>
                <a:ea typeface="Arial"/>
                <a:cs typeface="Arial"/>
                <a:sym typeface="Arial"/>
              </a:rPr>
              <a:t>Hence netiquette involves respecting the views of other digital users and generally maintaining a high standard of courtesy in online platforms. </a:t>
            </a:r>
            <a:endParaRPr sz="2800">
              <a:solidFill>
                <a:schemeClr val="dk1"/>
              </a:solidFill>
              <a:latin typeface="Arial"/>
              <a:ea typeface="Arial"/>
              <a:cs typeface="Arial"/>
              <a:sym typeface="Arial"/>
            </a:endParaRPr>
          </a:p>
          <a:p>
            <a:pPr marL="0" lvl="0" indent="0" algn="just" rtl="0">
              <a:lnSpc>
                <a:spcPct val="115000"/>
              </a:lnSpc>
              <a:spcBef>
                <a:spcPts val="1200"/>
              </a:spcBef>
              <a:spcAft>
                <a:spcPts val="0"/>
              </a:spcAft>
              <a:buClr>
                <a:schemeClr val="dk1"/>
              </a:buClr>
              <a:buSzPts val="1100"/>
              <a:buFont typeface="Arial"/>
              <a:buNone/>
            </a:pPr>
            <a:endParaRPr sz="2800">
              <a:solidFill>
                <a:schemeClr val="dk1"/>
              </a:solidFill>
              <a:latin typeface="Arial"/>
              <a:ea typeface="Arial"/>
              <a:cs typeface="Arial"/>
              <a:sym typeface="Arial"/>
            </a:endParaRPr>
          </a:p>
          <a:p>
            <a:pPr marL="0" lvl="0" indent="0" algn="just" rtl="0">
              <a:lnSpc>
                <a:spcPct val="115000"/>
              </a:lnSpc>
              <a:spcBef>
                <a:spcPts val="1800"/>
              </a:spcBef>
              <a:spcAft>
                <a:spcPts val="400"/>
              </a:spcAft>
              <a:buNone/>
            </a:pPr>
            <a:endParaRPr sz="2800"/>
          </a:p>
        </p:txBody>
      </p:sp>
      <p:sp>
        <p:nvSpPr>
          <p:cNvPr id="157" name="Google Shape;157;ga57e9496ff_0_38"/>
          <p:cNvSpPr txBox="1">
            <a:spLocks noGrp="1"/>
          </p:cNvSpPr>
          <p:nvPr>
            <p:ph type="sldNum" idx="12"/>
          </p:nvPr>
        </p:nvSpPr>
        <p:spPr>
          <a:xfrm>
            <a:off x="1371243" y="6492876"/>
            <a:ext cx="507900" cy="3651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Clr>
                <a:srgbClr val="000000"/>
              </a:buClr>
              <a:buFont typeface="Arial"/>
              <a:buNone/>
            </a:pPr>
            <a:fld id="{00000000-1234-1234-1234-123412341234}" type="slidenum">
              <a:rPr lang="en-US"/>
              <a:t>9</a:t>
            </a:fld>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Green Yellow">
      <a:dk1>
        <a:srgbClr val="000000"/>
      </a:dk1>
      <a:lt1>
        <a:srgbClr val="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TotalTime>
  <Words>1352</Words>
  <Application>Microsoft Office PowerPoint</Application>
  <PresentationFormat>Custom</PresentationFormat>
  <Paragraphs>140</Paragraphs>
  <Slides>20</Slides>
  <Notes>20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Century Gothic</vt:lpstr>
      <vt:lpstr>Calibri</vt:lpstr>
      <vt:lpstr>Office Theme</vt:lpstr>
      <vt:lpstr>Introduction to Internet Ethics</vt:lpstr>
      <vt:lpstr>PowerPoint Presentation</vt:lpstr>
      <vt:lpstr>Internet Ethics?</vt:lpstr>
      <vt:lpstr>False (Fake) News: Important points to note</vt:lpstr>
      <vt:lpstr>False (Fake) News (contd)</vt:lpstr>
      <vt:lpstr>Harmful online behaviour</vt:lpstr>
      <vt:lpstr>Harmful online behaviour (contd) </vt:lpstr>
      <vt:lpstr>Harmful online behaviour (contd)</vt:lpstr>
      <vt:lpstr>Netiquette</vt:lpstr>
      <vt:lpstr>Netiquette (contd)</vt:lpstr>
      <vt:lpstr>Sharing information online</vt:lpstr>
      <vt:lpstr>The 4 Cardinal Virtues for healthy internet use (Virtue 4.0 for Web 2.0) </vt:lpstr>
      <vt:lpstr>Virtues 4.0 for Web 2.0 (contd) </vt:lpstr>
      <vt:lpstr>Virtues 4.0 for Web 2.0 (contd)</vt:lpstr>
      <vt:lpstr>Virtues 4.0 for Web 2.0 (contd)</vt:lpstr>
      <vt:lpstr>Some Questions to consider</vt:lpstr>
      <vt:lpstr>Normative Principles that guide the use of the internet </vt:lpstr>
      <vt:lpstr>Some ethical problems in the use of internet</vt:lpstr>
      <vt:lpstr>Materials for further reading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Internet Ethics</dc:title>
  <dc:creator>Usochi Ilozumba</dc:creator>
  <cp:lastModifiedBy>HP</cp:lastModifiedBy>
  <cp:revision>4</cp:revision>
  <dcterms:created xsi:type="dcterms:W3CDTF">2018-10-09T08:54:19Z</dcterms:created>
  <dcterms:modified xsi:type="dcterms:W3CDTF">2022-11-19T09:56:30Z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74068100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