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59" r:id="rId3"/>
    <p:sldId id="298" r:id="rId4"/>
    <p:sldId id="299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92" r:id="rId14"/>
    <p:sldId id="304" r:id="rId15"/>
    <p:sldId id="287" r:id="rId16"/>
    <p:sldId id="291" r:id="rId17"/>
    <p:sldId id="293" r:id="rId18"/>
    <p:sldId id="305" r:id="rId19"/>
    <p:sldId id="288" r:id="rId20"/>
    <p:sldId id="294" r:id="rId21"/>
    <p:sldId id="306" r:id="rId22"/>
    <p:sldId id="289" r:id="rId23"/>
    <p:sldId id="295" r:id="rId24"/>
    <p:sldId id="290" r:id="rId25"/>
    <p:sldId id="300" r:id="rId26"/>
    <p:sldId id="301" r:id="rId27"/>
    <p:sldId id="302" r:id="rId28"/>
    <p:sldId id="296" r:id="rId29"/>
    <p:sldId id="303" r:id="rId30"/>
    <p:sldId id="29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59" autoAdjust="0"/>
    <p:restoredTop sz="94364" autoAdjust="0"/>
  </p:normalViewPr>
  <p:slideViewPr>
    <p:cSldViewPr>
      <p:cViewPr varScale="1">
        <p:scale>
          <a:sx n="85" d="100"/>
          <a:sy n="85" d="100"/>
        </p:scale>
        <p:origin x="32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48"/>
    </p:cViewPr>
  </p:sorterViewPr>
  <p:notesViewPr>
    <p:cSldViewPr>
      <p:cViewPr varScale="1">
        <p:scale>
          <a:sx n="70" d="100"/>
          <a:sy n="70" d="100"/>
        </p:scale>
        <p:origin x="-276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17B12-FA9F-4076-BE91-8AAF4B3E5739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D3A7F-E3EB-4B37-940E-F5DABF8F7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2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D3A7F-E3EB-4B37-940E-F5DABF8F7B0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0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D3A7F-E3EB-4B37-940E-F5DABF8F7B0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75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D3A7F-E3EB-4B37-940E-F5DABF8F7B0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94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D3A7F-E3EB-4B37-940E-F5DABF8F7B0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07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D3A7F-E3EB-4B37-940E-F5DABF8F7B0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51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D3A7F-E3EB-4B37-940E-F5DABF8F7B0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08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</a:p>
          <a:p>
            <a:endParaRPr lang="en-US" dirty="0" smtClean="0"/>
          </a:p>
          <a:p>
            <a:r>
              <a:rPr lang="en-US" dirty="0" smtClean="0"/>
              <a:t>http://testprep.about.com/od/tipsfortesting/a/Different_Learning_Styles.htm. Retrieved 30/11/2016</a:t>
            </a:r>
          </a:p>
          <a:p>
            <a:endParaRPr lang="en-US" dirty="0" smtClean="0"/>
          </a:p>
          <a:p>
            <a:r>
              <a:rPr lang="en-US" dirty="0" smtClean="0"/>
              <a:t>http://education.seattlepi.com/advantages-disadvantages-different-learning-styles-3581.html. Retrieved 30/11/2016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D3A7F-E3EB-4B37-940E-F5DABF8F7B0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59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533400" y="0"/>
            <a:ext cx="24384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2819400" cy="6858000"/>
          </a:xfrm>
          <a:prstGeom prst="rect">
            <a:avLst/>
          </a:prstGeom>
          <a:solidFill>
            <a:srgbClr val="2E3A6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0" y="1524000"/>
            <a:ext cx="5334000" cy="1470025"/>
          </a:xfrm>
        </p:spPr>
        <p:txBody>
          <a:bodyPr/>
          <a:lstStyle>
            <a:lvl1pPr algn="l">
              <a:defRPr b="1">
                <a:solidFill>
                  <a:srgbClr val="2E3A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279775"/>
            <a:ext cx="4648200" cy="175260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D406-5778-4D59-8BD6-6308BB42F377}" type="datetime1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C:\Users\cnwagu\Documents\Corporate Affairs\LOGOS_1\PAU Logo GIF1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2286000" cy="10472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030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5F98-DE34-4437-908C-7CF45B7373BA}" type="datetime1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7E52-7C9B-4EEE-BBE9-8609CD1CBA44}" type="datetime1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4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8FB5-0995-4854-BA5C-6F632F8812EE}" type="datetime1">
              <a:rPr lang="en-US" smtClean="0"/>
              <a:pPr/>
              <a:t>12/7/2022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E0F1-33DD-42C4-9C3A-07E5A028A82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53FC-BC8F-4457-8C00-497A5E0DCB65}" type="datetime1">
              <a:rPr lang="en-US" smtClean="0"/>
              <a:pPr/>
              <a:t>12/7/2022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E0F1-33DD-42C4-9C3A-07E5A028A82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99EA-DAC9-4B87-90E9-AED8826B5A08}" type="datetime1">
              <a:rPr lang="en-US" smtClean="0"/>
              <a:pPr/>
              <a:t>12/7/2022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E0F1-33DD-42C4-9C3A-07E5A028A82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4798-0805-4DD8-9086-9B3CD5A87102}" type="datetime1">
              <a:rPr lang="en-US" smtClean="0"/>
              <a:pPr/>
              <a:t>12/7/2022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E0F1-33DD-42C4-9C3A-07E5A028A82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4D6C-4AC0-46C1-89E5-08ED64B03A90}" type="datetime1">
              <a:rPr lang="en-US" smtClean="0"/>
              <a:pPr/>
              <a:t>12/7/2022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E0F1-33DD-42C4-9C3A-07E5A028A82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378E-5C7D-4E7C-982B-965CDF89122B}" type="datetime1">
              <a:rPr lang="en-US" smtClean="0"/>
              <a:pPr/>
              <a:t>12/7/2022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E0F1-33DD-42C4-9C3A-07E5A028A82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1D72-86CA-4791-A06E-E811A0FE872C}" type="datetime1">
              <a:rPr lang="en-US" smtClean="0"/>
              <a:pPr/>
              <a:t>12/7/2022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E0F1-33DD-42C4-9C3A-07E5A028A82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6408-226A-45AB-9896-A5936208602C}" type="datetime1">
              <a:rPr lang="en-US" smtClean="0"/>
              <a:pPr/>
              <a:t>12/7/2022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E0F1-33DD-42C4-9C3A-07E5A028A82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22903" y="0"/>
            <a:ext cx="24384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2438400" cy="6858000"/>
          </a:xfrm>
          <a:prstGeom prst="rect">
            <a:avLst/>
          </a:prstGeom>
          <a:solidFill>
            <a:srgbClr val="2E3A6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62200"/>
            <a:ext cx="1905000" cy="3352800"/>
          </a:xfrm>
        </p:spPr>
        <p:txBody>
          <a:bodyPr>
            <a:normAutofit/>
          </a:bodyPr>
          <a:lstStyle>
            <a:lvl1pPr algn="r">
              <a:defRPr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609600"/>
            <a:ext cx="6096000" cy="5943599"/>
          </a:xfrm>
        </p:spPr>
        <p:txBody>
          <a:bodyPr/>
          <a:lstStyle>
            <a:lvl1pPr marL="342900" indent="-342900">
              <a:buSzPct val="60000"/>
              <a:buFontTx/>
              <a:buBlip>
                <a:blip r:embed="rId2"/>
              </a:buBlip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700" y="6492875"/>
            <a:ext cx="381000" cy="36512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algn="ctr">
              <a:defRPr sz="1100" b="1">
                <a:solidFill>
                  <a:srgbClr val="2E3A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659350B2-7CF3-477E-B71B-58661E2A869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C:\Users\cnwagu\Documents\Corporate Affairs\LOGOS_1\PAU Logo GIF1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33400"/>
            <a:ext cx="1981200" cy="9076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487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18DE-F834-463E-B075-5AFD68EA595A}" type="datetime1">
              <a:rPr lang="en-US" smtClean="0"/>
              <a:pPr/>
              <a:t>12/7/2022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E0F1-33DD-42C4-9C3A-07E5A028A82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E093-CF04-4D8D-A807-B9FE64FE0283}" type="datetime1">
              <a:rPr lang="en-US" smtClean="0"/>
              <a:pPr/>
              <a:t>12/7/2022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E0F1-33DD-42C4-9C3A-07E5A028A82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F6D6-5C2F-4D43-BAA1-6DC0A25822B8}" type="datetime1">
              <a:rPr lang="en-US" smtClean="0"/>
              <a:pPr/>
              <a:t>12/7/2022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E0F1-33DD-42C4-9C3A-07E5A028A82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2F94-5BE8-499C-88FA-95F3210B1C12}" type="datetime1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9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0AB4-FE7F-4D7B-8534-7FECEDB4BC64}" type="datetime1">
              <a:rPr lang="en-US" smtClean="0"/>
              <a:pPr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63EA-37B9-4BE0-8231-5079A7490047}" type="datetime1">
              <a:rPr lang="en-US" smtClean="0"/>
              <a:pPr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6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48CF-C032-4689-A654-43C7AE0EA23C}" type="datetime1">
              <a:rPr lang="en-US" smtClean="0"/>
              <a:pPr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7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11B-CC1C-45B4-8C2D-F1FAC95A39B4}" type="datetime1">
              <a:rPr lang="en-US" smtClean="0"/>
              <a:pPr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5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393-EE76-402B-8F52-573C0548ACEB}" type="datetime1">
              <a:rPr lang="en-US" smtClean="0"/>
              <a:pPr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3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D25D-017D-4400-B2C4-9BB187B991DB}" type="datetime1">
              <a:rPr lang="en-US" smtClean="0"/>
              <a:pPr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3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0C0A2-E262-4F04-84A3-7D746C5DBAD1}" type="datetime1">
              <a:rPr lang="en-US" smtClean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3187" y="1"/>
            <a:ext cx="2020812" cy="43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5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9612D-DAEF-4906-917A-F4A54E1A2337}" type="datetime1">
              <a:rPr lang="en-US" smtClean="0"/>
              <a:pPr/>
              <a:t>12/7/2022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CE0F1-33DD-42C4-9C3A-07E5A028A82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43038" y="3427413"/>
            <a:ext cx="7239000" cy="2058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990" y="620688"/>
            <a:ext cx="6044497" cy="46805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124200" y="1524000"/>
            <a:ext cx="5840288" cy="2265040"/>
          </a:xfrm>
        </p:spPr>
        <p:txBody>
          <a:bodyPr>
            <a:noAutofit/>
          </a:bodyPr>
          <a:lstStyle/>
          <a:p>
            <a:r>
              <a:rPr lang="en-GB" sz="6000" dirty="0" smtClean="0"/>
              <a:t>LEARNING STYLES AND MEMORY SKILLS</a:t>
            </a:r>
            <a:endParaRPr lang="en-US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0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88640"/>
            <a:ext cx="6096000" cy="6364559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6. When you share a story, would you rather</a:t>
            </a:r>
          </a:p>
          <a:p>
            <a:r>
              <a:rPr lang="en-GB" dirty="0" smtClean="0"/>
              <a:t>A – write it</a:t>
            </a:r>
          </a:p>
          <a:p>
            <a:r>
              <a:rPr lang="en-GB" dirty="0" smtClean="0"/>
              <a:t>B- tell it out loud</a:t>
            </a:r>
          </a:p>
          <a:p>
            <a:r>
              <a:rPr lang="en-GB" dirty="0" smtClean="0"/>
              <a:t>C – act it out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7</a:t>
            </a:r>
            <a:r>
              <a:rPr lang="en-GB" dirty="0" smtClean="0"/>
              <a:t>. What is your likely expression of anger</a:t>
            </a:r>
          </a:p>
          <a:p>
            <a:pPr marL="0" indent="0">
              <a:buNone/>
            </a:pPr>
            <a:r>
              <a:rPr lang="en-GB" dirty="0" smtClean="0"/>
              <a:t>A – scowl</a:t>
            </a:r>
          </a:p>
          <a:p>
            <a:pPr marL="0" indent="0">
              <a:buNone/>
            </a:pPr>
            <a:r>
              <a:rPr lang="en-GB" dirty="0" smtClean="0"/>
              <a:t>B – shout at someone</a:t>
            </a:r>
          </a:p>
          <a:p>
            <a:pPr marL="0" indent="0">
              <a:buNone/>
            </a:pPr>
            <a:r>
              <a:rPr lang="en-GB" dirty="0" smtClean="0"/>
              <a:t>C –slam the door or bang the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6700" y="1700808"/>
            <a:ext cx="1905000" cy="3352800"/>
          </a:xfrm>
        </p:spPr>
        <p:txBody>
          <a:bodyPr/>
          <a:lstStyle/>
          <a:p>
            <a:r>
              <a:rPr lang="en-GB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9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76" y="1904999"/>
            <a:ext cx="2232248" cy="3352800"/>
          </a:xfrm>
        </p:spPr>
        <p:txBody>
          <a:bodyPr/>
          <a:lstStyle/>
          <a:p>
            <a:pPr algn="ctr"/>
            <a:r>
              <a:rPr lang="en-GB" dirty="0" smtClean="0"/>
              <a:t>Where do you belong?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Those that scored more As in the exercise may have aptitude for </a:t>
            </a:r>
            <a:r>
              <a:rPr lang="en-GB" dirty="0" smtClean="0">
                <a:solidFill>
                  <a:srgbClr val="7030A0"/>
                </a:solidFill>
              </a:rPr>
              <a:t>visual</a:t>
            </a:r>
            <a:r>
              <a:rPr lang="en-GB" dirty="0" smtClean="0"/>
              <a:t> learning.</a:t>
            </a:r>
          </a:p>
          <a:p>
            <a:endParaRPr lang="en-GB" dirty="0" smtClean="0"/>
          </a:p>
          <a:p>
            <a:r>
              <a:rPr lang="en-GB" dirty="0" smtClean="0"/>
              <a:t>Those that scored more </a:t>
            </a:r>
            <a:r>
              <a:rPr lang="en-GB" dirty="0" err="1" smtClean="0"/>
              <a:t>Bs</a:t>
            </a:r>
            <a:r>
              <a:rPr lang="en-GB" dirty="0" smtClean="0"/>
              <a:t> may have </a:t>
            </a:r>
            <a:r>
              <a:rPr lang="en-GB" dirty="0" smtClean="0">
                <a:solidFill>
                  <a:srgbClr val="00B050"/>
                </a:solidFill>
              </a:rPr>
              <a:t>auditory</a:t>
            </a:r>
            <a:r>
              <a:rPr lang="en-GB" dirty="0" smtClean="0"/>
              <a:t> learning ability.</a:t>
            </a:r>
          </a:p>
          <a:p>
            <a:endParaRPr lang="en-GB" dirty="0" smtClean="0"/>
          </a:p>
          <a:p>
            <a:r>
              <a:rPr lang="en-GB" dirty="0" smtClean="0"/>
              <a:t>Those with more Cs may have </a:t>
            </a:r>
            <a:r>
              <a:rPr lang="en-GB" dirty="0" smtClean="0">
                <a:solidFill>
                  <a:srgbClr val="FF0000"/>
                </a:solidFill>
              </a:rPr>
              <a:t>kinaesthetic</a:t>
            </a:r>
            <a:r>
              <a:rPr lang="en-GB" dirty="0" smtClean="0"/>
              <a:t> learning styles.</a:t>
            </a:r>
            <a:endParaRPr lang="en-US" dirty="0" smtClean="0"/>
          </a:p>
          <a:p>
            <a:pPr marL="0" indent="0">
              <a:buNone/>
            </a:pPr>
            <a:r>
              <a:rPr lang="en-GB" dirty="0"/>
              <a:t> 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8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1700808"/>
            <a:ext cx="1905000" cy="3352800"/>
          </a:xfrm>
        </p:spPr>
        <p:txBody>
          <a:bodyPr/>
          <a:lstStyle/>
          <a:p>
            <a:pPr algn="ctr"/>
            <a:r>
              <a:rPr lang="en-GB" dirty="0" smtClean="0"/>
              <a:t>Visual Learners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980728"/>
            <a:ext cx="5513914" cy="4710562"/>
          </a:xfrm>
        </p:spPr>
      </p:pic>
    </p:spTree>
    <p:extLst>
      <p:ext uri="{BB962C8B-B14F-4D97-AF65-F5344CB8AC3E}">
        <p14:creationId xmlns:p14="http://schemas.microsoft.com/office/powerpoint/2010/main" val="263138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Visual Learners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Easily close their eyes to envision where they left something.</a:t>
            </a:r>
          </a:p>
          <a:p>
            <a:endParaRPr lang="en-GB" dirty="0"/>
          </a:p>
          <a:p>
            <a:r>
              <a:rPr lang="en-GB" dirty="0" smtClean="0"/>
              <a:t>Call up mental images when studying.</a:t>
            </a:r>
          </a:p>
          <a:p>
            <a:endParaRPr lang="en-GB" dirty="0"/>
          </a:p>
          <a:p>
            <a:r>
              <a:rPr lang="en-US" dirty="0" smtClean="0"/>
              <a:t>Have </a:t>
            </a:r>
            <a:r>
              <a:rPr lang="en-US" dirty="0"/>
              <a:t>a photographic or near photographic </a:t>
            </a:r>
            <a:r>
              <a:rPr lang="en-US" dirty="0" smtClean="0"/>
              <a:t>memory. 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4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1700808"/>
            <a:ext cx="1905000" cy="3352800"/>
          </a:xfrm>
        </p:spPr>
        <p:txBody>
          <a:bodyPr/>
          <a:lstStyle/>
          <a:p>
            <a:r>
              <a:rPr lang="en-GB" dirty="0" smtClean="0"/>
              <a:t>Strengths of Visual Learners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404664"/>
            <a:ext cx="6096000" cy="6148535"/>
          </a:xfrm>
        </p:spPr>
        <p:txBody>
          <a:bodyPr>
            <a:normAutofit/>
          </a:bodyPr>
          <a:lstStyle/>
          <a:p>
            <a:r>
              <a:rPr lang="en-US" dirty="0"/>
              <a:t> Instinctively follows </a:t>
            </a:r>
            <a:r>
              <a:rPr lang="en-US" dirty="0" smtClean="0"/>
              <a:t>directions.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</a:t>
            </a:r>
          </a:p>
          <a:p>
            <a:r>
              <a:rPr lang="en-US" dirty="0" smtClean="0"/>
              <a:t>Easily </a:t>
            </a:r>
            <a:r>
              <a:rPr lang="en-US" dirty="0"/>
              <a:t>visualizes </a:t>
            </a:r>
            <a:r>
              <a:rPr lang="en-US" dirty="0" smtClean="0"/>
              <a:t>objects.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Have </a:t>
            </a:r>
            <a:r>
              <a:rPr lang="en-US" dirty="0"/>
              <a:t>a great sense of balance and </a:t>
            </a:r>
            <a:r>
              <a:rPr lang="en-US" dirty="0" smtClean="0"/>
              <a:t>alignment and  is </a:t>
            </a:r>
            <a:r>
              <a:rPr lang="en-US" dirty="0"/>
              <a:t>an excellent </a:t>
            </a:r>
            <a:r>
              <a:rPr lang="en-US" dirty="0" smtClean="0"/>
              <a:t>organizer.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Have </a:t>
            </a:r>
            <a:r>
              <a:rPr lang="en-US" dirty="0"/>
              <a:t>a strong sense of color, and is very </a:t>
            </a:r>
            <a:r>
              <a:rPr lang="en-US" dirty="0" smtClean="0"/>
              <a:t>color-oriented.</a:t>
            </a:r>
            <a:endParaRPr lang="en-US" dirty="0"/>
          </a:p>
          <a:p>
            <a:r>
              <a:rPr lang="en-US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8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1772816"/>
            <a:ext cx="1905000" cy="3352800"/>
          </a:xfrm>
        </p:spPr>
        <p:txBody>
          <a:bodyPr/>
          <a:lstStyle/>
          <a:p>
            <a:pPr algn="ctr"/>
            <a:r>
              <a:rPr lang="en-GB" dirty="0" smtClean="0"/>
              <a:t>Visual learners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see the passage from a page in a book in his or her </a:t>
            </a:r>
            <a:r>
              <a:rPr lang="en-US" dirty="0" smtClean="0"/>
              <a:t>mind.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Notices minute similarities and differences between objects and people </a:t>
            </a:r>
            <a:r>
              <a:rPr lang="en-US" dirty="0" smtClean="0"/>
              <a:t>easily.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Can </a:t>
            </a:r>
            <a:r>
              <a:rPr lang="en-US" dirty="0"/>
              <a:t>envision imagery </a:t>
            </a:r>
            <a:r>
              <a:rPr lang="en-US" dirty="0" smtClean="0"/>
              <a:t>easily.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3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700808"/>
            <a:ext cx="1905000" cy="3352800"/>
          </a:xfrm>
        </p:spPr>
        <p:txBody>
          <a:bodyPr/>
          <a:lstStyle/>
          <a:p>
            <a:pPr algn="ctr"/>
            <a:r>
              <a:rPr lang="en-GB" dirty="0" smtClean="0"/>
              <a:t>What Visual learners should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404664"/>
            <a:ext cx="6096000" cy="614853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 </a:t>
            </a:r>
            <a:r>
              <a:rPr lang="en-US" dirty="0"/>
              <a:t>the diagrams, maps, and other visuals </a:t>
            </a:r>
            <a:r>
              <a:rPr lang="en-US" dirty="0" smtClean="0"/>
              <a:t>items in your text. </a:t>
            </a:r>
          </a:p>
          <a:p>
            <a:endParaRPr lang="en-US" dirty="0" smtClean="0"/>
          </a:p>
          <a:p>
            <a:r>
              <a:rPr lang="en-US" dirty="0" smtClean="0"/>
              <a:t>Make </a:t>
            </a:r>
            <a:r>
              <a:rPr lang="en-US" dirty="0"/>
              <a:t>to-do lists in an </a:t>
            </a:r>
            <a:r>
              <a:rPr lang="en-US" dirty="0" smtClean="0"/>
              <a:t>agenda</a:t>
            </a:r>
          </a:p>
          <a:p>
            <a:endParaRPr lang="en-US" dirty="0"/>
          </a:p>
          <a:p>
            <a:r>
              <a:rPr lang="en-US" dirty="0"/>
              <a:t>Study </a:t>
            </a:r>
            <a:r>
              <a:rPr lang="en-US" dirty="0" smtClean="0"/>
              <a:t>more in library because you </a:t>
            </a:r>
            <a:r>
              <a:rPr lang="en-US" dirty="0"/>
              <a:t>need to see things to remember them, and often, noise will distract you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Sit </a:t>
            </a:r>
            <a:r>
              <a:rPr lang="en-US" dirty="0"/>
              <a:t>near the front so you're better able to see </a:t>
            </a:r>
            <a:r>
              <a:rPr lang="en-US" dirty="0" smtClean="0"/>
              <a:t>everything.</a:t>
            </a:r>
          </a:p>
          <a:p>
            <a:endParaRPr lang="en-US" dirty="0"/>
          </a:p>
          <a:p>
            <a:r>
              <a:rPr lang="en-US" dirty="0"/>
              <a:t>Use outlines and concept maps to organize your </a:t>
            </a:r>
            <a:r>
              <a:rPr lang="en-US" dirty="0" smtClean="0"/>
              <a:t>notes.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7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124744"/>
            <a:ext cx="5649008" cy="430222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5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348880"/>
            <a:ext cx="2209800" cy="3352800"/>
          </a:xfrm>
        </p:spPr>
        <p:txBody>
          <a:bodyPr/>
          <a:lstStyle/>
          <a:p>
            <a:pPr algn="ctr"/>
            <a:r>
              <a:rPr lang="en-GB" dirty="0" smtClean="0"/>
              <a:t>Strengths of Auditory Learners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404664"/>
            <a:ext cx="6096000" cy="614853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dirty="0" smtClean="0"/>
              <a:t>Understanding </a:t>
            </a:r>
            <a:r>
              <a:rPr lang="en-US" dirty="0"/>
              <a:t>subtle changes in tone in a person's </a:t>
            </a:r>
            <a:r>
              <a:rPr lang="en-US" dirty="0" smtClean="0"/>
              <a:t>voice.</a:t>
            </a:r>
          </a:p>
          <a:p>
            <a:endParaRPr lang="en-US" dirty="0" smtClean="0"/>
          </a:p>
          <a:p>
            <a:r>
              <a:rPr lang="en-US" dirty="0" smtClean="0"/>
              <a:t>Writing </a:t>
            </a:r>
            <a:r>
              <a:rPr lang="en-US" dirty="0"/>
              <a:t>responses to </a:t>
            </a:r>
            <a:r>
              <a:rPr lang="en-US" dirty="0" smtClean="0"/>
              <a:t>lectures.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Do well in </a:t>
            </a:r>
            <a:r>
              <a:rPr lang="en-US" dirty="0"/>
              <a:t>Oral </a:t>
            </a:r>
            <a:r>
              <a:rPr lang="en-US" dirty="0" smtClean="0"/>
              <a:t>exams.</a:t>
            </a:r>
          </a:p>
          <a:p>
            <a:endParaRPr lang="en-US" dirty="0" smtClean="0"/>
          </a:p>
          <a:p>
            <a:r>
              <a:rPr lang="en-US" dirty="0" smtClean="0"/>
              <a:t>Story-telling.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Solving difficult </a:t>
            </a:r>
            <a:r>
              <a:rPr lang="en-US" dirty="0" smtClean="0"/>
              <a:t>problems.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Working </a:t>
            </a:r>
            <a:r>
              <a:rPr lang="en-US" dirty="0"/>
              <a:t>in </a:t>
            </a:r>
            <a:r>
              <a:rPr lang="en-US" dirty="0" smtClean="0"/>
              <a:t>groups.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2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1904999"/>
            <a:ext cx="1905000" cy="3352800"/>
          </a:xfrm>
        </p:spPr>
        <p:txBody>
          <a:bodyPr/>
          <a:lstStyle/>
          <a:p>
            <a:pPr algn="ctr"/>
            <a:r>
              <a:rPr lang="en-GB" dirty="0" smtClean="0"/>
              <a:t>What Auditory Learners should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Participate </a:t>
            </a:r>
            <a:r>
              <a:rPr lang="en-US" dirty="0"/>
              <a:t>vocally in </a:t>
            </a:r>
            <a:r>
              <a:rPr lang="en-US" dirty="0" smtClean="0"/>
              <a:t>class.</a:t>
            </a:r>
          </a:p>
          <a:p>
            <a:endParaRPr lang="en-US" dirty="0"/>
          </a:p>
          <a:p>
            <a:r>
              <a:rPr lang="en-US" dirty="0" smtClean="0"/>
              <a:t>Making records </a:t>
            </a:r>
            <a:r>
              <a:rPr lang="en-US" dirty="0"/>
              <a:t>of </a:t>
            </a:r>
            <a:r>
              <a:rPr lang="en-US" dirty="0" smtClean="0"/>
              <a:t>your class </a:t>
            </a:r>
            <a:r>
              <a:rPr lang="en-US" dirty="0"/>
              <a:t>notes and </a:t>
            </a:r>
            <a:r>
              <a:rPr lang="en-US" dirty="0" smtClean="0"/>
              <a:t>listen </a:t>
            </a:r>
            <a:r>
              <a:rPr lang="en-US" dirty="0"/>
              <a:t>to </a:t>
            </a:r>
            <a:r>
              <a:rPr lang="en-US" dirty="0" smtClean="0"/>
              <a:t>them.</a:t>
            </a:r>
          </a:p>
          <a:p>
            <a:endParaRPr lang="en-US" dirty="0"/>
          </a:p>
          <a:p>
            <a:r>
              <a:rPr lang="en-US" dirty="0" smtClean="0"/>
              <a:t>Read </a:t>
            </a:r>
            <a:r>
              <a:rPr lang="en-US" dirty="0"/>
              <a:t>assignments out </a:t>
            </a:r>
            <a:r>
              <a:rPr lang="en-US" dirty="0" smtClean="0"/>
              <a:t>loud.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Studying </a:t>
            </a:r>
            <a:r>
              <a:rPr lang="en-US" dirty="0"/>
              <a:t>with a partner or </a:t>
            </a:r>
            <a:r>
              <a:rPr lang="en-US" dirty="0" smtClean="0"/>
              <a:t>group.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7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1904999"/>
            <a:ext cx="1905000" cy="3352800"/>
          </a:xfrm>
        </p:spPr>
        <p:txBody>
          <a:bodyPr/>
          <a:lstStyle/>
          <a:p>
            <a:pPr algn="ctr"/>
            <a:r>
              <a:rPr lang="en-US" dirty="0" smtClean="0"/>
              <a:t>Learning </a:t>
            </a:r>
            <a:br>
              <a:rPr lang="en-US" dirty="0" smtClean="0"/>
            </a:br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/>
              <a:t>styles are different ways of taking in and understanding information.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refers to a student's consistent way of responding to and using stimuli in the context of learning.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ways are affected by age, experience, physiology, culture, and many other </a:t>
            </a:r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84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124744"/>
            <a:ext cx="5989940" cy="44825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16" y="1772816"/>
            <a:ext cx="2178968" cy="3352800"/>
          </a:xfrm>
        </p:spPr>
        <p:txBody>
          <a:bodyPr/>
          <a:lstStyle/>
          <a:p>
            <a:pPr algn="ctr"/>
            <a:r>
              <a:rPr lang="en-GB" dirty="0" smtClean="0"/>
              <a:t>Kinaesthetic Learners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Are movers and shakers of the class.</a:t>
            </a:r>
          </a:p>
          <a:p>
            <a:endParaRPr lang="en-GB" dirty="0" smtClean="0"/>
          </a:p>
          <a:p>
            <a:r>
              <a:rPr lang="en-GB" dirty="0" smtClean="0"/>
              <a:t>Prefer to learn by touching and feeling things.</a:t>
            </a:r>
          </a:p>
          <a:p>
            <a:endParaRPr lang="en-GB" dirty="0"/>
          </a:p>
          <a:p>
            <a:r>
              <a:rPr lang="en-GB" dirty="0" smtClean="0"/>
              <a:t>Understand better when gestures are used to explain things.</a:t>
            </a:r>
          </a:p>
          <a:p>
            <a:endParaRPr lang="en-GB" dirty="0"/>
          </a:p>
          <a:p>
            <a:r>
              <a:rPr lang="en-GB" dirty="0" smtClean="0"/>
              <a:t>Are bored in class where they lack opportunity to engage their body in learning.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2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1" y="1772816"/>
            <a:ext cx="2209800" cy="3352800"/>
          </a:xfrm>
        </p:spPr>
        <p:txBody>
          <a:bodyPr/>
          <a:lstStyle/>
          <a:p>
            <a:r>
              <a:rPr lang="en-GB" dirty="0" smtClean="0"/>
              <a:t>Strengths of kinaesthetic learners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Great hand-eye </a:t>
            </a:r>
            <a:r>
              <a:rPr lang="en-US" dirty="0" smtClean="0"/>
              <a:t>coordination.</a:t>
            </a:r>
          </a:p>
          <a:p>
            <a:endParaRPr lang="en-US" dirty="0"/>
          </a:p>
          <a:p>
            <a:r>
              <a:rPr lang="en-US" dirty="0" smtClean="0"/>
              <a:t>Quick reception.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Excellent experimenters.</a:t>
            </a:r>
          </a:p>
          <a:p>
            <a:endParaRPr lang="en-US" dirty="0"/>
          </a:p>
          <a:p>
            <a:r>
              <a:rPr lang="en-US" dirty="0" smtClean="0"/>
              <a:t>Good </a:t>
            </a:r>
            <a:r>
              <a:rPr lang="en-US" dirty="0"/>
              <a:t>at sports, art and </a:t>
            </a:r>
            <a:r>
              <a:rPr lang="en-US" dirty="0" smtClean="0"/>
              <a:t>drama.</a:t>
            </a:r>
          </a:p>
          <a:p>
            <a:endParaRPr lang="en-US" dirty="0"/>
          </a:p>
          <a:p>
            <a:r>
              <a:rPr lang="en-US" dirty="0" smtClean="0"/>
              <a:t>High </a:t>
            </a:r>
            <a:r>
              <a:rPr lang="en-US" dirty="0"/>
              <a:t>levels of </a:t>
            </a:r>
            <a:r>
              <a:rPr lang="en-US" dirty="0" smtClean="0"/>
              <a:t>energy.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80" y="1628800"/>
            <a:ext cx="2160240" cy="3352800"/>
          </a:xfrm>
        </p:spPr>
        <p:txBody>
          <a:bodyPr/>
          <a:lstStyle/>
          <a:p>
            <a:pPr algn="ctr"/>
            <a:r>
              <a:rPr lang="en-GB" dirty="0" smtClean="0"/>
              <a:t>What Kinaesthetic learners should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743200" y="332656"/>
            <a:ext cx="6096000" cy="6220543"/>
          </a:xfrm>
        </p:spPr>
        <p:txBody>
          <a:bodyPr/>
          <a:lstStyle/>
          <a:p>
            <a:r>
              <a:rPr lang="en-US" dirty="0"/>
              <a:t> Conducting </a:t>
            </a:r>
            <a:r>
              <a:rPr lang="en-US" dirty="0" smtClean="0"/>
              <a:t>experiments. 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Acting </a:t>
            </a:r>
            <a:r>
              <a:rPr lang="en-US" dirty="0"/>
              <a:t>out a </a:t>
            </a:r>
            <a:r>
              <a:rPr lang="en-US" dirty="0" smtClean="0"/>
              <a:t>play.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Studying </a:t>
            </a:r>
            <a:r>
              <a:rPr lang="en-US" dirty="0"/>
              <a:t>while standing or </a:t>
            </a:r>
            <a:r>
              <a:rPr lang="en-US" dirty="0" smtClean="0"/>
              <a:t>moving.</a:t>
            </a:r>
            <a:endParaRPr lang="en-US" dirty="0"/>
          </a:p>
          <a:p>
            <a:r>
              <a:rPr lang="en-US" dirty="0" smtClean="0"/>
              <a:t>Doodling </a:t>
            </a:r>
            <a:r>
              <a:rPr lang="en-US" dirty="0"/>
              <a:t>during </a:t>
            </a:r>
            <a:r>
              <a:rPr lang="en-US" dirty="0" smtClean="0"/>
              <a:t>lectures.</a:t>
            </a:r>
          </a:p>
          <a:p>
            <a:endParaRPr lang="en-US" dirty="0"/>
          </a:p>
          <a:p>
            <a:r>
              <a:rPr lang="en-US" dirty="0" smtClean="0"/>
              <a:t>Studying </a:t>
            </a:r>
            <a:r>
              <a:rPr lang="en-US" dirty="0"/>
              <a:t>while performing an athletic activity like bouncing a ball or shooting </a:t>
            </a:r>
            <a:r>
              <a:rPr lang="en-US" dirty="0" smtClean="0"/>
              <a:t>hoops.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1904999"/>
            <a:ext cx="1905000" cy="3352800"/>
          </a:xfrm>
        </p:spPr>
        <p:txBody>
          <a:bodyPr/>
          <a:lstStyle/>
          <a:p>
            <a:pPr algn="ctr"/>
            <a:r>
              <a:rPr lang="en-US" dirty="0" smtClean="0"/>
              <a:t>Learning </a:t>
            </a:r>
            <a:br>
              <a:rPr lang="en-US" dirty="0" smtClean="0"/>
            </a:br>
            <a:r>
              <a:rPr lang="en-US" dirty="0" smtClean="0"/>
              <a:t>styles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609600"/>
            <a:ext cx="6400800" cy="5943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Visual, Auditory, Kinesthetic.</a:t>
            </a:r>
          </a:p>
          <a:p>
            <a:r>
              <a:rPr lang="en-US" dirty="0"/>
              <a:t>Introversion/Extraversion. </a:t>
            </a:r>
          </a:p>
          <a:p>
            <a:r>
              <a:rPr lang="en-US" dirty="0"/>
              <a:t>Introvert- no impression without reflection. Extrovert -no impression without expression.</a:t>
            </a:r>
          </a:p>
          <a:p>
            <a:r>
              <a:rPr lang="en-US" dirty="0"/>
              <a:t>Sensing versus </a:t>
            </a:r>
            <a:r>
              <a:rPr lang="en-US" dirty="0" smtClean="0"/>
              <a:t>Intuition(</a:t>
            </a:r>
            <a:r>
              <a:rPr lang="en-US" dirty="0"/>
              <a:t>the ability to </a:t>
            </a:r>
            <a:r>
              <a:rPr lang="en-US" dirty="0" smtClean="0"/>
              <a:t>understand something</a:t>
            </a:r>
            <a:r>
              <a:rPr lang="en-US" dirty="0"/>
              <a:t> </a:t>
            </a:r>
            <a:r>
              <a:rPr lang="en-US" u="sng" dirty="0"/>
              <a:t>instinctively</a:t>
            </a:r>
            <a:r>
              <a:rPr lang="en-US" dirty="0"/>
              <a:t>, without the need for conscious </a:t>
            </a:r>
            <a:r>
              <a:rPr lang="en-US" u="sng" dirty="0" smtClean="0"/>
              <a:t>reasoning)</a:t>
            </a:r>
            <a:r>
              <a:rPr lang="en-US" dirty="0" smtClean="0"/>
              <a:t>; </a:t>
            </a:r>
            <a:r>
              <a:rPr lang="en-US" dirty="0"/>
              <a:t>Thinking versus Feeling; Judging versus Perceptive</a:t>
            </a:r>
          </a:p>
          <a:p>
            <a:r>
              <a:rPr lang="en-US" dirty="0"/>
              <a:t> Metalearning: to select the best style or modality for the task on hand.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34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1556792"/>
            <a:ext cx="1905000" cy="3352800"/>
          </a:xfrm>
        </p:spPr>
        <p:txBody>
          <a:bodyPr/>
          <a:lstStyle/>
          <a:p>
            <a:pPr algn="ctr"/>
            <a:r>
              <a:rPr lang="en-US" dirty="0" smtClean="0"/>
              <a:t>Memory Skills.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Attention: </a:t>
            </a:r>
            <a:r>
              <a:rPr lang="en-US" dirty="0"/>
              <a:t>to receive information</a:t>
            </a:r>
          </a:p>
          <a:p>
            <a:r>
              <a:rPr lang="en-US" dirty="0"/>
              <a:t>Rehearsal: to move to short-term memory</a:t>
            </a:r>
          </a:p>
          <a:p>
            <a:r>
              <a:rPr lang="en-US" smtClean="0"/>
              <a:t>Encoding: </a:t>
            </a:r>
            <a:r>
              <a:rPr lang="en-US" dirty="0"/>
              <a:t>to move to long-term memory. i.e., convert the information to your level of understanding and retention. Organize it, make it meaningful, create pictures, use association, etc. </a:t>
            </a:r>
          </a:p>
          <a:p>
            <a:r>
              <a:rPr lang="en-US" dirty="0"/>
              <a:t>Rehearsal: to remain decodable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6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Memory skills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retain piece of information during lecture: </a:t>
            </a:r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 </a:t>
            </a:r>
            <a:r>
              <a:rPr lang="en-US" dirty="0"/>
              <a:t>topics before class to reduce the amount of new information; ask questions as soon as you miss information; take notes in coded form; review notes as soon as possible.</a:t>
            </a:r>
          </a:p>
          <a:p>
            <a:r>
              <a:rPr lang="en-US" dirty="0"/>
              <a:t> We tend to remember things…</a:t>
            </a:r>
          </a:p>
          <a:p>
            <a:r>
              <a:rPr lang="en-US" dirty="0"/>
              <a:t>• Studied first (primacy effect).</a:t>
            </a:r>
          </a:p>
          <a:p>
            <a:r>
              <a:rPr lang="en-US" dirty="0"/>
              <a:t>• Studied last (recency effect).</a:t>
            </a:r>
          </a:p>
          <a:p>
            <a:r>
              <a:rPr lang="en-US" dirty="0"/>
              <a:t>• Studied more actively (depth </a:t>
            </a:r>
            <a:r>
              <a:rPr lang="en-US" dirty="0" smtClean="0"/>
              <a:t>processing)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3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1730523"/>
            <a:ext cx="1905000" cy="3352800"/>
          </a:xfrm>
        </p:spPr>
        <p:txBody>
          <a:bodyPr/>
          <a:lstStyle/>
          <a:p>
            <a:pPr algn="ctr"/>
            <a:r>
              <a:rPr lang="en-GB" dirty="0" smtClean="0"/>
              <a:t>MEMORY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260648"/>
            <a:ext cx="6096000" cy="6292551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GB" b="1" dirty="0" smtClean="0"/>
              <a:t>ELABORATION</a:t>
            </a:r>
            <a:r>
              <a:rPr lang="en-GB" dirty="0" smtClean="0"/>
              <a:t>: Connect your new idea to prior ideas. Put in something of yours.</a:t>
            </a:r>
          </a:p>
          <a:p>
            <a:endParaRPr lang="en-GB" dirty="0"/>
          </a:p>
          <a:p>
            <a:r>
              <a:rPr lang="en-GB" b="1" dirty="0" smtClean="0"/>
              <a:t>MNEMONICS</a:t>
            </a:r>
            <a:r>
              <a:rPr lang="en-GB" dirty="0" smtClean="0"/>
              <a:t>: Use acronyms, rhyme. E.g. MR. NIGER D, 30 days hath September…..</a:t>
            </a:r>
          </a:p>
          <a:p>
            <a:endParaRPr lang="en-GB" dirty="0"/>
          </a:p>
          <a:p>
            <a:r>
              <a:rPr lang="en-GB" b="1" dirty="0" smtClean="0"/>
              <a:t>REFLECTION</a:t>
            </a:r>
            <a:r>
              <a:rPr lang="en-GB" dirty="0" smtClean="0"/>
              <a:t>: Review your classes so that the ideas will stick better.</a:t>
            </a:r>
          </a:p>
          <a:p>
            <a:endParaRPr lang="en-GB" dirty="0"/>
          </a:p>
          <a:p>
            <a:r>
              <a:rPr lang="en-GB" b="1" dirty="0" smtClean="0"/>
              <a:t>CALIBRATION</a:t>
            </a:r>
            <a:r>
              <a:rPr lang="en-GB" dirty="0" smtClean="0"/>
              <a:t>: Get feedback that fortify your knowledge. Take quiz from friends.</a:t>
            </a:r>
          </a:p>
          <a:p>
            <a:endParaRPr lang="en-GB" dirty="0" smtClean="0"/>
          </a:p>
          <a:p>
            <a:r>
              <a:rPr lang="en-US" b="1" dirty="0"/>
              <a:t>RETRIEVAL</a:t>
            </a:r>
            <a:r>
              <a:rPr lang="en-US" dirty="0"/>
              <a:t>: Bring back from memory using flash cards.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0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1772816"/>
            <a:ext cx="1905000" cy="3352800"/>
          </a:xfrm>
        </p:spPr>
        <p:txBody>
          <a:bodyPr/>
          <a:lstStyle/>
          <a:p>
            <a:pPr algn="ctr"/>
            <a:r>
              <a:rPr lang="en-US" dirty="0" smtClean="0"/>
              <a:t>Memory skills.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 depth processing as you study.</a:t>
            </a:r>
          </a:p>
          <a:p>
            <a:r>
              <a:rPr lang="en-US" dirty="0"/>
              <a:t>• Relate new info to your own experience.</a:t>
            </a:r>
          </a:p>
          <a:p>
            <a:r>
              <a:rPr lang="en-US" dirty="0"/>
              <a:t>• Fit new info into old info.</a:t>
            </a:r>
          </a:p>
          <a:p>
            <a:r>
              <a:rPr lang="en-US" dirty="0"/>
              <a:t>• Visualize what you are studying.</a:t>
            </a:r>
          </a:p>
          <a:p>
            <a:r>
              <a:rPr lang="en-US" dirty="0"/>
              <a:t>• Summarize key points.</a:t>
            </a:r>
          </a:p>
          <a:p>
            <a:r>
              <a:rPr lang="en-US" dirty="0"/>
              <a:t>• Turn key points into mnemonics.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9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1700808"/>
            <a:ext cx="1905000" cy="3352800"/>
          </a:xfrm>
        </p:spPr>
        <p:txBody>
          <a:bodyPr/>
          <a:lstStyle/>
          <a:p>
            <a:pPr algn="ctr"/>
            <a:r>
              <a:rPr lang="en-GB" dirty="0" smtClean="0"/>
              <a:t>Flash cards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473624"/>
            <a:ext cx="5665150" cy="338437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027" name="Picture 3" descr="C:\Users\ckezie\Pictures\aid465589-900px-Memorize-Flashcards-Effectively-Step-7-Version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3" y="116632"/>
            <a:ext cx="5665151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63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/>
              <a:t>styles can change over time and can be modified purposely.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People </a:t>
            </a:r>
            <a:r>
              <a:rPr lang="en-US" dirty="0"/>
              <a:t>also switch learning styles depending on what they are studying, as we are all capable of learning under almost any style, no matter what our preference </a:t>
            </a:r>
            <a:r>
              <a:rPr lang="en-US" dirty="0" smtClean="0"/>
              <a:t>is.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4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62200"/>
            <a:ext cx="2438400" cy="3352800"/>
          </a:xfrm>
        </p:spPr>
        <p:txBody>
          <a:bodyPr/>
          <a:lstStyle/>
          <a:p>
            <a:pPr algn="ctr"/>
            <a:r>
              <a:rPr lang="en-GB" dirty="0" smtClean="0">
                <a:effectLst/>
              </a:rPr>
              <a:t>How to discover your learning styles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student learns differently.</a:t>
            </a:r>
          </a:p>
          <a:p>
            <a:endParaRPr lang="en-GB" dirty="0"/>
          </a:p>
          <a:p>
            <a:r>
              <a:rPr lang="en-US" dirty="0" smtClean="0"/>
              <a:t>Learning style is about your preferred way of absorbing, processing, comprehending </a:t>
            </a:r>
            <a:r>
              <a:rPr lang="en-US" dirty="0"/>
              <a:t>and </a:t>
            </a:r>
            <a:r>
              <a:rPr lang="en-US" dirty="0" smtClean="0"/>
              <a:t>retaining </a:t>
            </a:r>
            <a:r>
              <a:rPr lang="en-US" dirty="0"/>
              <a:t>information</a:t>
            </a:r>
            <a:r>
              <a:rPr lang="en-US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To discover your learning style is part of your self discovery.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7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1904999"/>
            <a:ext cx="1905000" cy="3352800"/>
          </a:xfrm>
        </p:spPr>
        <p:txBody>
          <a:bodyPr/>
          <a:lstStyle/>
          <a:p>
            <a:pPr algn="ctr"/>
            <a:r>
              <a:rPr lang="en-GB" dirty="0" smtClean="0"/>
              <a:t>Types of Learning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three major types of learning styles. They are: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Visual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Auditory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Kinaesthetic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1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1904999"/>
            <a:ext cx="1905000" cy="3352800"/>
          </a:xfrm>
        </p:spPr>
        <p:txBody>
          <a:bodyPr/>
          <a:lstStyle/>
          <a:p>
            <a:pPr algn="ctr"/>
            <a:r>
              <a:rPr lang="en-GB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Look at the following questions and write down your </a:t>
            </a:r>
            <a:r>
              <a:rPr lang="en-GB" dirty="0" smtClean="0"/>
              <a:t>answers.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Just write the first answer that comes to your mind. A, B or C.</a:t>
            </a:r>
          </a:p>
          <a:p>
            <a:endParaRPr lang="en-GB" dirty="0"/>
          </a:p>
          <a:p>
            <a:r>
              <a:rPr lang="en-GB" dirty="0" smtClean="0"/>
              <a:t>It is a personal assessment. So do it yourself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7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1700808"/>
            <a:ext cx="1905000" cy="3352800"/>
          </a:xfrm>
        </p:spPr>
        <p:txBody>
          <a:bodyPr/>
          <a:lstStyle/>
          <a:p>
            <a:r>
              <a:rPr lang="en-GB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1. What distracts you most during lectures?</a:t>
            </a:r>
          </a:p>
          <a:p>
            <a:pPr marL="0" indent="0">
              <a:buNone/>
            </a:pPr>
            <a:r>
              <a:rPr lang="en-GB" dirty="0" smtClean="0"/>
              <a:t>A – Visual items</a:t>
            </a:r>
          </a:p>
          <a:p>
            <a:pPr marL="0" indent="0">
              <a:buNone/>
            </a:pPr>
            <a:r>
              <a:rPr lang="en-GB" dirty="0" smtClean="0"/>
              <a:t>B – Noise</a:t>
            </a:r>
          </a:p>
          <a:p>
            <a:pPr marL="0" indent="0">
              <a:buNone/>
            </a:pPr>
            <a:r>
              <a:rPr lang="en-GB" dirty="0" smtClean="0"/>
              <a:t>C – personal worries, hunger, your tight clothe, your tight shoes,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9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260648"/>
            <a:ext cx="6293296" cy="633670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/>
              <a:t>2. Which class would you rather attend?</a:t>
            </a:r>
          </a:p>
          <a:p>
            <a:r>
              <a:rPr lang="en-GB" dirty="0" smtClean="0"/>
              <a:t>A – An art class</a:t>
            </a:r>
          </a:p>
          <a:p>
            <a:r>
              <a:rPr lang="en-GB" dirty="0" smtClean="0"/>
              <a:t>B – A music class</a:t>
            </a:r>
          </a:p>
          <a:p>
            <a:r>
              <a:rPr lang="en-GB" dirty="0" smtClean="0"/>
              <a:t>C – An exercise or Gym class.</a:t>
            </a:r>
          </a:p>
          <a:p>
            <a:endParaRPr lang="en-GB" dirty="0"/>
          </a:p>
          <a:p>
            <a:r>
              <a:rPr lang="en-US" dirty="0"/>
              <a:t>3. What do </a:t>
            </a:r>
            <a:r>
              <a:rPr lang="en-US" dirty="0" smtClean="0"/>
              <a:t>you still </a:t>
            </a:r>
            <a:r>
              <a:rPr lang="en-US" dirty="0"/>
              <a:t>remember vividly from your first party in PAU?</a:t>
            </a:r>
          </a:p>
          <a:p>
            <a:r>
              <a:rPr lang="en-US" dirty="0"/>
              <a:t>A – Faces of the people there</a:t>
            </a:r>
          </a:p>
          <a:p>
            <a:r>
              <a:rPr lang="en-US" dirty="0"/>
              <a:t>B – Their names but not faces</a:t>
            </a:r>
          </a:p>
          <a:p>
            <a:r>
              <a:rPr lang="en-US" dirty="0"/>
              <a:t>C – What you did and said while at the party</a:t>
            </a:r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6700" y="1700808"/>
            <a:ext cx="1905000" cy="3352800"/>
          </a:xfrm>
        </p:spPr>
        <p:txBody>
          <a:bodyPr/>
          <a:lstStyle/>
          <a:p>
            <a:r>
              <a:rPr lang="en-GB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2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260648"/>
            <a:ext cx="6149280" cy="629255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4. How would you express your joy?</a:t>
            </a:r>
          </a:p>
          <a:p>
            <a:pPr marL="0" indent="0">
              <a:buNone/>
            </a:pPr>
            <a:r>
              <a:rPr lang="en-GB" dirty="0" smtClean="0"/>
              <a:t>A- Grin</a:t>
            </a:r>
          </a:p>
          <a:p>
            <a:pPr marL="0" indent="0">
              <a:buNone/>
            </a:pPr>
            <a:r>
              <a:rPr lang="en-GB" dirty="0" smtClean="0"/>
              <a:t>B –Shout for joy!</a:t>
            </a:r>
          </a:p>
          <a:p>
            <a:pPr marL="0" indent="0">
              <a:buNone/>
            </a:pPr>
            <a:r>
              <a:rPr lang="en-GB" dirty="0" smtClean="0"/>
              <a:t>C – Jump for joy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5. What is your reaction to this word now – “</a:t>
            </a:r>
            <a:r>
              <a:rPr lang="en-GB" dirty="0" err="1" smtClean="0"/>
              <a:t>i</a:t>
            </a:r>
            <a:r>
              <a:rPr lang="en-GB" dirty="0" smtClean="0"/>
              <a:t>-c-e  C-r-e-a-m”</a:t>
            </a:r>
          </a:p>
          <a:p>
            <a:pPr marL="0" indent="0">
              <a:buNone/>
            </a:pPr>
            <a:r>
              <a:rPr lang="en-GB" dirty="0" smtClean="0"/>
              <a:t>A – to think about ice cream</a:t>
            </a:r>
          </a:p>
          <a:p>
            <a:pPr marL="0" indent="0">
              <a:buNone/>
            </a:pPr>
            <a:r>
              <a:rPr lang="en-GB" dirty="0" smtClean="0"/>
              <a:t>B – say the word ice cream</a:t>
            </a:r>
          </a:p>
          <a:p>
            <a:pPr marL="0" indent="0">
              <a:buNone/>
            </a:pPr>
            <a:r>
              <a:rPr lang="en-GB" dirty="0" smtClean="0"/>
              <a:t>C – Sense the feeling of having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6700" y="1700808"/>
            <a:ext cx="1905000" cy="3352800"/>
          </a:xfrm>
        </p:spPr>
        <p:txBody>
          <a:bodyPr/>
          <a:lstStyle/>
          <a:p>
            <a:r>
              <a:rPr lang="en-GB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4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2175</TotalTime>
  <Words>1185</Words>
  <Application>Microsoft Office PowerPoint</Application>
  <PresentationFormat>On-screen Show (4:3)</PresentationFormat>
  <Paragraphs>227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Office Theme</vt:lpstr>
      <vt:lpstr>Custom Design</vt:lpstr>
      <vt:lpstr>LEARNING STYLES AND MEMORY SKILLS</vt:lpstr>
      <vt:lpstr>Learning  Styles</vt:lpstr>
      <vt:lpstr>Learning  Styles</vt:lpstr>
      <vt:lpstr>How to discover your learning styles</vt:lpstr>
      <vt:lpstr>Types of Learning Styles</vt:lpstr>
      <vt:lpstr>Exercise </vt:lpstr>
      <vt:lpstr>Questions</vt:lpstr>
      <vt:lpstr>Questions</vt:lpstr>
      <vt:lpstr>Questions</vt:lpstr>
      <vt:lpstr>Questions</vt:lpstr>
      <vt:lpstr>Where do you belong? </vt:lpstr>
      <vt:lpstr>Visual Learners</vt:lpstr>
      <vt:lpstr>Visual Learners</vt:lpstr>
      <vt:lpstr>Strengths of Visual Learners</vt:lpstr>
      <vt:lpstr>Visual learners</vt:lpstr>
      <vt:lpstr>What Visual learners should do</vt:lpstr>
      <vt:lpstr>PowerPoint Presentation</vt:lpstr>
      <vt:lpstr>Strengths of Auditory Learners</vt:lpstr>
      <vt:lpstr>What Auditory Learners should do</vt:lpstr>
      <vt:lpstr>PowerPoint Presentation</vt:lpstr>
      <vt:lpstr>Kinaesthetic Learners</vt:lpstr>
      <vt:lpstr>Strengths of kinaesthetic learners</vt:lpstr>
      <vt:lpstr>What Kinaesthetic learners should do</vt:lpstr>
      <vt:lpstr>Learning  styles </vt:lpstr>
      <vt:lpstr>Memory Skills.</vt:lpstr>
      <vt:lpstr>Memory skills </vt:lpstr>
      <vt:lpstr>MEMORY SKILLS</vt:lpstr>
      <vt:lpstr>Memory skills.</vt:lpstr>
      <vt:lpstr>Flash cards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</dc:creator>
  <cp:lastModifiedBy>Ogechi Ekechi</cp:lastModifiedBy>
  <cp:revision>155</cp:revision>
  <cp:lastPrinted>2013-10-18T09:52:31Z</cp:lastPrinted>
  <dcterms:created xsi:type="dcterms:W3CDTF">2013-05-14T11:16:54Z</dcterms:created>
  <dcterms:modified xsi:type="dcterms:W3CDTF">2022-12-07T09:45:49Z</dcterms:modified>
</cp:coreProperties>
</file>