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1"/>
  </p:notesMasterIdLst>
  <p:sldIdLst>
    <p:sldId id="259" r:id="rId3"/>
    <p:sldId id="270" r:id="rId4"/>
    <p:sldId id="289" r:id="rId5"/>
    <p:sldId id="290" r:id="rId6"/>
    <p:sldId id="291" r:id="rId7"/>
    <p:sldId id="292" r:id="rId8"/>
    <p:sldId id="293" r:id="rId9"/>
    <p:sldId id="294" r:id="rId10"/>
    <p:sldId id="271" r:id="rId11"/>
    <p:sldId id="272" r:id="rId12"/>
    <p:sldId id="306" r:id="rId13"/>
    <p:sldId id="274" r:id="rId14"/>
    <p:sldId id="275" r:id="rId15"/>
    <p:sldId id="305" r:id="rId16"/>
    <p:sldId id="307" r:id="rId17"/>
    <p:sldId id="309" r:id="rId18"/>
    <p:sldId id="308" r:id="rId19"/>
    <p:sldId id="310" r:id="rId20"/>
    <p:sldId id="311" r:id="rId21"/>
    <p:sldId id="312" r:id="rId22"/>
    <p:sldId id="313" r:id="rId23"/>
    <p:sldId id="276" r:id="rId24"/>
    <p:sldId id="295" r:id="rId25"/>
    <p:sldId id="277" r:id="rId26"/>
    <p:sldId id="278" r:id="rId27"/>
    <p:sldId id="279" r:id="rId28"/>
    <p:sldId id="296" r:id="rId29"/>
    <p:sldId id="281" r:id="rId30"/>
    <p:sldId id="280" r:id="rId31"/>
    <p:sldId id="297" r:id="rId32"/>
    <p:sldId id="300" r:id="rId33"/>
    <p:sldId id="301" r:id="rId34"/>
    <p:sldId id="302" r:id="rId35"/>
    <p:sldId id="298" r:id="rId36"/>
    <p:sldId id="304" r:id="rId37"/>
    <p:sldId id="299" r:id="rId38"/>
    <p:sldId id="303" r:id="rId39"/>
    <p:sldId id="27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5A5A45-B576-45B1-AB9B-31964102FC35}" v="315" dt="2018-10-11T10:33:30.3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338" autoAdjust="0"/>
  </p:normalViewPr>
  <p:slideViewPr>
    <p:cSldViewPr snapToGrid="0">
      <p:cViewPr varScale="1">
        <p:scale>
          <a:sx n="67" d="100"/>
          <a:sy n="67" d="100"/>
        </p:scale>
        <p:origin x="23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ochi Ilozumba" userId="8c705ccef1906239" providerId="LiveId" clId="{AE5A5A45-B576-45B1-AB9B-31964102FC35}"/>
    <pc:docChg chg="undo custSel addSld delSld modSld modMainMaster">
      <pc:chgData name="Usochi Ilozumba" userId="8c705ccef1906239" providerId="LiveId" clId="{AE5A5A45-B576-45B1-AB9B-31964102FC35}" dt="2018-10-11T10:33:30.384" v="561"/>
      <pc:docMkLst>
        <pc:docMk/>
      </pc:docMkLst>
      <pc:sldChg chg="addSp modSp modTransition">
        <pc:chgData name="Usochi Ilozumba" userId="8c705ccef1906239" providerId="LiveId" clId="{AE5A5A45-B576-45B1-AB9B-31964102FC35}" dt="2018-10-11T10:33:30.384" v="561"/>
        <pc:sldMkLst>
          <pc:docMk/>
          <pc:sldMk cId="1081808301" sldId="259"/>
        </pc:sldMkLst>
        <pc:spChg chg="mod">
          <ac:chgData name="Usochi Ilozumba" userId="8c705ccef1906239" providerId="LiveId" clId="{AE5A5A45-B576-45B1-AB9B-31964102FC35}" dt="2018-10-11T10:31:47.269" v="559" actId="113"/>
          <ac:spMkLst>
            <pc:docMk/>
            <pc:sldMk cId="1081808301" sldId="259"/>
            <ac:spMk id="2" creationId="{00000000-0000-0000-0000-000000000000}"/>
          </ac:spMkLst>
        </pc:spChg>
        <pc:spChg chg="mod">
          <ac:chgData name="Usochi Ilozumba" userId="8c705ccef1906239" providerId="LiveId" clId="{AE5A5A45-B576-45B1-AB9B-31964102FC35}" dt="2018-10-11T10:19:54.626" v="527" actId="207"/>
          <ac:spMkLst>
            <pc:docMk/>
            <pc:sldMk cId="1081808301" sldId="259"/>
            <ac:spMk id="8" creationId="{1FB77D78-F1EF-4234-BBD9-90603FDEC6B4}"/>
          </ac:spMkLst>
        </pc:spChg>
        <pc:picChg chg="add mod ord">
          <ac:chgData name="Usochi Ilozumba" userId="8c705ccef1906239" providerId="LiveId" clId="{AE5A5A45-B576-45B1-AB9B-31964102FC35}" dt="2018-10-11T10:19:12.987" v="505" actId="1076"/>
          <ac:picMkLst>
            <pc:docMk/>
            <pc:sldMk cId="1081808301" sldId="259"/>
            <ac:picMk id="5" creationId="{4D2E31D1-995B-40A4-8C65-B8EB798980AD}"/>
          </ac:picMkLst>
        </pc:picChg>
      </pc:sldChg>
      <pc:sldChg chg="modSp modTransition modAnim">
        <pc:chgData name="Usochi Ilozumba" userId="8c705ccef1906239" providerId="LiveId" clId="{AE5A5A45-B576-45B1-AB9B-31964102FC35}" dt="2018-10-11T10:33:30.384" v="561"/>
        <pc:sldMkLst>
          <pc:docMk/>
          <pc:sldMk cId="0" sldId="270"/>
        </pc:sldMkLst>
        <pc:spChg chg="mod">
          <ac:chgData name="Usochi Ilozumba" userId="8c705ccef1906239" providerId="LiveId" clId="{AE5A5A45-B576-45B1-AB9B-31964102FC35}" dt="2018-10-11T09:10:24.506" v="19" actId="20577"/>
          <ac:spMkLst>
            <pc:docMk/>
            <pc:sldMk cId="0" sldId="270"/>
            <ac:spMk id="3" creationId="{51EADB6D-79BF-41B5-AE5A-65DC8C9DDD68}"/>
          </ac:spMkLst>
        </pc:spChg>
        <pc:spChg chg="mod">
          <ac:chgData name="Usochi Ilozumba" userId="8c705ccef1906239" providerId="LiveId" clId="{AE5A5A45-B576-45B1-AB9B-31964102FC35}" dt="2018-10-11T10:31:33.079" v="556" actId="113"/>
          <ac:spMkLst>
            <pc:docMk/>
            <pc:sldMk cId="0" sldId="270"/>
            <ac:spMk id="4" creationId="{CBDFA523-0999-4C10-AD78-B6DC3CFA77DC}"/>
          </ac:spMkLst>
        </pc:spChg>
        <pc:spChg chg="mod">
          <ac:chgData name="Usochi Ilozumba" userId="8c705ccef1906239" providerId="LiveId" clId="{AE5A5A45-B576-45B1-AB9B-31964102FC35}" dt="2018-10-11T09:10:09.522" v="10" actId="20577"/>
          <ac:spMkLst>
            <pc:docMk/>
            <pc:sldMk cId="0" sldId="270"/>
            <ac:spMk id="5" creationId="{063B824F-A600-4465-9634-424BEBC1E54D}"/>
          </ac:spMkLst>
        </pc:spChg>
      </pc:sldChg>
      <pc:sldChg chg="modSp modTransition">
        <pc:chgData name="Usochi Ilozumba" userId="8c705ccef1906239" providerId="LiveId" clId="{AE5A5A45-B576-45B1-AB9B-31964102FC35}" dt="2018-10-11T10:33:30.384" v="561"/>
        <pc:sldMkLst>
          <pc:docMk/>
          <pc:sldMk cId="0" sldId="271"/>
        </pc:sldMkLst>
        <pc:spChg chg="mod">
          <ac:chgData name="Usochi Ilozumba" userId="8c705ccef1906239" providerId="LiveId" clId="{AE5A5A45-B576-45B1-AB9B-31964102FC35}" dt="2018-10-11T09:12:48.602" v="35" actId="207"/>
          <ac:spMkLst>
            <pc:docMk/>
            <pc:sldMk cId="0" sldId="271"/>
            <ac:spMk id="2" creationId="{7C399D6E-600C-474E-B45F-33007100699E}"/>
          </ac:spMkLst>
        </pc:spChg>
        <pc:spChg chg="mod">
          <ac:chgData name="Usochi Ilozumba" userId="8c705ccef1906239" providerId="LiveId" clId="{AE5A5A45-B576-45B1-AB9B-31964102FC35}" dt="2018-10-11T09:12:19.011" v="33" actId="14100"/>
          <ac:spMkLst>
            <pc:docMk/>
            <pc:sldMk cId="0" sldId="271"/>
            <ac:spMk id="3" creationId="{32591592-629C-4CE4-8C97-E15B19A7F556}"/>
          </ac:spMkLst>
        </pc:spChg>
        <pc:spChg chg="mod">
          <ac:chgData name="Usochi Ilozumba" userId="8c705ccef1906239" providerId="LiveId" clId="{AE5A5A45-B576-45B1-AB9B-31964102FC35}" dt="2018-10-11T10:31:27.471" v="555" actId="113"/>
          <ac:spMkLst>
            <pc:docMk/>
            <pc:sldMk cId="0" sldId="271"/>
            <ac:spMk id="4" creationId="{9E951F10-FCAD-41F6-B8E8-BCDE676681D5}"/>
          </ac:spMkLst>
        </pc:spChg>
      </pc:sldChg>
      <pc:sldChg chg="modSp modTransition modAnim">
        <pc:chgData name="Usochi Ilozumba" userId="8c705ccef1906239" providerId="LiveId" clId="{AE5A5A45-B576-45B1-AB9B-31964102FC35}" dt="2018-10-11T10:33:30.384" v="561"/>
        <pc:sldMkLst>
          <pc:docMk/>
          <pc:sldMk cId="0" sldId="272"/>
        </pc:sldMkLst>
        <pc:spChg chg="mod">
          <ac:chgData name="Usochi Ilozumba" userId="8c705ccef1906239" providerId="LiveId" clId="{AE5A5A45-B576-45B1-AB9B-31964102FC35}" dt="2018-10-11T09:13:17.228" v="41" actId="20577"/>
          <ac:spMkLst>
            <pc:docMk/>
            <pc:sldMk cId="0" sldId="272"/>
            <ac:spMk id="3" creationId="{A013070B-7062-4D0E-8C50-E2B5AECB55FA}"/>
          </ac:spMkLst>
        </pc:spChg>
        <pc:spChg chg="mod">
          <ac:chgData name="Usochi Ilozumba" userId="8c705ccef1906239" providerId="LiveId" clId="{AE5A5A45-B576-45B1-AB9B-31964102FC35}" dt="2018-10-11T10:31:16.394" v="550" actId="113"/>
          <ac:spMkLst>
            <pc:docMk/>
            <pc:sldMk cId="0" sldId="272"/>
            <ac:spMk id="4" creationId="{3822F4B1-DCE0-4B97-A86A-3EFD67DD8AC4}"/>
          </ac:spMkLst>
        </pc:spChg>
      </pc:sldChg>
      <pc:sldChg chg="addSp delSp modSp modTransition modAnim">
        <pc:chgData name="Usochi Ilozumba" userId="8c705ccef1906239" providerId="LiveId" clId="{AE5A5A45-B576-45B1-AB9B-31964102FC35}" dt="2018-10-11T10:33:30.384" v="561"/>
        <pc:sldMkLst>
          <pc:docMk/>
          <pc:sldMk cId="0" sldId="273"/>
        </pc:sldMkLst>
        <pc:spChg chg="add mod">
          <ac:chgData name="Usochi Ilozumba" userId="8c705ccef1906239" providerId="LiveId" clId="{AE5A5A45-B576-45B1-AB9B-31964102FC35}" dt="2018-10-11T10:16:01.303" v="491" actId="1076"/>
          <ac:spMkLst>
            <pc:docMk/>
            <pc:sldMk cId="0" sldId="273"/>
            <ac:spMk id="2" creationId="{234B110F-7AD4-4C35-B01E-F425D2F9FFAB}"/>
          </ac:spMkLst>
        </pc:spChg>
        <pc:spChg chg="mod">
          <ac:chgData name="Usochi Ilozumba" userId="8c705ccef1906239" providerId="LiveId" clId="{AE5A5A45-B576-45B1-AB9B-31964102FC35}" dt="2018-10-11T10:15:53.891" v="490"/>
          <ac:spMkLst>
            <pc:docMk/>
            <pc:sldMk cId="0" sldId="273"/>
            <ac:spMk id="3" creationId="{911695C5-A258-43AD-B303-BD41A2594C4C}"/>
          </ac:spMkLst>
        </pc:spChg>
        <pc:spChg chg="mod">
          <ac:chgData name="Usochi Ilozumba" userId="8c705ccef1906239" providerId="LiveId" clId="{AE5A5A45-B576-45B1-AB9B-31964102FC35}" dt="2018-10-11T10:29:55.302" v="539" actId="113"/>
          <ac:spMkLst>
            <pc:docMk/>
            <pc:sldMk cId="0" sldId="273"/>
            <ac:spMk id="4" creationId="{F8BB25C1-A0D5-4E24-960A-C8547B6E3D3C}"/>
          </ac:spMkLst>
        </pc:spChg>
        <pc:spChg chg="add del">
          <ac:chgData name="Usochi Ilozumba" userId="8c705ccef1906239" providerId="LiveId" clId="{AE5A5A45-B576-45B1-AB9B-31964102FC35}" dt="2018-10-11T10:10:21.269" v="271"/>
          <ac:spMkLst>
            <pc:docMk/>
            <pc:sldMk cId="0" sldId="273"/>
            <ac:spMk id="5" creationId="{6D069CE2-B060-4C34-BAB2-57E856628271}"/>
          </ac:spMkLst>
        </pc:spChg>
        <pc:spChg chg="add mod">
          <ac:chgData name="Usochi Ilozumba" userId="8c705ccef1906239" providerId="LiveId" clId="{AE5A5A45-B576-45B1-AB9B-31964102FC35}" dt="2018-10-11T10:11:00.960" v="280" actId="1076"/>
          <ac:spMkLst>
            <pc:docMk/>
            <pc:sldMk cId="0" sldId="273"/>
            <ac:spMk id="7" creationId="{486CDD49-CAB8-42A7-8B9A-AC3C3F469B7C}"/>
          </ac:spMkLst>
        </pc:spChg>
        <pc:picChg chg="add del mod">
          <ac:chgData name="Usochi Ilozumba" userId="8c705ccef1906239" providerId="LiveId" clId="{AE5A5A45-B576-45B1-AB9B-31964102FC35}" dt="2018-10-11T10:10:43.200" v="275" actId="478"/>
          <ac:picMkLst>
            <pc:docMk/>
            <pc:sldMk cId="0" sldId="273"/>
            <ac:picMk id="6" creationId="{85EF9D11-C951-4493-9A5E-2A957AF84A92}"/>
          </ac:picMkLst>
        </pc:picChg>
      </pc:sldChg>
      <pc:sldChg chg="modSp modTransition modAnim">
        <pc:chgData name="Usochi Ilozumba" userId="8c705ccef1906239" providerId="LiveId" clId="{AE5A5A45-B576-45B1-AB9B-31964102FC35}" dt="2018-10-11T10:33:30.384" v="561"/>
        <pc:sldMkLst>
          <pc:docMk/>
          <pc:sldMk cId="0" sldId="274"/>
        </pc:sldMkLst>
        <pc:spChg chg="mod">
          <ac:chgData name="Usochi Ilozumba" userId="8c705ccef1906239" providerId="LiveId" clId="{AE5A5A45-B576-45B1-AB9B-31964102FC35}" dt="2018-10-11T09:45:05.097" v="49" actId="1076"/>
          <ac:spMkLst>
            <pc:docMk/>
            <pc:sldMk cId="0" sldId="274"/>
            <ac:spMk id="3" creationId="{D7E3F1CC-3FB5-479D-8D77-5BDE4D10BA8E}"/>
          </ac:spMkLst>
        </pc:spChg>
        <pc:spChg chg="mod">
          <ac:chgData name="Usochi Ilozumba" userId="8c705ccef1906239" providerId="LiveId" clId="{AE5A5A45-B576-45B1-AB9B-31964102FC35}" dt="2018-10-11T10:31:11.345" v="549" actId="113"/>
          <ac:spMkLst>
            <pc:docMk/>
            <pc:sldMk cId="0" sldId="274"/>
            <ac:spMk id="4" creationId="{1C78EE41-846C-4686-8DDE-BE700FBBDC24}"/>
          </ac:spMkLst>
        </pc:spChg>
      </pc:sldChg>
      <pc:sldChg chg="modSp modTransition">
        <pc:chgData name="Usochi Ilozumba" userId="8c705ccef1906239" providerId="LiveId" clId="{AE5A5A45-B576-45B1-AB9B-31964102FC35}" dt="2018-10-11T10:33:30.384" v="561"/>
        <pc:sldMkLst>
          <pc:docMk/>
          <pc:sldMk cId="0" sldId="275"/>
        </pc:sldMkLst>
        <pc:spChg chg="mod">
          <ac:chgData name="Usochi Ilozumba" userId="8c705ccef1906239" providerId="LiveId" clId="{AE5A5A45-B576-45B1-AB9B-31964102FC35}" dt="2018-10-11T09:45:58.955" v="60" actId="207"/>
          <ac:spMkLst>
            <pc:docMk/>
            <pc:sldMk cId="0" sldId="275"/>
            <ac:spMk id="2" creationId="{3E65AD23-055E-45B5-A044-2A61352A10B1}"/>
          </ac:spMkLst>
        </pc:spChg>
        <pc:spChg chg="mod">
          <ac:chgData name="Usochi Ilozumba" userId="8c705ccef1906239" providerId="LiveId" clId="{AE5A5A45-B576-45B1-AB9B-31964102FC35}" dt="2018-10-11T09:46:26.997" v="65" actId="20577"/>
          <ac:spMkLst>
            <pc:docMk/>
            <pc:sldMk cId="0" sldId="275"/>
            <ac:spMk id="3" creationId="{E75FB764-6FAD-4835-8244-C98F266C1360}"/>
          </ac:spMkLst>
        </pc:spChg>
        <pc:spChg chg="mod">
          <ac:chgData name="Usochi Ilozumba" userId="8c705ccef1906239" providerId="LiveId" clId="{AE5A5A45-B576-45B1-AB9B-31964102FC35}" dt="2018-10-11T10:31:00.706" v="545" actId="113"/>
          <ac:spMkLst>
            <pc:docMk/>
            <pc:sldMk cId="0" sldId="275"/>
            <ac:spMk id="4" creationId="{3B61F574-586B-46F7-8943-6B7740AF3EBC}"/>
          </ac:spMkLst>
        </pc:spChg>
      </pc:sldChg>
      <pc:sldChg chg="modSp modTransition">
        <pc:chgData name="Usochi Ilozumba" userId="8c705ccef1906239" providerId="LiveId" clId="{AE5A5A45-B576-45B1-AB9B-31964102FC35}" dt="2018-10-11T10:33:30.384" v="561"/>
        <pc:sldMkLst>
          <pc:docMk/>
          <pc:sldMk cId="0" sldId="276"/>
        </pc:sldMkLst>
        <pc:spChg chg="mod">
          <ac:chgData name="Usochi Ilozumba" userId="8c705ccef1906239" providerId="LiveId" clId="{AE5A5A45-B576-45B1-AB9B-31964102FC35}" dt="2018-10-11T09:46:52.748" v="67" actId="1076"/>
          <ac:spMkLst>
            <pc:docMk/>
            <pc:sldMk cId="0" sldId="276"/>
            <ac:spMk id="3" creationId="{51F194EE-2118-449C-A3E9-F48606AF9832}"/>
          </ac:spMkLst>
        </pc:spChg>
        <pc:spChg chg="mod">
          <ac:chgData name="Usochi Ilozumba" userId="8c705ccef1906239" providerId="LiveId" clId="{AE5A5A45-B576-45B1-AB9B-31964102FC35}" dt="2018-10-11T10:30:50.917" v="543" actId="113"/>
          <ac:spMkLst>
            <pc:docMk/>
            <pc:sldMk cId="0" sldId="276"/>
            <ac:spMk id="4" creationId="{CB17A354-5140-4875-9DCC-8109B63922F5}"/>
          </ac:spMkLst>
        </pc:spChg>
      </pc:sldChg>
      <pc:sldChg chg="modSp modTransition">
        <pc:chgData name="Usochi Ilozumba" userId="8c705ccef1906239" providerId="LiveId" clId="{AE5A5A45-B576-45B1-AB9B-31964102FC35}" dt="2018-10-11T10:33:30.384" v="561"/>
        <pc:sldMkLst>
          <pc:docMk/>
          <pc:sldMk cId="0" sldId="277"/>
        </pc:sldMkLst>
        <pc:spChg chg="mod">
          <ac:chgData name="Usochi Ilozumba" userId="8c705ccef1906239" providerId="LiveId" clId="{AE5A5A45-B576-45B1-AB9B-31964102FC35}" dt="2018-10-11T09:55:38.272" v="174" actId="1076"/>
          <ac:spMkLst>
            <pc:docMk/>
            <pc:sldMk cId="0" sldId="277"/>
            <ac:spMk id="3" creationId="{2756E1D6-EE54-4CA1-9961-49D0BD277139}"/>
          </ac:spMkLst>
        </pc:spChg>
        <pc:spChg chg="mod">
          <ac:chgData name="Usochi Ilozumba" userId="8c705ccef1906239" providerId="LiveId" clId="{AE5A5A45-B576-45B1-AB9B-31964102FC35}" dt="2018-10-11T10:30:44.558" v="542" actId="113"/>
          <ac:spMkLst>
            <pc:docMk/>
            <pc:sldMk cId="0" sldId="277"/>
            <ac:spMk id="4" creationId="{8CA925A4-00A4-4AD1-93B5-50A4A46FE462}"/>
          </ac:spMkLst>
        </pc:spChg>
      </pc:sldChg>
      <pc:sldChg chg="modSp modTransition">
        <pc:chgData name="Usochi Ilozumba" userId="8c705ccef1906239" providerId="LiveId" clId="{AE5A5A45-B576-45B1-AB9B-31964102FC35}" dt="2018-10-11T10:33:30.384" v="561"/>
        <pc:sldMkLst>
          <pc:docMk/>
          <pc:sldMk cId="0" sldId="278"/>
        </pc:sldMkLst>
        <pc:spChg chg="mod">
          <ac:chgData name="Usochi Ilozumba" userId="8c705ccef1906239" providerId="LiveId" clId="{AE5A5A45-B576-45B1-AB9B-31964102FC35}" dt="2018-10-11T09:55:46.196" v="176" actId="1076"/>
          <ac:spMkLst>
            <pc:docMk/>
            <pc:sldMk cId="0" sldId="278"/>
            <ac:spMk id="3" creationId="{391C9CB5-30A9-470C-8E0A-3EF499C4F332}"/>
          </ac:spMkLst>
        </pc:spChg>
        <pc:spChg chg="mod">
          <ac:chgData name="Usochi Ilozumba" userId="8c705ccef1906239" providerId="LiveId" clId="{AE5A5A45-B576-45B1-AB9B-31964102FC35}" dt="2018-10-11T10:30:38.949" v="541" actId="113"/>
          <ac:spMkLst>
            <pc:docMk/>
            <pc:sldMk cId="0" sldId="278"/>
            <ac:spMk id="4" creationId="{B0C33941-CEBC-43F8-96CE-83675FB559C3}"/>
          </ac:spMkLst>
        </pc:spChg>
      </pc:sldChg>
      <pc:sldChg chg="modSp modTransition">
        <pc:chgData name="Usochi Ilozumba" userId="8c705ccef1906239" providerId="LiveId" clId="{AE5A5A45-B576-45B1-AB9B-31964102FC35}" dt="2018-10-11T10:33:30.384" v="561"/>
        <pc:sldMkLst>
          <pc:docMk/>
          <pc:sldMk cId="0" sldId="279"/>
        </pc:sldMkLst>
        <pc:spChg chg="mod">
          <ac:chgData name="Usochi Ilozumba" userId="8c705ccef1906239" providerId="LiveId" clId="{AE5A5A45-B576-45B1-AB9B-31964102FC35}" dt="2018-10-11T09:55:54" v="178" actId="1076"/>
          <ac:spMkLst>
            <pc:docMk/>
            <pc:sldMk cId="0" sldId="279"/>
            <ac:spMk id="3" creationId="{A62DE0D8-1814-4686-9185-244ED15CBD26}"/>
          </ac:spMkLst>
        </pc:spChg>
        <pc:spChg chg="mod">
          <ac:chgData name="Usochi Ilozumba" userId="8c705ccef1906239" providerId="LiveId" clId="{AE5A5A45-B576-45B1-AB9B-31964102FC35}" dt="2018-10-11T10:30:32.405" v="540" actId="113"/>
          <ac:spMkLst>
            <pc:docMk/>
            <pc:sldMk cId="0" sldId="279"/>
            <ac:spMk id="4" creationId="{10AD5DD3-41C8-4B75-B8C8-49040652B169}"/>
          </ac:spMkLst>
        </pc:spChg>
      </pc:sldChg>
      <pc:sldChg chg="modSp modTransition">
        <pc:chgData name="Usochi Ilozumba" userId="8c705ccef1906239" providerId="LiveId" clId="{AE5A5A45-B576-45B1-AB9B-31964102FC35}" dt="2018-10-11T10:33:30.384" v="561"/>
        <pc:sldMkLst>
          <pc:docMk/>
          <pc:sldMk cId="0" sldId="280"/>
        </pc:sldMkLst>
        <pc:spChg chg="mod">
          <ac:chgData name="Usochi Ilozumba" userId="8c705ccef1906239" providerId="LiveId" clId="{AE5A5A45-B576-45B1-AB9B-31964102FC35}" dt="2018-10-11T09:56:18.011" v="184" actId="14100"/>
          <ac:spMkLst>
            <pc:docMk/>
            <pc:sldMk cId="0" sldId="280"/>
            <ac:spMk id="3" creationId="{A6E9EC87-EB27-47FE-B962-099DAD603244}"/>
          </ac:spMkLst>
        </pc:spChg>
        <pc:spChg chg="mod">
          <ac:chgData name="Usochi Ilozumba" userId="8c705ccef1906239" providerId="LiveId" clId="{AE5A5A45-B576-45B1-AB9B-31964102FC35}" dt="2018-10-11T10:29:46.733" v="538" actId="113"/>
          <ac:spMkLst>
            <pc:docMk/>
            <pc:sldMk cId="0" sldId="280"/>
            <ac:spMk id="4" creationId="{F2FB7F0F-BC31-49B6-9EAA-DC6E164FD730}"/>
          </ac:spMkLst>
        </pc:spChg>
      </pc:sldChg>
      <pc:sldChg chg="modSp add modTransition">
        <pc:chgData name="Usochi Ilozumba" userId="8c705ccef1906239" providerId="LiveId" clId="{AE5A5A45-B576-45B1-AB9B-31964102FC35}" dt="2018-10-11T10:33:30.384" v="561"/>
        <pc:sldMkLst>
          <pc:docMk/>
          <pc:sldMk cId="2370908871" sldId="281"/>
        </pc:sldMkLst>
        <pc:spChg chg="mod">
          <ac:chgData name="Usochi Ilozumba" userId="8c705ccef1906239" providerId="LiveId" clId="{AE5A5A45-B576-45B1-AB9B-31964102FC35}" dt="2018-10-11T09:52:59.378" v="135" actId="20577"/>
          <ac:spMkLst>
            <pc:docMk/>
            <pc:sldMk cId="2370908871" sldId="281"/>
            <ac:spMk id="2" creationId="{03D5258B-DF0C-402E-A2E8-296CD6F700D3}"/>
          </ac:spMkLst>
        </pc:spChg>
        <pc:spChg chg="mod">
          <ac:chgData name="Usochi Ilozumba" userId="8c705ccef1906239" providerId="LiveId" clId="{AE5A5A45-B576-45B1-AB9B-31964102FC35}" dt="2018-10-11T09:55:22.556" v="172" actId="1076"/>
          <ac:spMkLst>
            <pc:docMk/>
            <pc:sldMk cId="2370908871" sldId="281"/>
            <ac:spMk id="3" creationId="{2190E753-ED87-4010-8F48-B1D488349D51}"/>
          </ac:spMkLst>
        </pc:spChg>
      </pc:sldChg>
      <pc:sldChg chg="add del">
        <pc:chgData name="Usochi Ilozumba" userId="8c705ccef1906239" providerId="LiveId" clId="{AE5A5A45-B576-45B1-AB9B-31964102FC35}" dt="2018-10-11T10:16:11.074" v="492" actId="2696"/>
        <pc:sldMkLst>
          <pc:docMk/>
          <pc:sldMk cId="3246256228" sldId="282"/>
        </pc:sldMkLst>
      </pc:sldChg>
      <pc:sldMasterChg chg="modTransition modSldLayout">
        <pc:chgData name="Usochi Ilozumba" userId="8c705ccef1906239" providerId="LiveId" clId="{AE5A5A45-B576-45B1-AB9B-31964102FC35}" dt="2018-10-11T10:33:30.384" v="561"/>
        <pc:sldMasterMkLst>
          <pc:docMk/>
          <pc:sldMasterMk cId="2857531984" sldId="2147483660"/>
        </pc:sldMasterMkLst>
        <pc:sldLayoutChg chg="modTransition">
          <pc:chgData name="Usochi Ilozumba" userId="8c705ccef1906239" providerId="LiveId" clId="{AE5A5A45-B576-45B1-AB9B-31964102FC35}" dt="2018-10-11T10:33:30.384" v="561"/>
          <pc:sldLayoutMkLst>
            <pc:docMk/>
            <pc:sldMasterMk cId="2857531984" sldId="2147483660"/>
            <pc:sldLayoutMk cId="889086828" sldId="2147483661"/>
          </pc:sldLayoutMkLst>
        </pc:sldLayoutChg>
        <pc:sldLayoutChg chg="modTransition">
          <pc:chgData name="Usochi Ilozumba" userId="8c705ccef1906239" providerId="LiveId" clId="{AE5A5A45-B576-45B1-AB9B-31964102FC35}" dt="2018-10-11T10:33:30.384" v="561"/>
          <pc:sldLayoutMkLst>
            <pc:docMk/>
            <pc:sldMasterMk cId="2857531984" sldId="2147483660"/>
            <pc:sldLayoutMk cId="3718994697" sldId="2147483662"/>
          </pc:sldLayoutMkLst>
        </pc:sldLayoutChg>
        <pc:sldLayoutChg chg="modTransition">
          <pc:chgData name="Usochi Ilozumba" userId="8c705ccef1906239" providerId="LiveId" clId="{AE5A5A45-B576-45B1-AB9B-31964102FC35}" dt="2018-10-11T10:33:30.384" v="561"/>
          <pc:sldLayoutMkLst>
            <pc:docMk/>
            <pc:sldMasterMk cId="2857531984" sldId="2147483660"/>
            <pc:sldLayoutMk cId="1003915971" sldId="2147483663"/>
          </pc:sldLayoutMkLst>
        </pc:sldLayoutChg>
        <pc:sldLayoutChg chg="modTransition">
          <pc:chgData name="Usochi Ilozumba" userId="8c705ccef1906239" providerId="LiveId" clId="{AE5A5A45-B576-45B1-AB9B-31964102FC35}" dt="2018-10-11T10:33:30.384" v="561"/>
          <pc:sldLayoutMkLst>
            <pc:docMk/>
            <pc:sldMasterMk cId="2857531984" sldId="2147483660"/>
            <pc:sldLayoutMk cId="902177291" sldId="2147483664"/>
          </pc:sldLayoutMkLst>
        </pc:sldLayoutChg>
        <pc:sldLayoutChg chg="modTransition">
          <pc:chgData name="Usochi Ilozumba" userId="8c705ccef1906239" providerId="LiveId" clId="{AE5A5A45-B576-45B1-AB9B-31964102FC35}" dt="2018-10-11T10:33:30.384" v="561"/>
          <pc:sldLayoutMkLst>
            <pc:docMk/>
            <pc:sldMasterMk cId="2857531984" sldId="2147483660"/>
            <pc:sldLayoutMk cId="4095785753" sldId="2147483665"/>
          </pc:sldLayoutMkLst>
        </pc:sldLayoutChg>
        <pc:sldLayoutChg chg="modTransition">
          <pc:chgData name="Usochi Ilozumba" userId="8c705ccef1906239" providerId="LiveId" clId="{AE5A5A45-B576-45B1-AB9B-31964102FC35}" dt="2018-10-11T10:33:30.384" v="561"/>
          <pc:sldLayoutMkLst>
            <pc:docMk/>
            <pc:sldMasterMk cId="2857531984" sldId="2147483660"/>
            <pc:sldLayoutMk cId="270752564" sldId="2147483666"/>
          </pc:sldLayoutMkLst>
        </pc:sldLayoutChg>
        <pc:sldLayoutChg chg="modTransition">
          <pc:chgData name="Usochi Ilozumba" userId="8c705ccef1906239" providerId="LiveId" clId="{AE5A5A45-B576-45B1-AB9B-31964102FC35}" dt="2018-10-11T10:33:30.384" v="561"/>
          <pc:sldLayoutMkLst>
            <pc:docMk/>
            <pc:sldMasterMk cId="2857531984" sldId="2147483660"/>
            <pc:sldLayoutMk cId="3015022804" sldId="2147483667"/>
          </pc:sldLayoutMkLst>
        </pc:sldLayoutChg>
        <pc:sldLayoutChg chg="modTransition">
          <pc:chgData name="Usochi Ilozumba" userId="8c705ccef1906239" providerId="LiveId" clId="{AE5A5A45-B576-45B1-AB9B-31964102FC35}" dt="2018-10-11T10:33:30.384" v="561"/>
          <pc:sldLayoutMkLst>
            <pc:docMk/>
            <pc:sldMasterMk cId="2857531984" sldId="2147483660"/>
            <pc:sldLayoutMk cId="2483751999" sldId="2147483668"/>
          </pc:sldLayoutMkLst>
        </pc:sldLayoutChg>
        <pc:sldLayoutChg chg="modTransition">
          <pc:chgData name="Usochi Ilozumba" userId="8c705ccef1906239" providerId="LiveId" clId="{AE5A5A45-B576-45B1-AB9B-31964102FC35}" dt="2018-10-11T10:33:30.384" v="561"/>
          <pc:sldLayoutMkLst>
            <pc:docMk/>
            <pc:sldMasterMk cId="2857531984" sldId="2147483660"/>
            <pc:sldLayoutMk cId="3564086674" sldId="2147483669"/>
          </pc:sldLayoutMkLst>
        </pc:sldLayoutChg>
        <pc:sldLayoutChg chg="modTransition">
          <pc:chgData name="Usochi Ilozumba" userId="8c705ccef1906239" providerId="LiveId" clId="{AE5A5A45-B576-45B1-AB9B-31964102FC35}" dt="2018-10-11T10:33:30.384" v="561"/>
          <pc:sldLayoutMkLst>
            <pc:docMk/>
            <pc:sldMasterMk cId="2857531984" sldId="2147483660"/>
            <pc:sldLayoutMk cId="856959168" sldId="2147483670"/>
          </pc:sldLayoutMkLst>
        </pc:sldLayoutChg>
        <pc:sldLayoutChg chg="modTransition">
          <pc:chgData name="Usochi Ilozumba" userId="8c705ccef1906239" providerId="LiveId" clId="{AE5A5A45-B576-45B1-AB9B-31964102FC35}" dt="2018-10-11T10:33:30.384" v="561"/>
          <pc:sldLayoutMkLst>
            <pc:docMk/>
            <pc:sldMasterMk cId="2857531984" sldId="2147483660"/>
            <pc:sldLayoutMk cId="2420427051" sldId="2147483671"/>
          </pc:sldLayoutMkLst>
        </pc:sldLayoutChg>
      </pc:sldMasterChg>
      <pc:sldMasterChg chg="modTransition modSldLayout">
        <pc:chgData name="Usochi Ilozumba" userId="8c705ccef1906239" providerId="LiveId" clId="{AE5A5A45-B576-45B1-AB9B-31964102FC35}" dt="2018-10-11T10:33:30.384" v="561"/>
        <pc:sldMasterMkLst>
          <pc:docMk/>
          <pc:sldMasterMk cId="1887074655" sldId="2147483672"/>
        </pc:sldMasterMkLst>
        <pc:sldLayoutChg chg="modTransition">
          <pc:chgData name="Usochi Ilozumba" userId="8c705ccef1906239" providerId="LiveId" clId="{AE5A5A45-B576-45B1-AB9B-31964102FC35}" dt="2018-10-11T10:33:30.384" v="561"/>
          <pc:sldLayoutMkLst>
            <pc:docMk/>
            <pc:sldMasterMk cId="1887074655" sldId="2147483672"/>
            <pc:sldLayoutMk cId="3853138399" sldId="2147483673"/>
          </pc:sldLayoutMkLst>
        </pc:sldLayoutChg>
        <pc:sldLayoutChg chg="modTransition">
          <pc:chgData name="Usochi Ilozumba" userId="8c705ccef1906239" providerId="LiveId" clId="{AE5A5A45-B576-45B1-AB9B-31964102FC35}" dt="2018-10-11T10:33:30.384" v="561"/>
          <pc:sldLayoutMkLst>
            <pc:docMk/>
            <pc:sldMasterMk cId="1887074655" sldId="2147483672"/>
            <pc:sldLayoutMk cId="1487092764" sldId="2147483674"/>
          </pc:sldLayoutMkLst>
        </pc:sldLayoutChg>
        <pc:sldLayoutChg chg="modTransition">
          <pc:chgData name="Usochi Ilozumba" userId="8c705ccef1906239" providerId="LiveId" clId="{AE5A5A45-B576-45B1-AB9B-31964102FC35}" dt="2018-10-11T10:33:30.384" v="561"/>
          <pc:sldLayoutMkLst>
            <pc:docMk/>
            <pc:sldMasterMk cId="1887074655" sldId="2147483672"/>
            <pc:sldLayoutMk cId="3458634455" sldId="2147483675"/>
          </pc:sldLayoutMkLst>
        </pc:sldLayoutChg>
        <pc:sldLayoutChg chg="modTransition">
          <pc:chgData name="Usochi Ilozumba" userId="8c705ccef1906239" providerId="LiveId" clId="{AE5A5A45-B576-45B1-AB9B-31964102FC35}" dt="2018-10-11T10:33:30.384" v="561"/>
          <pc:sldLayoutMkLst>
            <pc:docMk/>
            <pc:sldMasterMk cId="1887074655" sldId="2147483672"/>
            <pc:sldLayoutMk cId="627020682" sldId="2147483676"/>
          </pc:sldLayoutMkLst>
        </pc:sldLayoutChg>
        <pc:sldLayoutChg chg="modTransition">
          <pc:chgData name="Usochi Ilozumba" userId="8c705ccef1906239" providerId="LiveId" clId="{AE5A5A45-B576-45B1-AB9B-31964102FC35}" dt="2018-10-11T10:33:30.384" v="561"/>
          <pc:sldLayoutMkLst>
            <pc:docMk/>
            <pc:sldMasterMk cId="1887074655" sldId="2147483672"/>
            <pc:sldLayoutMk cId="2391665674" sldId="2147483677"/>
          </pc:sldLayoutMkLst>
        </pc:sldLayoutChg>
        <pc:sldLayoutChg chg="modTransition">
          <pc:chgData name="Usochi Ilozumba" userId="8c705ccef1906239" providerId="LiveId" clId="{AE5A5A45-B576-45B1-AB9B-31964102FC35}" dt="2018-10-11T10:33:30.384" v="561"/>
          <pc:sldLayoutMkLst>
            <pc:docMk/>
            <pc:sldMasterMk cId="1887074655" sldId="2147483672"/>
            <pc:sldLayoutMk cId="4066975206" sldId="2147483678"/>
          </pc:sldLayoutMkLst>
        </pc:sldLayoutChg>
        <pc:sldLayoutChg chg="modTransition">
          <pc:chgData name="Usochi Ilozumba" userId="8c705ccef1906239" providerId="LiveId" clId="{AE5A5A45-B576-45B1-AB9B-31964102FC35}" dt="2018-10-11T10:33:30.384" v="561"/>
          <pc:sldLayoutMkLst>
            <pc:docMk/>
            <pc:sldMasterMk cId="1887074655" sldId="2147483672"/>
            <pc:sldLayoutMk cId="59004497" sldId="2147483679"/>
          </pc:sldLayoutMkLst>
        </pc:sldLayoutChg>
        <pc:sldLayoutChg chg="modTransition">
          <pc:chgData name="Usochi Ilozumba" userId="8c705ccef1906239" providerId="LiveId" clId="{AE5A5A45-B576-45B1-AB9B-31964102FC35}" dt="2018-10-11T10:33:30.384" v="561"/>
          <pc:sldLayoutMkLst>
            <pc:docMk/>
            <pc:sldMasterMk cId="1887074655" sldId="2147483672"/>
            <pc:sldLayoutMk cId="2918360456" sldId="2147483680"/>
          </pc:sldLayoutMkLst>
        </pc:sldLayoutChg>
        <pc:sldLayoutChg chg="modTransition">
          <pc:chgData name="Usochi Ilozumba" userId="8c705ccef1906239" providerId="LiveId" clId="{AE5A5A45-B576-45B1-AB9B-31964102FC35}" dt="2018-10-11T10:33:30.384" v="561"/>
          <pc:sldLayoutMkLst>
            <pc:docMk/>
            <pc:sldMasterMk cId="1887074655" sldId="2147483672"/>
            <pc:sldLayoutMk cId="3890416094" sldId="2147483681"/>
          </pc:sldLayoutMkLst>
        </pc:sldLayoutChg>
        <pc:sldLayoutChg chg="modTransition">
          <pc:chgData name="Usochi Ilozumba" userId="8c705ccef1906239" providerId="LiveId" clId="{AE5A5A45-B576-45B1-AB9B-31964102FC35}" dt="2018-10-11T10:33:30.384" v="561"/>
          <pc:sldLayoutMkLst>
            <pc:docMk/>
            <pc:sldMasterMk cId="1887074655" sldId="2147483672"/>
            <pc:sldLayoutMk cId="2563881712" sldId="2147483682"/>
          </pc:sldLayoutMkLst>
        </pc:sldLayoutChg>
        <pc:sldLayoutChg chg="modTransition">
          <pc:chgData name="Usochi Ilozumba" userId="8c705ccef1906239" providerId="LiveId" clId="{AE5A5A45-B576-45B1-AB9B-31964102FC35}" dt="2018-10-11T10:33:30.384" v="561"/>
          <pc:sldLayoutMkLst>
            <pc:docMk/>
            <pc:sldMasterMk cId="1887074655" sldId="2147483672"/>
            <pc:sldLayoutMk cId="1594795583" sldId="214748368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A7357-E24B-43A4-9BF7-B8A74E77DA25}" type="datetimeFigureOut">
              <a:rPr lang="en-NG" smtClean="0"/>
              <a:t>10/31/2022</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F2C88C-ECC0-407B-8A7B-8AE52C91336A}" type="slidenum">
              <a:rPr lang="en-NG" smtClean="0"/>
              <a:t>‹#›</a:t>
            </a:fld>
            <a:endParaRPr lang="en-NG"/>
          </a:p>
        </p:txBody>
      </p:sp>
    </p:spTree>
    <p:extLst>
      <p:ext uri="{BB962C8B-B14F-4D97-AF65-F5344CB8AC3E}">
        <p14:creationId xmlns:p14="http://schemas.microsoft.com/office/powerpoint/2010/main" val="1734250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4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7D3A7F-E3EB-4B37-940E-F5DABF8F7B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3580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198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a:solidFill>
                  <a:schemeClr val="tx1"/>
                </a:solidFill>
                <a:latin typeface="Verdana" pitchFamily="34" charset="0"/>
              </a:defRPr>
            </a:lvl1pPr>
            <a:lvl2pPr marL="729057" indent="-280406" defTabSz="914437">
              <a:defRPr>
                <a:solidFill>
                  <a:schemeClr val="tx1"/>
                </a:solidFill>
                <a:latin typeface="Verdana" pitchFamily="34" charset="0"/>
              </a:defRPr>
            </a:lvl2pPr>
            <a:lvl3pPr marL="1121626" indent="-224325" defTabSz="914437">
              <a:defRPr>
                <a:solidFill>
                  <a:schemeClr val="tx1"/>
                </a:solidFill>
                <a:latin typeface="Verdana" pitchFamily="34" charset="0"/>
              </a:defRPr>
            </a:lvl3pPr>
            <a:lvl4pPr marL="1570276" indent="-224325" defTabSz="914437">
              <a:defRPr>
                <a:solidFill>
                  <a:schemeClr val="tx1"/>
                </a:solidFill>
                <a:latin typeface="Verdana" pitchFamily="34" charset="0"/>
              </a:defRPr>
            </a:lvl4pPr>
            <a:lvl5pPr marL="2018927" indent="-224325" defTabSz="914437">
              <a:defRPr>
                <a:solidFill>
                  <a:schemeClr val="tx1"/>
                </a:solidFill>
                <a:latin typeface="Verdana" pitchFamily="34" charset="0"/>
              </a:defRPr>
            </a:lvl5pPr>
            <a:lvl6pPr marL="2467577" indent="-224325" defTabSz="914437" eaLnBrk="0" fontAlgn="base" hangingPunct="0">
              <a:spcBef>
                <a:spcPct val="0"/>
              </a:spcBef>
              <a:spcAft>
                <a:spcPct val="0"/>
              </a:spcAft>
              <a:defRPr>
                <a:solidFill>
                  <a:schemeClr val="tx1"/>
                </a:solidFill>
                <a:latin typeface="Verdana" pitchFamily="34" charset="0"/>
              </a:defRPr>
            </a:lvl6pPr>
            <a:lvl7pPr marL="2916227" indent="-224325" defTabSz="914437" eaLnBrk="0" fontAlgn="base" hangingPunct="0">
              <a:spcBef>
                <a:spcPct val="0"/>
              </a:spcBef>
              <a:spcAft>
                <a:spcPct val="0"/>
              </a:spcAft>
              <a:defRPr>
                <a:solidFill>
                  <a:schemeClr val="tx1"/>
                </a:solidFill>
                <a:latin typeface="Verdana" pitchFamily="34" charset="0"/>
              </a:defRPr>
            </a:lvl7pPr>
            <a:lvl8pPr marL="3364878" indent="-224325" defTabSz="914437" eaLnBrk="0" fontAlgn="base" hangingPunct="0">
              <a:spcBef>
                <a:spcPct val="0"/>
              </a:spcBef>
              <a:spcAft>
                <a:spcPct val="0"/>
              </a:spcAft>
              <a:defRPr>
                <a:solidFill>
                  <a:schemeClr val="tx1"/>
                </a:solidFill>
                <a:latin typeface="Verdana" pitchFamily="34" charset="0"/>
              </a:defRPr>
            </a:lvl8pPr>
            <a:lvl9pPr marL="3813528" indent="-224325" defTabSz="914437" eaLnBrk="0" fontAlgn="base" hangingPunct="0">
              <a:spcBef>
                <a:spcPct val="0"/>
              </a:spcBef>
              <a:spcAft>
                <a:spcPct val="0"/>
              </a:spcAft>
              <a:defRPr>
                <a:solidFill>
                  <a:schemeClr val="tx1"/>
                </a:solidFill>
                <a:latin typeface="Verdana" pitchFamily="34" charset="0"/>
              </a:defRPr>
            </a:lvl9pPr>
          </a:lstStyle>
          <a:p>
            <a:fld id="{B2F6FF95-930C-44A2-BAEF-5E5FACC37980}" type="slidenum">
              <a:rPr lang="en-US" altLang="en-US" smtClean="0">
                <a:latin typeface="Arial" charset="0"/>
              </a:rPr>
              <a:pPr/>
              <a:t>4</a:t>
            </a:fld>
            <a:endParaRPr lang="en-US" altLang="en-U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301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a:solidFill>
                  <a:schemeClr val="tx1"/>
                </a:solidFill>
                <a:latin typeface="Verdana" pitchFamily="34" charset="0"/>
              </a:defRPr>
            </a:lvl1pPr>
            <a:lvl2pPr marL="729057" indent="-280406" defTabSz="914437">
              <a:defRPr>
                <a:solidFill>
                  <a:schemeClr val="tx1"/>
                </a:solidFill>
                <a:latin typeface="Verdana" pitchFamily="34" charset="0"/>
              </a:defRPr>
            </a:lvl2pPr>
            <a:lvl3pPr marL="1121626" indent="-224325" defTabSz="914437">
              <a:defRPr>
                <a:solidFill>
                  <a:schemeClr val="tx1"/>
                </a:solidFill>
                <a:latin typeface="Verdana" pitchFamily="34" charset="0"/>
              </a:defRPr>
            </a:lvl3pPr>
            <a:lvl4pPr marL="1570276" indent="-224325" defTabSz="914437">
              <a:defRPr>
                <a:solidFill>
                  <a:schemeClr val="tx1"/>
                </a:solidFill>
                <a:latin typeface="Verdana" pitchFamily="34" charset="0"/>
              </a:defRPr>
            </a:lvl4pPr>
            <a:lvl5pPr marL="2018927" indent="-224325" defTabSz="914437">
              <a:defRPr>
                <a:solidFill>
                  <a:schemeClr val="tx1"/>
                </a:solidFill>
                <a:latin typeface="Verdana" pitchFamily="34" charset="0"/>
              </a:defRPr>
            </a:lvl5pPr>
            <a:lvl6pPr marL="2467577" indent="-224325" defTabSz="914437" eaLnBrk="0" fontAlgn="base" hangingPunct="0">
              <a:spcBef>
                <a:spcPct val="0"/>
              </a:spcBef>
              <a:spcAft>
                <a:spcPct val="0"/>
              </a:spcAft>
              <a:defRPr>
                <a:solidFill>
                  <a:schemeClr val="tx1"/>
                </a:solidFill>
                <a:latin typeface="Verdana" pitchFamily="34" charset="0"/>
              </a:defRPr>
            </a:lvl6pPr>
            <a:lvl7pPr marL="2916227" indent="-224325" defTabSz="914437" eaLnBrk="0" fontAlgn="base" hangingPunct="0">
              <a:spcBef>
                <a:spcPct val="0"/>
              </a:spcBef>
              <a:spcAft>
                <a:spcPct val="0"/>
              </a:spcAft>
              <a:defRPr>
                <a:solidFill>
                  <a:schemeClr val="tx1"/>
                </a:solidFill>
                <a:latin typeface="Verdana" pitchFamily="34" charset="0"/>
              </a:defRPr>
            </a:lvl7pPr>
            <a:lvl8pPr marL="3364878" indent="-224325" defTabSz="914437" eaLnBrk="0" fontAlgn="base" hangingPunct="0">
              <a:spcBef>
                <a:spcPct val="0"/>
              </a:spcBef>
              <a:spcAft>
                <a:spcPct val="0"/>
              </a:spcAft>
              <a:defRPr>
                <a:solidFill>
                  <a:schemeClr val="tx1"/>
                </a:solidFill>
                <a:latin typeface="Verdana" pitchFamily="34" charset="0"/>
              </a:defRPr>
            </a:lvl8pPr>
            <a:lvl9pPr marL="3813528" indent="-224325" defTabSz="914437" eaLnBrk="0" fontAlgn="base" hangingPunct="0">
              <a:spcBef>
                <a:spcPct val="0"/>
              </a:spcBef>
              <a:spcAft>
                <a:spcPct val="0"/>
              </a:spcAft>
              <a:defRPr>
                <a:solidFill>
                  <a:schemeClr val="tx1"/>
                </a:solidFill>
                <a:latin typeface="Verdana" pitchFamily="34" charset="0"/>
              </a:defRPr>
            </a:lvl9pPr>
          </a:lstStyle>
          <a:p>
            <a:fld id="{DA889166-F36C-4F3D-A3DD-8A204747028A}" type="slidenum">
              <a:rPr lang="en-US" altLang="en-US" smtClean="0">
                <a:latin typeface="Arial" charset="0"/>
              </a:rPr>
              <a:pPr/>
              <a:t>5</a:t>
            </a:fld>
            <a:endParaRPr lang="en-US" altLang="en-US">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787D3A7F-E3EB-4B37-940E-F5DABF8F7B01}" type="slidenum">
              <a:rPr lang="en-US" smtClean="0"/>
              <a:pPr/>
              <a:t>6</a:t>
            </a:fld>
            <a:endParaRPr lang="en-US"/>
          </a:p>
        </p:txBody>
      </p:sp>
    </p:spTree>
    <p:extLst>
      <p:ext uri="{BB962C8B-B14F-4D97-AF65-F5344CB8AC3E}">
        <p14:creationId xmlns:p14="http://schemas.microsoft.com/office/powerpoint/2010/main" val="1898447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F2C88C-ECC0-407B-8A7B-8AE52C91336A}" type="slidenum">
              <a:rPr lang="en-NG" smtClean="0"/>
              <a:t>15</a:t>
            </a:fld>
            <a:endParaRPr lang="en-NG"/>
          </a:p>
        </p:txBody>
      </p:sp>
    </p:spTree>
    <p:extLst>
      <p:ext uri="{BB962C8B-B14F-4D97-AF65-F5344CB8AC3E}">
        <p14:creationId xmlns:p14="http://schemas.microsoft.com/office/powerpoint/2010/main" val="1198399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F2C88C-ECC0-407B-8A7B-8AE52C91336A}" type="slidenum">
              <a:rPr lang="en-NG" smtClean="0"/>
              <a:t>18</a:t>
            </a:fld>
            <a:endParaRPr lang="en-NG"/>
          </a:p>
        </p:txBody>
      </p:sp>
    </p:spTree>
    <p:extLst>
      <p:ext uri="{BB962C8B-B14F-4D97-AF65-F5344CB8AC3E}">
        <p14:creationId xmlns:p14="http://schemas.microsoft.com/office/powerpoint/2010/main" val="2616919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F2C88C-ECC0-407B-8A7B-8AE52C91336A}" type="slidenum">
              <a:rPr lang="en-NG" smtClean="0"/>
              <a:t>32</a:t>
            </a:fld>
            <a:endParaRPr lang="en-NG"/>
          </a:p>
        </p:txBody>
      </p:sp>
    </p:spTree>
    <p:extLst>
      <p:ext uri="{BB962C8B-B14F-4D97-AF65-F5344CB8AC3E}">
        <p14:creationId xmlns:p14="http://schemas.microsoft.com/office/powerpoint/2010/main" val="3568335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4B6DFF2-906D-46AB-AFAC-346D9C8A499E}" type="datetimeFigureOut">
              <a:rPr lang="en-NG" smtClean="0"/>
              <a:t>10/31/2022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D8AE9BA4-D86A-40FF-B15B-4DF2129F8121}" type="slidenum">
              <a:rPr lang="en-NG" smtClean="0"/>
              <a:t>‹#›</a:t>
            </a:fld>
            <a:endParaRPr lang="en-NG"/>
          </a:p>
        </p:txBody>
      </p:sp>
    </p:spTree>
    <p:extLst>
      <p:ext uri="{BB962C8B-B14F-4D97-AF65-F5344CB8AC3E}">
        <p14:creationId xmlns:p14="http://schemas.microsoft.com/office/powerpoint/2010/main" val="8890868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B6DFF2-906D-46AB-AFAC-346D9C8A499E}" type="datetimeFigureOut">
              <a:rPr lang="en-NG" smtClean="0"/>
              <a:t>10/31/2022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D8AE9BA4-D86A-40FF-B15B-4DF2129F8121}" type="slidenum">
              <a:rPr lang="en-NG" smtClean="0"/>
              <a:t>‹#›</a:t>
            </a:fld>
            <a:endParaRPr lang="en-NG"/>
          </a:p>
        </p:txBody>
      </p:sp>
    </p:spTree>
    <p:extLst>
      <p:ext uri="{BB962C8B-B14F-4D97-AF65-F5344CB8AC3E}">
        <p14:creationId xmlns:p14="http://schemas.microsoft.com/office/powerpoint/2010/main" val="8569591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B6DFF2-906D-46AB-AFAC-346D9C8A499E}" type="datetimeFigureOut">
              <a:rPr lang="en-NG" smtClean="0"/>
              <a:t>10/31/2022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D8AE9BA4-D86A-40FF-B15B-4DF2129F8121}" type="slidenum">
              <a:rPr lang="en-NG" smtClean="0"/>
              <a:t>‹#›</a:t>
            </a:fld>
            <a:endParaRPr lang="en-NG"/>
          </a:p>
        </p:txBody>
      </p:sp>
    </p:spTree>
    <p:extLst>
      <p:ext uri="{BB962C8B-B14F-4D97-AF65-F5344CB8AC3E}">
        <p14:creationId xmlns:p14="http://schemas.microsoft.com/office/powerpoint/2010/main" val="24204270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userDrawn="1"/>
        </p:nvSpPr>
        <p:spPr>
          <a:xfrm>
            <a:off x="711200" y="0"/>
            <a:ext cx="3251200" cy="6858000"/>
          </a:xfrm>
          <a:prstGeom prst="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 name="Rectangle 8"/>
          <p:cNvSpPr/>
          <p:nvPr userDrawn="1"/>
        </p:nvSpPr>
        <p:spPr>
          <a:xfrm>
            <a:off x="0" y="1"/>
            <a:ext cx="3759200" cy="6858000"/>
          </a:xfrm>
          <a:prstGeom prst="rect">
            <a:avLst/>
          </a:prstGeom>
          <a:solidFill>
            <a:srgbClr val="2E3A6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ctrTitle"/>
          </p:nvPr>
        </p:nvSpPr>
        <p:spPr>
          <a:xfrm>
            <a:off x="4165600" y="1524001"/>
            <a:ext cx="7112000" cy="1470025"/>
          </a:xfrm>
        </p:spPr>
        <p:txBody>
          <a:bodyPr/>
          <a:lstStyle>
            <a:lvl1pPr algn="l">
              <a:defRPr b="1">
                <a:solidFill>
                  <a:srgbClr val="2E3A6E"/>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4165600" y="3279775"/>
            <a:ext cx="6197600" cy="1752600"/>
          </a:xfrm>
        </p:spPr>
        <p:txBody>
          <a:bodyPr/>
          <a:lstStyle>
            <a:lvl1pPr marL="0" indent="0" algn="l">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919D406-5778-4D59-8BD6-6308BB42F377}" type="datetime1">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350B2-7CF3-477E-B71B-58661E2A869A}" type="slidenum">
              <a:rPr lang="en-US" smtClean="0"/>
              <a:pPr/>
              <a:t>‹#›</a:t>
            </a:fld>
            <a:endParaRPr lang="en-US"/>
          </a:p>
        </p:txBody>
      </p:sp>
      <p:pic>
        <p:nvPicPr>
          <p:cNvPr id="2050" name="Picture 2" descr="C:\Users\cnwagu\Documents\Corporate Affairs\LOGOS_1\PAU Logo GIF1.gif"/>
          <p:cNvPicPr>
            <a:picLocks noChangeAspect="1" noChangeArrowheads="1"/>
          </p:cNvPicPr>
          <p:nvPr userDrawn="1"/>
        </p:nvPicPr>
        <p:blipFill>
          <a:blip r:embed="rId2" cstate="print"/>
          <a:srcRect/>
          <a:stretch>
            <a:fillRect/>
          </a:stretch>
        </p:blipFill>
        <p:spPr bwMode="auto">
          <a:xfrm>
            <a:off x="406400" y="457200"/>
            <a:ext cx="3048000" cy="1047268"/>
          </a:xfrm>
          <a:prstGeom prst="rect">
            <a:avLst/>
          </a:prstGeom>
          <a:noFill/>
        </p:spPr>
      </p:pic>
    </p:spTree>
    <p:extLst>
      <p:ext uri="{BB962C8B-B14F-4D97-AF65-F5344CB8AC3E}">
        <p14:creationId xmlns:p14="http://schemas.microsoft.com/office/powerpoint/2010/main" val="38531383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p:cNvSpPr/>
          <p:nvPr userDrawn="1"/>
        </p:nvSpPr>
        <p:spPr>
          <a:xfrm>
            <a:off x="163871" y="0"/>
            <a:ext cx="3251200" cy="6858000"/>
          </a:xfrm>
          <a:prstGeom prst="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0" y="1"/>
            <a:ext cx="3251200" cy="6858000"/>
          </a:xfrm>
          <a:prstGeom prst="rect">
            <a:avLst/>
          </a:prstGeom>
          <a:solidFill>
            <a:srgbClr val="2E3A6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406400" y="2362200"/>
            <a:ext cx="2540000" cy="3352800"/>
          </a:xfrm>
        </p:spPr>
        <p:txBody>
          <a:bodyPr>
            <a:normAutofit/>
          </a:bodyPr>
          <a:lstStyle>
            <a:lvl1pPr algn="r">
              <a:defRPr sz="3000" b="1">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a:xfrm>
            <a:off x="3657600" y="609601"/>
            <a:ext cx="8128000" cy="5943599"/>
          </a:xfrm>
        </p:spPr>
        <p:txBody>
          <a:bodyPr/>
          <a:lstStyle>
            <a:lvl1pPr marL="342900" indent="-342900">
              <a:buSzPct val="60000"/>
              <a:buFontTx/>
              <a:buBlip>
                <a:blip r:embed="rId2"/>
              </a:buBlip>
              <a:defRPr>
                <a:solidFill>
                  <a:schemeClr val="accent4">
                    <a:lumMod val="10000"/>
                  </a:schemeClr>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371600" y="6492876"/>
            <a:ext cx="508000" cy="365125"/>
          </a:xfrm>
          <a:solidFill>
            <a:schemeClr val="tx2">
              <a:lumMod val="20000"/>
              <a:lumOff val="80000"/>
            </a:schemeClr>
          </a:solidFill>
        </p:spPr>
        <p:txBody>
          <a:bodyPr/>
          <a:lstStyle>
            <a:lvl1pPr algn="ctr">
              <a:defRPr sz="1100" b="1">
                <a:solidFill>
                  <a:srgbClr val="2E3A6E"/>
                </a:solidFill>
                <a:effectLst>
                  <a:outerShdw blurRad="38100" dist="38100" dir="2700000" algn="tl">
                    <a:srgbClr val="000000">
                      <a:alpha val="43137"/>
                    </a:srgbClr>
                  </a:outerShdw>
                </a:effectLst>
              </a:defRPr>
            </a:lvl1pPr>
          </a:lstStyle>
          <a:p>
            <a:fld id="{659350B2-7CF3-477E-B71B-58661E2A869A}" type="slidenum">
              <a:rPr lang="en-US" smtClean="0"/>
              <a:pPr/>
              <a:t>‹#›</a:t>
            </a:fld>
            <a:endParaRPr lang="en-US" dirty="0"/>
          </a:p>
        </p:txBody>
      </p:sp>
      <p:pic>
        <p:nvPicPr>
          <p:cNvPr id="9" name="Picture 2" descr="C:\Users\cnwagu\Documents\Corporate Affairs\LOGOS_1\PAU Logo GIF1.gif"/>
          <p:cNvPicPr>
            <a:picLocks noChangeAspect="1" noChangeArrowheads="1"/>
          </p:cNvPicPr>
          <p:nvPr userDrawn="1"/>
        </p:nvPicPr>
        <p:blipFill>
          <a:blip r:embed="rId3" cstate="print"/>
          <a:srcRect/>
          <a:stretch>
            <a:fillRect/>
          </a:stretch>
        </p:blipFill>
        <p:spPr bwMode="auto">
          <a:xfrm>
            <a:off x="304800" y="533400"/>
            <a:ext cx="2641600" cy="907632"/>
          </a:xfrm>
          <a:prstGeom prst="rect">
            <a:avLst/>
          </a:prstGeom>
          <a:noFill/>
        </p:spPr>
      </p:pic>
    </p:spTree>
    <p:extLst>
      <p:ext uri="{BB962C8B-B14F-4D97-AF65-F5344CB8AC3E}">
        <p14:creationId xmlns:p14="http://schemas.microsoft.com/office/powerpoint/2010/main" val="14870927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342F94-5BE8-499C-88FA-95F3210B1C12}" type="datetime1">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34586344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DC0AB4-FE7F-4D7B-8534-7FECEDB4BC64}" type="datetime1">
              <a:rPr lang="en-US" smtClean="0"/>
              <a:pPr/>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6270206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EC63EA-37B9-4BE0-8231-5079A7490047}" type="datetime1">
              <a:rPr lang="en-US" smtClean="0"/>
              <a:pPr/>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23916656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F948CF-C032-4689-A654-43C7AE0EA23C}" type="datetime1">
              <a:rPr lang="en-US" smtClean="0"/>
              <a:pPr/>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40669752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97611B-CC1C-45B4-8C2D-F1FAC95A39B4}" type="datetime1">
              <a:rPr lang="en-US" smtClean="0"/>
              <a:pPr/>
              <a:t>10/31/2022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590044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F3B393-EE76-402B-8F52-573C0548ACEB}" type="datetime1">
              <a:rPr lang="en-US" smtClean="0"/>
              <a:pPr/>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29183604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4" name="Rectangle 13"/>
          <p:cNvSpPr/>
          <p:nvPr/>
        </p:nvSpPr>
        <p:spPr>
          <a:xfrm>
            <a:off x="0" y="6629400"/>
            <a:ext cx="12192000" cy="228600"/>
          </a:xfrm>
          <a:prstGeom prst="rect">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Rectangle 12"/>
          <p:cNvSpPr/>
          <p:nvPr/>
        </p:nvSpPr>
        <p:spPr>
          <a:xfrm>
            <a:off x="-3277" y="1"/>
            <a:ext cx="12192000" cy="1371600"/>
          </a:xfrm>
          <a:prstGeom prst="rect">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609600" y="152400"/>
            <a:ext cx="10972800" cy="1143000"/>
          </a:xfrm>
        </p:spPr>
        <p:txBody>
          <a:bodyPr/>
          <a:lstStyle>
            <a:lvl1pPr>
              <a:defRPr b="1">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09600" y="1722438"/>
            <a:ext cx="10972800" cy="4525963"/>
          </a:xfrm>
        </p:spPr>
        <p:txBody>
          <a:bodyPr/>
          <a:lstStyle>
            <a:lvl1pPr marL="342900" indent="-342900">
              <a:buSzPct val="60000"/>
              <a:buFontTx/>
              <a:buBlip>
                <a:blip r:embed="rId2"/>
              </a:buBlip>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B6DFF2-906D-46AB-AFAC-346D9C8A499E}" type="datetimeFigureOut">
              <a:rPr lang="en-NG" smtClean="0"/>
              <a:t>10/31/2022</a:t>
            </a:fld>
            <a:endParaRPr lang="en-NG"/>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38889" y="6400800"/>
            <a:ext cx="487680" cy="405070"/>
          </a:xfrm>
          <a:prstGeom prst="rect">
            <a:avLst/>
          </a:prstGeom>
        </p:spPr>
      </p:pic>
      <p:pic>
        <p:nvPicPr>
          <p:cNvPr id="9" name="Picture 8"/>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19061" y="6466175"/>
            <a:ext cx="327340" cy="274320"/>
          </a:xfrm>
          <a:prstGeom prst="rect">
            <a:avLst/>
          </a:prstGeom>
        </p:spPr>
      </p:pic>
      <p:sp>
        <p:nvSpPr>
          <p:cNvPr id="6" name="Slide Number Placeholder 5"/>
          <p:cNvSpPr>
            <a:spLocks noGrp="1"/>
          </p:cNvSpPr>
          <p:nvPr>
            <p:ph type="sldNum" sz="quarter" idx="12"/>
          </p:nvPr>
        </p:nvSpPr>
        <p:spPr>
          <a:xfrm>
            <a:off x="5728729" y="6400801"/>
            <a:ext cx="508000" cy="365125"/>
          </a:xfrm>
        </p:spPr>
        <p:txBody>
          <a:bodyPr/>
          <a:lstStyle>
            <a:lvl1pPr algn="ctr">
              <a:defRPr sz="1100" b="1">
                <a:solidFill>
                  <a:schemeClr val="accent4">
                    <a:lumMod val="10000"/>
                  </a:schemeClr>
                </a:solidFill>
                <a:effectLst>
                  <a:outerShdw blurRad="38100" dist="38100" dir="2700000" algn="tl">
                    <a:srgbClr val="000000">
                      <a:alpha val="43137"/>
                    </a:srgbClr>
                  </a:outerShdw>
                </a:effectLst>
              </a:defRPr>
            </a:lvl1pPr>
          </a:lstStyle>
          <a:p>
            <a:fld id="{D8AE9BA4-D86A-40FF-B15B-4DF2129F8121}" type="slidenum">
              <a:rPr lang="en-NG" smtClean="0"/>
              <a:t>‹#›</a:t>
            </a:fld>
            <a:endParaRPr lang="en-NG"/>
          </a:p>
        </p:txBody>
      </p:sp>
    </p:spTree>
    <p:extLst>
      <p:ext uri="{BB962C8B-B14F-4D97-AF65-F5344CB8AC3E}">
        <p14:creationId xmlns:p14="http://schemas.microsoft.com/office/powerpoint/2010/main" val="37189946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A8D25D-017D-4400-B2C4-9BB187B991DB}" type="datetime1">
              <a:rPr lang="en-US" smtClean="0"/>
              <a:pPr/>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38904160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C05F98-DE34-4437-908C-7CF45B7373BA}" type="datetime1">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25638817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847E52-7C9B-4EEE-BBE9-8609CD1CBA44}" type="datetime1">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15947955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B6DFF2-906D-46AB-AFAC-346D9C8A499E}" type="datetimeFigureOut">
              <a:rPr lang="en-NG" smtClean="0"/>
              <a:t>10/31/2022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D8AE9BA4-D86A-40FF-B15B-4DF2129F8121}" type="slidenum">
              <a:rPr lang="en-NG" smtClean="0"/>
              <a:t>‹#›</a:t>
            </a:fld>
            <a:endParaRPr lang="en-NG"/>
          </a:p>
        </p:txBody>
      </p:sp>
    </p:spTree>
    <p:extLst>
      <p:ext uri="{BB962C8B-B14F-4D97-AF65-F5344CB8AC3E}">
        <p14:creationId xmlns:p14="http://schemas.microsoft.com/office/powerpoint/2010/main" val="10039159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4B6DFF2-906D-46AB-AFAC-346D9C8A499E}" type="datetimeFigureOut">
              <a:rPr lang="en-NG" smtClean="0"/>
              <a:t>10/31/2022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D8AE9BA4-D86A-40FF-B15B-4DF2129F8121}" type="slidenum">
              <a:rPr lang="en-NG" smtClean="0"/>
              <a:t>‹#›</a:t>
            </a:fld>
            <a:endParaRPr lang="en-NG"/>
          </a:p>
        </p:txBody>
      </p:sp>
    </p:spTree>
    <p:extLst>
      <p:ext uri="{BB962C8B-B14F-4D97-AF65-F5344CB8AC3E}">
        <p14:creationId xmlns:p14="http://schemas.microsoft.com/office/powerpoint/2010/main" val="9021772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4B6DFF2-906D-46AB-AFAC-346D9C8A499E}" type="datetimeFigureOut">
              <a:rPr lang="en-NG" smtClean="0"/>
              <a:t>10/31/2022</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D8AE9BA4-D86A-40FF-B15B-4DF2129F8121}" type="slidenum">
              <a:rPr lang="en-NG" smtClean="0"/>
              <a:t>‹#›</a:t>
            </a:fld>
            <a:endParaRPr lang="en-NG"/>
          </a:p>
        </p:txBody>
      </p:sp>
    </p:spTree>
    <p:extLst>
      <p:ext uri="{BB962C8B-B14F-4D97-AF65-F5344CB8AC3E}">
        <p14:creationId xmlns:p14="http://schemas.microsoft.com/office/powerpoint/2010/main" val="40957857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4B6DFF2-906D-46AB-AFAC-346D9C8A499E}" type="datetimeFigureOut">
              <a:rPr lang="en-NG" smtClean="0"/>
              <a:t>10/31/2022</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D8AE9BA4-D86A-40FF-B15B-4DF2129F8121}" type="slidenum">
              <a:rPr lang="en-NG" smtClean="0"/>
              <a:t>‹#›</a:t>
            </a:fld>
            <a:endParaRPr lang="en-NG"/>
          </a:p>
        </p:txBody>
      </p:sp>
    </p:spTree>
    <p:extLst>
      <p:ext uri="{BB962C8B-B14F-4D97-AF65-F5344CB8AC3E}">
        <p14:creationId xmlns:p14="http://schemas.microsoft.com/office/powerpoint/2010/main" val="2707525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B6DFF2-906D-46AB-AFAC-346D9C8A499E}" type="datetimeFigureOut">
              <a:rPr lang="en-NG" smtClean="0"/>
              <a:t>10/31/2022</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D8AE9BA4-D86A-40FF-B15B-4DF2129F8121}" type="slidenum">
              <a:rPr lang="en-NG" smtClean="0"/>
              <a:t>‹#›</a:t>
            </a:fld>
            <a:endParaRPr lang="en-NG"/>
          </a:p>
        </p:txBody>
      </p:sp>
    </p:spTree>
    <p:extLst>
      <p:ext uri="{BB962C8B-B14F-4D97-AF65-F5344CB8AC3E}">
        <p14:creationId xmlns:p14="http://schemas.microsoft.com/office/powerpoint/2010/main" val="30150228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4B6DFF2-906D-46AB-AFAC-346D9C8A499E}" type="datetimeFigureOut">
              <a:rPr lang="en-NG" smtClean="0"/>
              <a:t>10/31/2022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D8AE9BA4-D86A-40FF-B15B-4DF2129F8121}" type="slidenum">
              <a:rPr lang="en-NG" smtClean="0"/>
              <a:t>‹#›</a:t>
            </a:fld>
            <a:endParaRPr lang="en-NG"/>
          </a:p>
        </p:txBody>
      </p:sp>
    </p:spTree>
    <p:extLst>
      <p:ext uri="{BB962C8B-B14F-4D97-AF65-F5344CB8AC3E}">
        <p14:creationId xmlns:p14="http://schemas.microsoft.com/office/powerpoint/2010/main" val="24837519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4B6DFF2-906D-46AB-AFAC-346D9C8A499E}" type="datetimeFigureOut">
              <a:rPr lang="en-NG" smtClean="0"/>
              <a:t>10/31/2022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D8AE9BA4-D86A-40FF-B15B-4DF2129F8121}" type="slidenum">
              <a:rPr lang="en-NG" smtClean="0"/>
              <a:t>‹#›</a:t>
            </a:fld>
            <a:endParaRPr lang="en-NG"/>
          </a:p>
        </p:txBody>
      </p:sp>
    </p:spTree>
    <p:extLst>
      <p:ext uri="{BB962C8B-B14F-4D97-AF65-F5344CB8AC3E}">
        <p14:creationId xmlns:p14="http://schemas.microsoft.com/office/powerpoint/2010/main" val="35640866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5.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B6DFF2-906D-46AB-AFAC-346D9C8A499E}" type="datetimeFigureOut">
              <a:rPr lang="en-NG" smtClean="0"/>
              <a:t>10/31/2022</a:t>
            </a:fld>
            <a:endParaRPr lang="en-NG"/>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AE9BA4-D86A-40FF-B15B-4DF2129F8121}" type="slidenum">
              <a:rPr lang="en-NG" smtClean="0"/>
              <a:t>‹#›</a:t>
            </a:fld>
            <a:endParaRPr lang="en-NG"/>
          </a:p>
        </p:txBody>
      </p:sp>
    </p:spTree>
    <p:extLst>
      <p:ext uri="{BB962C8B-B14F-4D97-AF65-F5344CB8AC3E}">
        <p14:creationId xmlns:p14="http://schemas.microsoft.com/office/powerpoint/2010/main" val="2857531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SzPct val="60000"/>
        <a:buFontTx/>
        <a:buBlip>
          <a:blip r:embed="rId13"/>
        </a:buBlip>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E0C0A2-E262-4F04-84A3-7D746C5DBAD1}" type="datetime1">
              <a:rPr lang="en-US" smtClean="0"/>
              <a:pPr/>
              <a:t>10/31/2022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350B2-7CF3-477E-B71B-58661E2A869A}" type="slidenum">
              <a:rPr lang="en-US" smtClean="0"/>
              <a:pPr/>
              <a:t>‹#›</a:t>
            </a:fld>
            <a:endParaRPr lang="en-US"/>
          </a:p>
        </p:txBody>
      </p:sp>
      <p:pic>
        <p:nvPicPr>
          <p:cNvPr id="7" name="Picture 6"/>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9497583" y="2"/>
            <a:ext cx="2694416" cy="4343399"/>
          </a:xfrm>
          <a:prstGeom prst="rect">
            <a:avLst/>
          </a:prstGeom>
        </p:spPr>
      </p:pic>
    </p:spTree>
    <p:extLst>
      <p:ext uri="{BB962C8B-B14F-4D97-AF65-F5344CB8AC3E}">
        <p14:creationId xmlns:p14="http://schemas.microsoft.com/office/powerpoint/2010/main" val="18870746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arlychildhoodeducation.digi.hansreitzel.dk/?id=192" TargetMode="External"/><Relationship Id="rId2" Type="http://schemas.openxmlformats.org/officeDocument/2006/relationships/hyperlink" Target="https://doi.org/10.1037/0000120-016"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i.org/10.1037/ppm0000185" TargetMode="External"/><Relationship Id="rId2" Type="http://schemas.openxmlformats.org/officeDocument/2006/relationships/hyperlink" Target="http://kairos.technorhetoric.ne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earlychildhoodeducation.digi.hansreitzel.dk/"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ethicalmartini.wordpress.com/2009/04/03/public-television-for-1-a-da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itunes.apple.com/" TargetMode="External"/><Relationship Id="rId4" Type="http://schemas.openxmlformats.org/officeDocument/2006/relationships/hyperlink" Target="http://ethicalmartini.wordpress.com/2009/04/03/public-" TargetMode="External"/></Relationships>
</file>

<file path=ppt/slides/_rels/slide33.xml.rels><?xml version="1.0" encoding="UTF-8" standalone="yes"?>
<Relationships xmlns="http://schemas.openxmlformats.org/package/2006/relationships"><Relationship Id="rId2" Type="http://schemas.openxmlformats.org/officeDocument/2006/relationships/hyperlink" Target="http://www.shrinkrapradio.com/2007/04/07/84-anatomy-lobotomist"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flash1r.apa.org/apastyle/basics-html5/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2E31D1-995B-40A4-8C65-B8EB798980AD}"/>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4382721" y="1371599"/>
            <a:ext cx="7385209" cy="4791120"/>
          </a:xfrm>
          <a:prstGeom prst="rect">
            <a:avLst/>
          </a:prstGeom>
        </p:spPr>
      </p:pic>
      <p:sp>
        <p:nvSpPr>
          <p:cNvPr id="4" name="Rectangle 3"/>
          <p:cNvSpPr txBox="1">
            <a:spLocks noChangeArrowheads="1"/>
          </p:cNvSpPr>
          <p:nvPr/>
        </p:nvSpPr>
        <p:spPr>
          <a:xfrm>
            <a:off x="2967038" y="3427414"/>
            <a:ext cx="7239000" cy="2058987"/>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200" b="1"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1"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9350B2-7CF3-477E-B71B-58661E2A869A}" type="slidenum">
              <a:rPr kumimoji="0" lang="en-US" sz="1200" b="1"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1"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1">
            <a:extLst>
              <a:ext uri="{FF2B5EF4-FFF2-40B4-BE49-F238E27FC236}">
                <a16:creationId xmlns:a16="http://schemas.microsoft.com/office/drawing/2014/main" id="{1FB77D78-F1EF-4234-BBD9-90603FDEC6B4}"/>
              </a:ext>
            </a:extLst>
          </p:cNvPr>
          <p:cNvSpPr txBox="1">
            <a:spLocks noGrp="1"/>
          </p:cNvSpPr>
          <p:nvPr>
            <p:ph type="ctrTitle"/>
          </p:nvPr>
        </p:nvSpPr>
        <p:spPr>
          <a:xfrm>
            <a:off x="4125843" y="1125561"/>
            <a:ext cx="7112000" cy="1470025"/>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1" kern="1200">
                <a:solidFill>
                  <a:srgbClr val="2E3A6E"/>
                </a:solidFill>
                <a:effectLst>
                  <a:outerShdw blurRad="38100" dist="38100" dir="2700000" algn="tl">
                    <a:srgbClr val="000000">
                      <a:alpha val="43137"/>
                    </a:srgbClr>
                  </a:outerShdw>
                </a:effectLst>
                <a:latin typeface="+mj-lt"/>
                <a:ea typeface="+mj-ea"/>
                <a:cs typeface="+mj-cs"/>
              </a:defRPr>
            </a:lvl1pPr>
          </a:lstStyle>
          <a:p>
            <a:pPr algn="ctr">
              <a:defRPr/>
            </a:pPr>
            <a:r>
              <a:rPr lang="en-GB" sz="5400" dirty="0">
                <a:solidFill>
                  <a:srgbClr val="002060"/>
                </a:solidFill>
              </a:rPr>
              <a:t>REFERENCING AND CITATION</a:t>
            </a:r>
            <a:endParaRPr lang="en-US" sz="5400" dirty="0">
              <a:solidFill>
                <a:srgbClr val="002060"/>
              </a:solidFill>
            </a:endParaRPr>
          </a:p>
        </p:txBody>
      </p:sp>
    </p:spTree>
    <p:extLst>
      <p:ext uri="{BB962C8B-B14F-4D97-AF65-F5344CB8AC3E}">
        <p14:creationId xmlns:p14="http://schemas.microsoft.com/office/powerpoint/2010/main" val="10818083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A8CCE-044D-44FF-83FD-AE687657AB11}"/>
              </a:ext>
            </a:extLst>
          </p:cNvPr>
          <p:cNvSpPr>
            <a:spLocks noGrp="1"/>
          </p:cNvSpPr>
          <p:nvPr>
            <p:ph type="title"/>
          </p:nvPr>
        </p:nvSpPr>
        <p:spPr/>
        <p:txBody>
          <a:bodyPr/>
          <a:lstStyle/>
          <a:p>
            <a:pPr>
              <a:defRPr/>
            </a:pPr>
            <a:r>
              <a:rPr lang="en-GB" dirty="0"/>
              <a:t>APA</a:t>
            </a:r>
            <a:endParaRPr lang="en-US" dirty="0"/>
          </a:p>
        </p:txBody>
      </p:sp>
      <p:sp>
        <p:nvSpPr>
          <p:cNvPr id="3" name="Content Placeholder 2">
            <a:extLst>
              <a:ext uri="{FF2B5EF4-FFF2-40B4-BE49-F238E27FC236}">
                <a16:creationId xmlns:a16="http://schemas.microsoft.com/office/drawing/2014/main" id="{A013070B-7062-4D0E-8C50-E2B5AECB55FA}"/>
              </a:ext>
            </a:extLst>
          </p:cNvPr>
          <p:cNvSpPr>
            <a:spLocks noGrp="1"/>
          </p:cNvSpPr>
          <p:nvPr>
            <p:ph idx="1"/>
          </p:nvPr>
        </p:nvSpPr>
        <p:spPr>
          <a:xfrm>
            <a:off x="2252870" y="1444487"/>
            <a:ext cx="8600660" cy="6155635"/>
          </a:xfrm>
        </p:spPr>
        <p:txBody>
          <a:bodyPr/>
          <a:lstStyle/>
          <a:p>
            <a:pPr>
              <a:defRPr/>
            </a:pPr>
            <a:endParaRPr lang="en-US" dirty="0"/>
          </a:p>
          <a:p>
            <a:pPr>
              <a:defRPr/>
            </a:pPr>
            <a:r>
              <a:rPr lang="en-US" dirty="0"/>
              <a:t>APA (American Psychological Association) Style originated in 1929.</a:t>
            </a:r>
          </a:p>
          <a:p>
            <a:pPr marL="0" indent="0">
              <a:buNone/>
              <a:defRPr/>
            </a:pPr>
            <a:endParaRPr lang="en-US" dirty="0"/>
          </a:p>
          <a:p>
            <a:pPr>
              <a:defRPr/>
            </a:pPr>
            <a:r>
              <a:rPr lang="en-GB" dirty="0"/>
              <a:t>It uses both </a:t>
            </a:r>
            <a:r>
              <a:rPr lang="en-GB" dirty="0">
                <a:solidFill>
                  <a:srgbClr val="00B050"/>
                </a:solidFill>
              </a:rPr>
              <a:t>in-text citations </a:t>
            </a:r>
            <a:r>
              <a:rPr lang="en-GB" dirty="0"/>
              <a:t>and a </a:t>
            </a:r>
            <a:r>
              <a:rPr lang="en-GB" dirty="0">
                <a:solidFill>
                  <a:srgbClr val="FF0000"/>
                </a:solidFill>
              </a:rPr>
              <a:t>reference list</a:t>
            </a:r>
            <a:r>
              <a:rPr lang="en-GB" dirty="0"/>
              <a:t>.</a:t>
            </a:r>
          </a:p>
        </p:txBody>
      </p:sp>
      <p:sp>
        <p:nvSpPr>
          <p:cNvPr id="4" name="Slide Number Placeholder 3">
            <a:extLst>
              <a:ext uri="{FF2B5EF4-FFF2-40B4-BE49-F238E27FC236}">
                <a16:creationId xmlns:a16="http://schemas.microsoft.com/office/drawing/2014/main" id="{3822F4B1-DCE0-4B97-A86A-3EFD67DD8AC4}"/>
              </a:ext>
            </a:extLst>
          </p:cNvPr>
          <p:cNvSpPr>
            <a:spLocks noGrp="1"/>
          </p:cNvSpPr>
          <p:nvPr>
            <p:ph type="sldNum" sz="quarter" idx="10"/>
          </p:nvPr>
        </p:nvSpPr>
        <p:spPr>
          <a:xfrm>
            <a:off x="5844209" y="6413363"/>
            <a:ext cx="2844800" cy="365125"/>
          </a:xfrm>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872CE57-0DF4-4F42-B28C-E8A23F0C0770}" type="slidenum">
              <a:rPr lang="en-US" altLang="en-US" b="1">
                <a:solidFill>
                  <a:srgbClr val="2E3A6E"/>
                </a:solidFill>
              </a:rPr>
              <a:pPr/>
              <a:t>10</a:t>
            </a:fld>
            <a:endParaRPr lang="en-US" altLang="en-US" b="1" dirty="0">
              <a:solidFill>
                <a:srgbClr val="2E3A6E"/>
              </a:solidFill>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nSpc>
                <a:spcPct val="80000"/>
              </a:lnSpc>
              <a:buClr>
                <a:srgbClr val="00CCFF"/>
              </a:buClr>
              <a:buSzPct val="65000"/>
              <a:buNone/>
              <a:defRPr/>
            </a:pPr>
            <a:r>
              <a:rPr lang="en-US" sz="3600" kern="0" dirty="0">
                <a:effectLst>
                  <a:outerShdw blurRad="38100" dist="38100" dir="2700000" algn="tl">
                    <a:srgbClr val="000000"/>
                  </a:outerShdw>
                </a:effectLst>
                <a:cs typeface="Arial"/>
              </a:rPr>
              <a:t>There are </a:t>
            </a:r>
            <a:r>
              <a:rPr lang="en-US" sz="3600" kern="0" dirty="0">
                <a:solidFill>
                  <a:srgbClr val="FF0000"/>
                </a:solidFill>
                <a:effectLst>
                  <a:outerShdw blurRad="38100" dist="38100" dir="2700000" algn="tl">
                    <a:srgbClr val="000000"/>
                  </a:outerShdw>
                </a:effectLst>
                <a:cs typeface="Arial"/>
              </a:rPr>
              <a:t>two parts </a:t>
            </a:r>
            <a:r>
              <a:rPr lang="en-US" sz="3600" kern="0" dirty="0">
                <a:effectLst>
                  <a:outerShdw blurRad="38100" dist="38100" dir="2700000" algn="tl">
                    <a:srgbClr val="000000"/>
                  </a:outerShdw>
                </a:effectLst>
                <a:cs typeface="Arial"/>
              </a:rPr>
              <a:t>to citing according to APA style:</a:t>
            </a:r>
          </a:p>
          <a:p>
            <a:pPr>
              <a:lnSpc>
                <a:spcPct val="80000"/>
              </a:lnSpc>
              <a:buClr>
                <a:srgbClr val="00CCFF"/>
              </a:buClr>
              <a:buSzPct val="65000"/>
              <a:buNone/>
              <a:defRPr/>
            </a:pPr>
            <a:endParaRPr lang="en-US" sz="3600" kern="0" dirty="0">
              <a:solidFill>
                <a:srgbClr val="FFFFFF"/>
              </a:solidFill>
              <a:effectLst>
                <a:outerShdw blurRad="38100" dist="38100" dir="2700000" algn="tl">
                  <a:srgbClr val="000000"/>
                </a:outerShdw>
              </a:effectLst>
              <a:cs typeface="Arial"/>
            </a:endParaRPr>
          </a:p>
          <a:p>
            <a:pPr>
              <a:lnSpc>
                <a:spcPct val="80000"/>
              </a:lnSpc>
              <a:buClr>
                <a:srgbClr val="00CCFF"/>
              </a:buClr>
              <a:buSzPct val="65000"/>
              <a:buNone/>
              <a:defRPr/>
            </a:pPr>
            <a:r>
              <a:rPr lang="en-US" kern="0" dirty="0">
                <a:effectLst>
                  <a:outerShdw blurRad="38100" dist="38100" dir="2700000" algn="tl">
                    <a:srgbClr val="000000"/>
                  </a:outerShdw>
                </a:effectLst>
                <a:cs typeface="Arial"/>
              </a:rPr>
              <a:t>1</a:t>
            </a:r>
            <a:r>
              <a:rPr lang="en-US" kern="0" dirty="0">
                <a:solidFill>
                  <a:srgbClr val="FFFFFF"/>
                </a:solidFill>
                <a:effectLst>
                  <a:outerShdw blurRad="38100" dist="38100" dir="2700000" algn="tl">
                    <a:srgbClr val="000000"/>
                  </a:outerShdw>
                </a:effectLst>
                <a:cs typeface="Arial"/>
              </a:rPr>
              <a:t>.</a:t>
            </a:r>
            <a:r>
              <a:rPr lang="en-US" kern="0" dirty="0">
                <a:solidFill>
                  <a:srgbClr val="FFFF00"/>
                </a:solidFill>
                <a:effectLst>
                  <a:outerShdw blurRad="38100" dist="38100" dir="2700000" algn="tl">
                    <a:srgbClr val="000000"/>
                  </a:outerShdw>
                </a:effectLst>
                <a:cs typeface="Arial"/>
              </a:rPr>
              <a:t> </a:t>
            </a:r>
            <a:r>
              <a:rPr lang="en-US" kern="0" dirty="0">
                <a:effectLst>
                  <a:outerShdw blurRad="38100" dist="38100" dir="2700000" algn="tl">
                    <a:srgbClr val="000000"/>
                  </a:outerShdw>
                </a:effectLst>
                <a:cs typeface="Arial"/>
              </a:rPr>
              <a:t>Brief</a:t>
            </a:r>
            <a:r>
              <a:rPr lang="en-US" kern="0" dirty="0">
                <a:solidFill>
                  <a:srgbClr val="FFFF00"/>
                </a:solidFill>
                <a:effectLst>
                  <a:outerShdw blurRad="38100" dist="38100" dir="2700000" algn="tl">
                    <a:srgbClr val="000000"/>
                  </a:outerShdw>
                </a:effectLst>
                <a:cs typeface="Arial"/>
              </a:rPr>
              <a:t> </a:t>
            </a:r>
            <a:r>
              <a:rPr lang="en-US" kern="0" dirty="0">
                <a:solidFill>
                  <a:srgbClr val="FF0000"/>
                </a:solidFill>
                <a:effectLst>
                  <a:outerShdw blurRad="38100" dist="38100" dir="2700000" algn="tl">
                    <a:srgbClr val="000000"/>
                  </a:outerShdw>
                </a:effectLst>
                <a:cs typeface="Arial"/>
              </a:rPr>
              <a:t>In-text citations </a:t>
            </a:r>
            <a:r>
              <a:rPr lang="en-US" kern="0" dirty="0">
                <a:effectLst>
                  <a:outerShdw blurRad="38100" dist="38100" dir="2700000" algn="tl">
                    <a:srgbClr val="000000"/>
                  </a:outerShdw>
                </a:effectLst>
                <a:cs typeface="Arial"/>
              </a:rPr>
              <a:t>(often in parentheses) within the body of your essay or paper</a:t>
            </a:r>
            <a:r>
              <a:rPr lang="en-US" kern="0" dirty="0">
                <a:solidFill>
                  <a:srgbClr val="FFFFFF"/>
                </a:solidFill>
                <a:effectLst>
                  <a:outerShdw blurRad="38100" dist="38100" dir="2700000" algn="tl">
                    <a:srgbClr val="000000"/>
                  </a:outerShdw>
                </a:effectLst>
                <a:cs typeface="Arial"/>
              </a:rPr>
              <a:t>  </a:t>
            </a:r>
          </a:p>
          <a:p>
            <a:pPr>
              <a:lnSpc>
                <a:spcPct val="80000"/>
              </a:lnSpc>
              <a:buClr>
                <a:srgbClr val="00CCFF"/>
              </a:buClr>
              <a:buSzPct val="65000"/>
              <a:buNone/>
              <a:defRPr/>
            </a:pPr>
            <a:endParaRPr lang="en-US" kern="0" dirty="0">
              <a:solidFill>
                <a:srgbClr val="FFFFFF"/>
              </a:solidFill>
              <a:effectLst>
                <a:outerShdw blurRad="38100" dist="38100" dir="2700000" algn="tl">
                  <a:srgbClr val="000000"/>
                </a:outerShdw>
              </a:effectLst>
              <a:cs typeface="Arial"/>
            </a:endParaRPr>
          </a:p>
          <a:p>
            <a:pPr>
              <a:lnSpc>
                <a:spcPct val="80000"/>
              </a:lnSpc>
              <a:buClr>
                <a:srgbClr val="00CCFF"/>
              </a:buClr>
              <a:buSzPct val="65000"/>
              <a:buNone/>
              <a:defRPr/>
            </a:pPr>
            <a:r>
              <a:rPr lang="en-US" kern="0" dirty="0">
                <a:effectLst>
                  <a:outerShdw blurRad="38100" dist="38100" dir="2700000" algn="tl">
                    <a:srgbClr val="000000"/>
                  </a:outerShdw>
                </a:effectLst>
                <a:cs typeface="Arial"/>
              </a:rPr>
              <a:t>2. List of full citations in the </a:t>
            </a:r>
            <a:r>
              <a:rPr lang="en-US" kern="0" dirty="0">
                <a:solidFill>
                  <a:srgbClr val="FF0000"/>
                </a:solidFill>
                <a:effectLst>
                  <a:outerShdw blurRad="38100" dist="38100" dir="2700000" algn="tl">
                    <a:srgbClr val="000000"/>
                  </a:outerShdw>
                </a:effectLst>
                <a:cs typeface="Arial"/>
              </a:rPr>
              <a:t>References</a:t>
            </a:r>
            <a:r>
              <a:rPr lang="en-US" kern="0" dirty="0">
                <a:solidFill>
                  <a:srgbClr val="FFFFFF"/>
                </a:solidFill>
                <a:effectLst>
                  <a:outerShdw blurRad="38100" dist="38100" dir="2700000" algn="tl">
                    <a:srgbClr val="000000"/>
                  </a:outerShdw>
                </a:effectLst>
                <a:cs typeface="Arial"/>
              </a:rPr>
              <a:t> </a:t>
            </a:r>
            <a:r>
              <a:rPr lang="en-US" kern="0" dirty="0">
                <a:effectLst>
                  <a:outerShdw blurRad="38100" dist="38100" dir="2700000" algn="tl">
                    <a:srgbClr val="000000"/>
                  </a:outerShdw>
                </a:effectLst>
                <a:cs typeface="Arial"/>
              </a:rPr>
              <a:t>page at the end of your paper</a:t>
            </a:r>
          </a:p>
          <a:p>
            <a:pPr>
              <a:lnSpc>
                <a:spcPct val="80000"/>
              </a:lnSpc>
              <a:buClr>
                <a:srgbClr val="00CCFF"/>
              </a:buClr>
              <a:buSzPct val="65000"/>
              <a:buNone/>
              <a:defRPr/>
            </a:pPr>
            <a:endParaRPr lang="en-US" kern="0" dirty="0">
              <a:solidFill>
                <a:srgbClr val="FFFFFF"/>
              </a:solidFill>
              <a:effectLst>
                <a:outerShdw blurRad="38100" dist="38100" dir="2700000" algn="tl">
                  <a:srgbClr val="000000"/>
                </a:outerShdw>
              </a:effectLst>
              <a:cs typeface="Arial"/>
            </a:endParaRPr>
          </a:p>
          <a:p>
            <a:pPr>
              <a:lnSpc>
                <a:spcPct val="80000"/>
              </a:lnSpc>
              <a:buClr>
                <a:srgbClr val="00CCFF"/>
              </a:buClr>
              <a:buSzPct val="65000"/>
              <a:buNone/>
              <a:defRPr/>
            </a:pPr>
            <a:r>
              <a:rPr lang="en-US" kern="0" dirty="0">
                <a:effectLst>
                  <a:outerShdw blurRad="38100" dist="38100" dir="2700000" algn="tl">
                    <a:srgbClr val="000000"/>
                  </a:outerShdw>
                </a:effectLst>
                <a:cs typeface="Arial"/>
              </a:rPr>
              <a:t>Note:</a:t>
            </a:r>
          </a:p>
          <a:p>
            <a:pPr>
              <a:lnSpc>
                <a:spcPct val="80000"/>
              </a:lnSpc>
              <a:buClr>
                <a:srgbClr val="00CCFF"/>
              </a:buClr>
              <a:buSzPct val="65000"/>
              <a:buNone/>
              <a:defRPr/>
            </a:pPr>
            <a:r>
              <a:rPr lang="en-US" kern="0" dirty="0">
                <a:effectLst>
                  <a:outerShdw blurRad="38100" dist="38100" dir="2700000" algn="tl">
                    <a:srgbClr val="000000"/>
                  </a:outerShdw>
                </a:effectLst>
                <a:cs typeface="Arial"/>
              </a:rPr>
              <a:t>	 Sources cited in the text must appear in the References 	page. </a:t>
            </a:r>
          </a:p>
          <a:p>
            <a:pPr>
              <a:lnSpc>
                <a:spcPct val="80000"/>
              </a:lnSpc>
              <a:buClr>
                <a:srgbClr val="00CCFF"/>
              </a:buClr>
              <a:buSzPct val="65000"/>
              <a:buNone/>
              <a:defRPr/>
            </a:pPr>
            <a:r>
              <a:rPr lang="en-US" kern="0" dirty="0">
                <a:effectLst>
                  <a:outerShdw blurRad="38100" dist="38100" dir="2700000" algn="tl">
                    <a:srgbClr val="000000"/>
                  </a:outerShdw>
                </a:effectLst>
                <a:cs typeface="Arial"/>
              </a:rPr>
              <a:t>	 Conversely, each entry in the References page must</a:t>
            </a:r>
            <a:r>
              <a:rPr lang="en-US" b="1" kern="0" dirty="0">
                <a:effectLst>
                  <a:outerShdw blurRad="38100" dist="38100" dir="2700000" algn="tl">
                    <a:srgbClr val="000000"/>
                  </a:outerShdw>
                </a:effectLst>
                <a:cs typeface="Arial"/>
              </a:rPr>
              <a:t> </a:t>
            </a:r>
            <a:r>
              <a:rPr lang="en-US" kern="0" dirty="0">
                <a:effectLst>
                  <a:outerShdw blurRad="38100" dist="38100" dir="2700000" algn="tl">
                    <a:srgbClr val="000000"/>
                  </a:outerShdw>
                </a:effectLst>
                <a:cs typeface="Arial"/>
              </a:rPr>
              <a:t>be cited in the text. </a:t>
            </a:r>
          </a:p>
          <a:p>
            <a:endParaRPr lang="en-US" dirty="0"/>
          </a:p>
        </p:txBody>
      </p:sp>
    </p:spTree>
    <p:extLst>
      <p:ext uri="{BB962C8B-B14F-4D97-AF65-F5344CB8AC3E}">
        <p14:creationId xmlns:p14="http://schemas.microsoft.com/office/powerpoint/2010/main" val="22406692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E3F1CC-3FB5-479D-8D77-5BDE4D10BA8E}"/>
              </a:ext>
            </a:extLst>
          </p:cNvPr>
          <p:cNvSpPr>
            <a:spLocks noGrp="1"/>
          </p:cNvSpPr>
          <p:nvPr>
            <p:ph idx="1"/>
          </p:nvPr>
        </p:nvSpPr>
        <p:spPr>
          <a:xfrm>
            <a:off x="1199322" y="1603514"/>
            <a:ext cx="9793356" cy="4518992"/>
          </a:xfrm>
        </p:spPr>
        <p:txBody>
          <a:bodyPr>
            <a:normAutofit/>
          </a:bodyPr>
          <a:lstStyle/>
          <a:p>
            <a:pPr>
              <a:defRPr/>
            </a:pPr>
            <a:r>
              <a:rPr lang="en-GB" dirty="0" smtClean="0"/>
              <a:t>“In </a:t>
            </a:r>
            <a:r>
              <a:rPr lang="en-GB" dirty="0"/>
              <a:t>APA, for every in-text citation in the research paper, there should be a full reference data at the end of the </a:t>
            </a:r>
            <a:r>
              <a:rPr lang="en-GB" dirty="0" smtClean="0"/>
              <a:t>work” </a:t>
            </a:r>
            <a:r>
              <a:rPr lang="en-GB" dirty="0"/>
              <a:t>(</a:t>
            </a:r>
            <a:r>
              <a:rPr lang="en-GB" dirty="0" err="1" smtClean="0"/>
              <a:t>Ukpokolo</a:t>
            </a:r>
            <a:r>
              <a:rPr lang="en-GB" dirty="0" smtClean="0"/>
              <a:t>, 2015, p. 80</a:t>
            </a:r>
            <a:r>
              <a:rPr lang="en-GB" dirty="0"/>
              <a:t>).</a:t>
            </a:r>
          </a:p>
          <a:p>
            <a:pPr>
              <a:defRPr/>
            </a:pPr>
            <a:endParaRPr lang="en-GB" dirty="0"/>
          </a:p>
          <a:p>
            <a:pPr>
              <a:defRPr/>
            </a:pPr>
            <a:r>
              <a:rPr lang="en-GB" dirty="0" smtClean="0"/>
              <a:t>“In </a:t>
            </a:r>
            <a:r>
              <a:rPr lang="en-GB" dirty="0"/>
              <a:t>APA style, in-text references are placed within sentences and paragraphs so that it is clear what information is being </a:t>
            </a:r>
            <a:r>
              <a:rPr lang="en-GB" dirty="0" smtClean="0"/>
              <a:t>cited” </a:t>
            </a:r>
            <a:r>
              <a:rPr lang="en-GB" dirty="0"/>
              <a:t>(</a:t>
            </a:r>
            <a:r>
              <a:rPr lang="en-GB" dirty="0" err="1" smtClean="0"/>
              <a:t>Ukpokolo</a:t>
            </a:r>
            <a:r>
              <a:rPr lang="en-GB" dirty="0" smtClean="0"/>
              <a:t>, 2015, p. 80</a:t>
            </a:r>
            <a:r>
              <a:rPr lang="en-GB" dirty="0"/>
              <a:t>).</a:t>
            </a:r>
          </a:p>
          <a:p>
            <a:pPr marL="0" indent="0">
              <a:buNone/>
              <a:defRPr/>
            </a:pPr>
            <a:endParaRPr lang="en-US" dirty="0"/>
          </a:p>
        </p:txBody>
      </p:sp>
      <p:sp>
        <p:nvSpPr>
          <p:cNvPr id="4" name="Slide Number Placeholder 3">
            <a:extLst>
              <a:ext uri="{FF2B5EF4-FFF2-40B4-BE49-F238E27FC236}">
                <a16:creationId xmlns:a16="http://schemas.microsoft.com/office/drawing/2014/main" id="{1C78EE41-846C-4686-8DDE-BE700FBBDC24}"/>
              </a:ext>
            </a:extLst>
          </p:cNvPr>
          <p:cNvSpPr>
            <a:spLocks noGrp="1"/>
          </p:cNvSpPr>
          <p:nvPr>
            <p:ph type="sldNum" sz="quarter" idx="10"/>
          </p:nvPr>
        </p:nvSpPr>
        <p:spPr>
          <a:xfrm>
            <a:off x="5844209" y="6409360"/>
            <a:ext cx="2844800" cy="365125"/>
          </a:xfrm>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AA73D26-DE4E-4EB3-951B-F6C5AC467850}" type="slidenum">
              <a:rPr lang="en-US" altLang="en-US" b="1">
                <a:solidFill>
                  <a:srgbClr val="2E3A6E"/>
                </a:solidFill>
              </a:rPr>
              <a:pPr/>
              <a:t>12</a:t>
            </a:fld>
            <a:endParaRPr lang="en-US" altLang="en-US" b="1" dirty="0">
              <a:solidFill>
                <a:srgbClr val="2E3A6E"/>
              </a:solidFill>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5AD23-055E-45B5-A044-2A61352A10B1}"/>
              </a:ext>
            </a:extLst>
          </p:cNvPr>
          <p:cNvSpPr>
            <a:spLocks noGrp="1"/>
          </p:cNvSpPr>
          <p:nvPr>
            <p:ph type="title"/>
          </p:nvPr>
        </p:nvSpPr>
        <p:spPr>
          <a:xfrm>
            <a:off x="207618" y="1951382"/>
            <a:ext cx="3246782" cy="3468758"/>
          </a:xfrm>
        </p:spPr>
        <p:txBody>
          <a:bodyPr>
            <a:normAutofit/>
          </a:bodyPr>
          <a:lstStyle/>
          <a:p>
            <a:pPr>
              <a:defRPr/>
            </a:pPr>
            <a:r>
              <a:rPr lang="en-US" dirty="0">
                <a:solidFill>
                  <a:schemeClr val="tx1"/>
                </a:solidFill>
              </a:rPr>
              <a:t>In-text Citation with APA</a:t>
            </a:r>
          </a:p>
        </p:txBody>
      </p:sp>
      <p:sp>
        <p:nvSpPr>
          <p:cNvPr id="3" name="Content Placeholder 2">
            <a:extLst>
              <a:ext uri="{FF2B5EF4-FFF2-40B4-BE49-F238E27FC236}">
                <a16:creationId xmlns:a16="http://schemas.microsoft.com/office/drawing/2014/main" id="{E75FB764-6FAD-4835-8244-C98F266C1360}"/>
              </a:ext>
            </a:extLst>
          </p:cNvPr>
          <p:cNvSpPr>
            <a:spLocks noGrp="1"/>
          </p:cNvSpPr>
          <p:nvPr>
            <p:ph idx="1"/>
          </p:nvPr>
        </p:nvSpPr>
        <p:spPr>
          <a:xfrm>
            <a:off x="3454400" y="1437860"/>
            <a:ext cx="6908800" cy="5115340"/>
          </a:xfrm>
        </p:spPr>
        <p:txBody>
          <a:bodyPr/>
          <a:lstStyle/>
          <a:p>
            <a:pPr>
              <a:defRPr/>
            </a:pPr>
            <a:r>
              <a:rPr lang="en-US" dirty="0"/>
              <a:t>The APA style calls for three kinds of information to be included in in-text citations. </a:t>
            </a:r>
          </a:p>
          <a:p>
            <a:pPr marL="514350" indent="-514350">
              <a:buFont typeface="+mj-lt"/>
              <a:buAutoNum type="alphaLcPeriod"/>
              <a:defRPr/>
            </a:pPr>
            <a:r>
              <a:rPr lang="en-US" dirty="0"/>
              <a:t>author's last name </a:t>
            </a:r>
          </a:p>
          <a:p>
            <a:pPr marL="514350" indent="-514350">
              <a:buFont typeface="+mj-lt"/>
              <a:buAutoNum type="alphaLcPeriod"/>
              <a:defRPr/>
            </a:pPr>
            <a:r>
              <a:rPr lang="en-US" dirty="0"/>
              <a:t>date of publication </a:t>
            </a:r>
          </a:p>
          <a:p>
            <a:pPr marL="514350" indent="-514350">
              <a:buFont typeface="+mj-lt"/>
              <a:buAutoNum type="alphaLcPeriod"/>
              <a:defRPr/>
            </a:pPr>
            <a:r>
              <a:rPr lang="en-US" dirty="0"/>
              <a:t>the page number(this appears only in a citation to a direct quotation). </a:t>
            </a:r>
            <a:r>
              <a:rPr lang="en-GB" sz="2800" dirty="0"/>
              <a:t>Example:</a:t>
            </a:r>
            <a:r>
              <a:rPr lang="en-US" sz="2800" dirty="0"/>
              <a:t> </a:t>
            </a:r>
            <a:r>
              <a:rPr lang="en-US" sz="2000" dirty="0"/>
              <a:t>"The potentially contradictory nature of Moscow's priorities surfaced first in its policies towards East Germany and </a:t>
            </a:r>
            <a:r>
              <a:rPr lang="en-US" sz="2000" dirty="0" smtClean="0"/>
              <a:t>Yugoslavia" </a:t>
            </a:r>
            <a:r>
              <a:rPr lang="en-US" sz="2000" dirty="0"/>
              <a:t>(</a:t>
            </a:r>
            <a:r>
              <a:rPr lang="en-US" sz="2000" dirty="0" err="1"/>
              <a:t>Crockatt</a:t>
            </a:r>
            <a:r>
              <a:rPr lang="en-US" sz="2000" dirty="0"/>
              <a:t>, 1995, p. 1).</a:t>
            </a:r>
          </a:p>
          <a:p>
            <a:pPr marL="514350" indent="-514350">
              <a:buFont typeface="+mj-lt"/>
              <a:buAutoNum type="alphaLcPeriod"/>
              <a:defRPr/>
            </a:pPr>
            <a:endParaRPr lang="en-GB" dirty="0"/>
          </a:p>
          <a:p>
            <a:pPr marL="0" indent="0">
              <a:buNone/>
              <a:defRPr/>
            </a:pPr>
            <a:endParaRPr lang="en-US" dirty="0"/>
          </a:p>
        </p:txBody>
      </p:sp>
      <p:sp>
        <p:nvSpPr>
          <p:cNvPr id="4" name="Slide Number Placeholder 3">
            <a:extLst>
              <a:ext uri="{FF2B5EF4-FFF2-40B4-BE49-F238E27FC236}">
                <a16:creationId xmlns:a16="http://schemas.microsoft.com/office/drawing/2014/main" id="{3B61F574-586B-46F7-8943-6B7740AF3EBC}"/>
              </a:ext>
            </a:extLst>
          </p:cNvPr>
          <p:cNvSpPr>
            <a:spLocks noGrp="1"/>
          </p:cNvSpPr>
          <p:nvPr>
            <p:ph type="sldNum" sz="quarter" idx="10"/>
          </p:nvPr>
        </p:nvSpPr>
        <p:spPr>
          <a:xfrm>
            <a:off x="5857460" y="6410393"/>
            <a:ext cx="2844800" cy="365125"/>
          </a:xfrm>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C9BA538-C4DD-4EAF-A87A-FF7CF73B5770}" type="slidenum">
              <a:rPr lang="en-US" altLang="en-US" b="1">
                <a:solidFill>
                  <a:srgbClr val="2E3A6E"/>
                </a:solidFill>
              </a:rPr>
              <a:pPr/>
              <a:t>13</a:t>
            </a:fld>
            <a:endParaRPr lang="en-US" altLang="en-US" b="1" dirty="0">
              <a:solidFill>
                <a:srgbClr val="2E3A6E"/>
              </a:solidFill>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cite in-text</a:t>
            </a:r>
            <a:endParaRPr lang="en-US" dirty="0"/>
          </a:p>
        </p:txBody>
      </p:sp>
      <p:sp>
        <p:nvSpPr>
          <p:cNvPr id="3" name="Content Placeholder 2"/>
          <p:cNvSpPr>
            <a:spLocks noGrp="1"/>
          </p:cNvSpPr>
          <p:nvPr>
            <p:ph idx="1"/>
          </p:nvPr>
        </p:nvSpPr>
        <p:spPr/>
        <p:txBody>
          <a:bodyPr>
            <a:normAutofit fontScale="92500" lnSpcReduction="10000"/>
          </a:bodyPr>
          <a:lstStyle/>
          <a:p>
            <a:pPr>
              <a:lnSpc>
                <a:spcPct val="80000"/>
              </a:lnSpc>
              <a:buClr>
                <a:srgbClr val="00CCFF"/>
              </a:buClr>
              <a:buSzPct val="65000"/>
              <a:buNone/>
              <a:defRPr/>
            </a:pPr>
            <a:r>
              <a:rPr lang="en-US" sz="3600" kern="0" dirty="0">
                <a:effectLst>
                  <a:outerShdw blurRad="38100" dist="38100" dir="2700000" algn="tl">
                    <a:srgbClr val="000000"/>
                  </a:outerShdw>
                </a:effectLst>
                <a:cs typeface="Arial"/>
              </a:rPr>
              <a:t>There are </a:t>
            </a:r>
            <a:r>
              <a:rPr lang="en-US" sz="3600" kern="0" dirty="0">
                <a:solidFill>
                  <a:srgbClr val="FF0000"/>
                </a:solidFill>
                <a:effectLst>
                  <a:outerShdw blurRad="38100" dist="38100" dir="2700000" algn="tl">
                    <a:srgbClr val="000000"/>
                  </a:outerShdw>
                </a:effectLst>
                <a:cs typeface="Arial"/>
              </a:rPr>
              <a:t>two parts </a:t>
            </a:r>
            <a:r>
              <a:rPr lang="en-US" sz="3600" kern="0" dirty="0">
                <a:effectLst>
                  <a:outerShdw blurRad="38100" dist="38100" dir="2700000" algn="tl">
                    <a:srgbClr val="000000"/>
                  </a:outerShdw>
                </a:effectLst>
                <a:cs typeface="Arial"/>
              </a:rPr>
              <a:t>to citing according to APA style:</a:t>
            </a:r>
          </a:p>
          <a:p>
            <a:pPr>
              <a:lnSpc>
                <a:spcPct val="80000"/>
              </a:lnSpc>
              <a:buClr>
                <a:srgbClr val="00CCFF"/>
              </a:buClr>
              <a:buSzPct val="65000"/>
              <a:buNone/>
              <a:defRPr/>
            </a:pPr>
            <a:endParaRPr lang="en-US" sz="3600" kern="0" dirty="0">
              <a:solidFill>
                <a:srgbClr val="FFFFFF"/>
              </a:solidFill>
              <a:effectLst>
                <a:outerShdw blurRad="38100" dist="38100" dir="2700000" algn="tl">
                  <a:srgbClr val="000000"/>
                </a:outerShdw>
              </a:effectLst>
              <a:cs typeface="Arial"/>
            </a:endParaRPr>
          </a:p>
          <a:p>
            <a:pPr>
              <a:lnSpc>
                <a:spcPct val="80000"/>
              </a:lnSpc>
              <a:buClr>
                <a:srgbClr val="00CCFF"/>
              </a:buClr>
              <a:buSzPct val="65000"/>
              <a:buNone/>
              <a:defRPr/>
            </a:pPr>
            <a:r>
              <a:rPr lang="en-US" kern="0" dirty="0">
                <a:effectLst>
                  <a:outerShdw blurRad="38100" dist="38100" dir="2700000" algn="tl">
                    <a:srgbClr val="000000"/>
                  </a:outerShdw>
                </a:effectLst>
                <a:cs typeface="Arial"/>
              </a:rPr>
              <a:t>1</a:t>
            </a:r>
            <a:r>
              <a:rPr lang="en-US" kern="0" dirty="0">
                <a:solidFill>
                  <a:srgbClr val="FFFFFF"/>
                </a:solidFill>
                <a:effectLst>
                  <a:outerShdw blurRad="38100" dist="38100" dir="2700000" algn="tl">
                    <a:srgbClr val="000000"/>
                  </a:outerShdw>
                </a:effectLst>
                <a:cs typeface="Arial"/>
              </a:rPr>
              <a:t>.</a:t>
            </a:r>
            <a:r>
              <a:rPr lang="en-US" kern="0" dirty="0">
                <a:solidFill>
                  <a:srgbClr val="FFFF00"/>
                </a:solidFill>
                <a:effectLst>
                  <a:outerShdw blurRad="38100" dist="38100" dir="2700000" algn="tl">
                    <a:srgbClr val="000000"/>
                  </a:outerShdw>
                </a:effectLst>
                <a:cs typeface="Arial"/>
              </a:rPr>
              <a:t> </a:t>
            </a:r>
            <a:r>
              <a:rPr lang="en-US" kern="0" dirty="0">
                <a:effectLst>
                  <a:outerShdw blurRad="38100" dist="38100" dir="2700000" algn="tl">
                    <a:srgbClr val="000000"/>
                  </a:outerShdw>
                </a:effectLst>
                <a:cs typeface="Arial"/>
              </a:rPr>
              <a:t>Brief</a:t>
            </a:r>
            <a:r>
              <a:rPr lang="en-US" kern="0" dirty="0">
                <a:solidFill>
                  <a:srgbClr val="FFFF00"/>
                </a:solidFill>
                <a:effectLst>
                  <a:outerShdw blurRad="38100" dist="38100" dir="2700000" algn="tl">
                    <a:srgbClr val="000000"/>
                  </a:outerShdw>
                </a:effectLst>
                <a:cs typeface="Arial"/>
              </a:rPr>
              <a:t> </a:t>
            </a:r>
            <a:r>
              <a:rPr lang="en-US" kern="0" dirty="0">
                <a:solidFill>
                  <a:srgbClr val="FF0000"/>
                </a:solidFill>
                <a:effectLst>
                  <a:outerShdw blurRad="38100" dist="38100" dir="2700000" algn="tl">
                    <a:srgbClr val="000000"/>
                  </a:outerShdw>
                </a:effectLst>
                <a:cs typeface="Arial"/>
              </a:rPr>
              <a:t>In-text citations </a:t>
            </a:r>
            <a:r>
              <a:rPr lang="en-US" kern="0" dirty="0">
                <a:effectLst>
                  <a:outerShdw blurRad="38100" dist="38100" dir="2700000" algn="tl">
                    <a:srgbClr val="000000"/>
                  </a:outerShdw>
                </a:effectLst>
                <a:cs typeface="Arial"/>
              </a:rPr>
              <a:t>(often in parentheses) within the body of your essay or paper</a:t>
            </a:r>
            <a:r>
              <a:rPr lang="en-US" kern="0" dirty="0">
                <a:solidFill>
                  <a:srgbClr val="FFFFFF"/>
                </a:solidFill>
                <a:effectLst>
                  <a:outerShdw blurRad="38100" dist="38100" dir="2700000" algn="tl">
                    <a:srgbClr val="000000"/>
                  </a:outerShdw>
                </a:effectLst>
                <a:cs typeface="Arial"/>
              </a:rPr>
              <a:t>  </a:t>
            </a:r>
          </a:p>
          <a:p>
            <a:pPr>
              <a:lnSpc>
                <a:spcPct val="80000"/>
              </a:lnSpc>
              <a:buClr>
                <a:srgbClr val="00CCFF"/>
              </a:buClr>
              <a:buSzPct val="65000"/>
              <a:buNone/>
              <a:defRPr/>
            </a:pPr>
            <a:endParaRPr lang="en-US" kern="0" dirty="0">
              <a:solidFill>
                <a:srgbClr val="FFFFFF"/>
              </a:solidFill>
              <a:effectLst>
                <a:outerShdw blurRad="38100" dist="38100" dir="2700000" algn="tl">
                  <a:srgbClr val="000000"/>
                </a:outerShdw>
              </a:effectLst>
              <a:cs typeface="Arial"/>
            </a:endParaRPr>
          </a:p>
          <a:p>
            <a:pPr>
              <a:lnSpc>
                <a:spcPct val="80000"/>
              </a:lnSpc>
              <a:buClr>
                <a:srgbClr val="00CCFF"/>
              </a:buClr>
              <a:buSzPct val="65000"/>
              <a:buNone/>
              <a:defRPr/>
            </a:pPr>
            <a:r>
              <a:rPr lang="en-US" kern="0" dirty="0">
                <a:effectLst>
                  <a:outerShdw blurRad="38100" dist="38100" dir="2700000" algn="tl">
                    <a:srgbClr val="000000"/>
                  </a:outerShdw>
                </a:effectLst>
                <a:cs typeface="Arial"/>
              </a:rPr>
              <a:t>2. List of full citations in the </a:t>
            </a:r>
            <a:r>
              <a:rPr lang="en-US" kern="0" dirty="0">
                <a:solidFill>
                  <a:srgbClr val="FF0000"/>
                </a:solidFill>
                <a:effectLst>
                  <a:outerShdw blurRad="38100" dist="38100" dir="2700000" algn="tl">
                    <a:srgbClr val="000000"/>
                  </a:outerShdw>
                </a:effectLst>
                <a:cs typeface="Arial"/>
              </a:rPr>
              <a:t>References</a:t>
            </a:r>
            <a:r>
              <a:rPr lang="en-US" kern="0" dirty="0">
                <a:solidFill>
                  <a:srgbClr val="FFFFFF"/>
                </a:solidFill>
                <a:effectLst>
                  <a:outerShdw blurRad="38100" dist="38100" dir="2700000" algn="tl">
                    <a:srgbClr val="000000"/>
                  </a:outerShdw>
                </a:effectLst>
                <a:cs typeface="Arial"/>
              </a:rPr>
              <a:t> </a:t>
            </a:r>
            <a:r>
              <a:rPr lang="en-US" kern="0" dirty="0">
                <a:effectLst>
                  <a:outerShdw blurRad="38100" dist="38100" dir="2700000" algn="tl">
                    <a:srgbClr val="000000"/>
                  </a:outerShdw>
                </a:effectLst>
                <a:cs typeface="Arial"/>
              </a:rPr>
              <a:t>page at the end of your paper</a:t>
            </a:r>
          </a:p>
          <a:p>
            <a:pPr>
              <a:lnSpc>
                <a:spcPct val="80000"/>
              </a:lnSpc>
              <a:buClr>
                <a:srgbClr val="00CCFF"/>
              </a:buClr>
              <a:buSzPct val="65000"/>
              <a:buNone/>
              <a:defRPr/>
            </a:pPr>
            <a:endParaRPr lang="en-US" kern="0" dirty="0">
              <a:solidFill>
                <a:srgbClr val="FFFFFF"/>
              </a:solidFill>
              <a:effectLst>
                <a:outerShdw blurRad="38100" dist="38100" dir="2700000" algn="tl">
                  <a:srgbClr val="000000"/>
                </a:outerShdw>
              </a:effectLst>
              <a:cs typeface="Arial"/>
            </a:endParaRPr>
          </a:p>
          <a:p>
            <a:pPr>
              <a:lnSpc>
                <a:spcPct val="80000"/>
              </a:lnSpc>
              <a:buClr>
                <a:srgbClr val="00CCFF"/>
              </a:buClr>
              <a:buSzPct val="65000"/>
              <a:buNone/>
              <a:defRPr/>
            </a:pPr>
            <a:r>
              <a:rPr lang="en-US" kern="0" dirty="0">
                <a:effectLst>
                  <a:outerShdw blurRad="38100" dist="38100" dir="2700000" algn="tl">
                    <a:srgbClr val="000000"/>
                  </a:outerShdw>
                </a:effectLst>
                <a:cs typeface="Arial"/>
              </a:rPr>
              <a:t>Note:</a:t>
            </a:r>
          </a:p>
          <a:p>
            <a:pPr>
              <a:lnSpc>
                <a:spcPct val="80000"/>
              </a:lnSpc>
              <a:buClr>
                <a:srgbClr val="00CCFF"/>
              </a:buClr>
              <a:buSzPct val="65000"/>
              <a:buNone/>
              <a:defRPr/>
            </a:pPr>
            <a:r>
              <a:rPr lang="en-US" kern="0" dirty="0">
                <a:effectLst>
                  <a:outerShdw blurRad="38100" dist="38100" dir="2700000" algn="tl">
                    <a:srgbClr val="000000"/>
                  </a:outerShdw>
                </a:effectLst>
                <a:cs typeface="Arial"/>
              </a:rPr>
              <a:t>	 Sources cited in the text must appear in the References 	page. </a:t>
            </a:r>
          </a:p>
          <a:p>
            <a:pPr>
              <a:lnSpc>
                <a:spcPct val="80000"/>
              </a:lnSpc>
              <a:buClr>
                <a:srgbClr val="00CCFF"/>
              </a:buClr>
              <a:buSzPct val="65000"/>
              <a:buNone/>
              <a:defRPr/>
            </a:pPr>
            <a:r>
              <a:rPr lang="en-US" kern="0" dirty="0">
                <a:effectLst>
                  <a:outerShdw blurRad="38100" dist="38100" dir="2700000" algn="tl">
                    <a:srgbClr val="000000"/>
                  </a:outerShdw>
                </a:effectLst>
                <a:cs typeface="Arial"/>
              </a:rPr>
              <a:t>	 Conversely, each entry in the References page must</a:t>
            </a:r>
            <a:r>
              <a:rPr lang="en-US" b="1" kern="0" dirty="0">
                <a:effectLst>
                  <a:outerShdw blurRad="38100" dist="38100" dir="2700000" algn="tl">
                    <a:srgbClr val="000000"/>
                  </a:outerShdw>
                </a:effectLst>
                <a:cs typeface="Arial"/>
              </a:rPr>
              <a:t> </a:t>
            </a:r>
            <a:r>
              <a:rPr lang="en-US" kern="0" dirty="0">
                <a:effectLst>
                  <a:outerShdw blurRad="38100" dist="38100" dir="2700000" algn="tl">
                    <a:srgbClr val="000000"/>
                  </a:outerShdw>
                </a:effectLst>
                <a:cs typeface="Arial"/>
              </a:rPr>
              <a:t>be cited in the text. </a:t>
            </a:r>
          </a:p>
          <a:p>
            <a:pPr>
              <a:defRPr/>
            </a:pPr>
            <a:endParaRPr lang="en-US" dirty="0"/>
          </a:p>
          <a:p>
            <a:endParaRPr lang="en-US" dirty="0"/>
          </a:p>
        </p:txBody>
      </p:sp>
    </p:spTree>
    <p:extLst>
      <p:ext uri="{BB962C8B-B14F-4D97-AF65-F5344CB8AC3E}">
        <p14:creationId xmlns:p14="http://schemas.microsoft.com/office/powerpoint/2010/main" val="13337919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In-text </a:t>
            </a:r>
            <a:r>
              <a:rPr lang="en-US" altLang="en-US" dirty="0" smtClean="0"/>
              <a:t>Citation Guidelines</a:t>
            </a:r>
            <a:endParaRPr lang="en-US" dirty="0"/>
          </a:p>
        </p:txBody>
      </p:sp>
      <p:sp>
        <p:nvSpPr>
          <p:cNvPr id="3" name="Content Placeholder 2"/>
          <p:cNvSpPr>
            <a:spLocks noGrp="1"/>
          </p:cNvSpPr>
          <p:nvPr>
            <p:ph idx="1"/>
          </p:nvPr>
        </p:nvSpPr>
        <p:spPr/>
        <p:txBody>
          <a:bodyPr/>
          <a:lstStyle/>
          <a:p>
            <a:pPr>
              <a:lnSpc>
                <a:spcPct val="80000"/>
              </a:lnSpc>
              <a:buClr>
                <a:srgbClr val="00CCFF"/>
              </a:buClr>
              <a:buSzPct val="65000"/>
              <a:buNone/>
              <a:defRPr/>
            </a:pPr>
            <a:r>
              <a:rPr lang="en-US" altLang="en-US" sz="2400" kern="0" dirty="0">
                <a:effectLst>
                  <a:outerShdw blurRad="38100" dist="38100" dir="2700000" algn="tl">
                    <a:srgbClr val="000000"/>
                  </a:outerShdw>
                </a:effectLst>
                <a:cs typeface="Arial"/>
              </a:rPr>
              <a:t>When the author's name appears as part of your sentence (known as a “signal phrase”), do not use it again in the parenthetical citation. Just give the year of publication:</a:t>
            </a:r>
          </a:p>
          <a:p>
            <a:pPr lvl="1">
              <a:lnSpc>
                <a:spcPct val="80000"/>
              </a:lnSpc>
              <a:buClr>
                <a:srgbClr val="FFCC00"/>
              </a:buClr>
              <a:buSzPct val="65000"/>
              <a:buFont typeface="Wingdings" pitchFamily="2" charset="2"/>
              <a:buChar char="n"/>
              <a:defRPr/>
            </a:pPr>
            <a:r>
              <a:rPr lang="en-US" altLang="en-US" sz="2400" kern="0" dirty="0" err="1">
                <a:solidFill>
                  <a:schemeClr val="accent6">
                    <a:lumMod val="50000"/>
                  </a:schemeClr>
                </a:solidFill>
                <a:effectLst>
                  <a:outerShdw blurRad="38100" dist="38100" dir="2700000" algn="tl">
                    <a:srgbClr val="000000"/>
                  </a:outerShdw>
                </a:effectLst>
                <a:cs typeface="Arial"/>
              </a:rPr>
              <a:t>Elegido</a:t>
            </a:r>
            <a:r>
              <a:rPr lang="en-US" altLang="en-US" sz="2400" kern="0" dirty="0">
                <a:solidFill>
                  <a:schemeClr val="accent6">
                    <a:lumMod val="50000"/>
                  </a:schemeClr>
                </a:solidFill>
                <a:effectLst>
                  <a:outerShdw blurRad="38100" dist="38100" dir="2700000" algn="tl">
                    <a:srgbClr val="000000"/>
                  </a:outerShdw>
                </a:effectLst>
                <a:cs typeface="Arial"/>
              </a:rPr>
              <a:t> (2009) argues that when students are exposed to models, they tend to accept it as a valid description</a:t>
            </a:r>
            <a:r>
              <a:rPr lang="en-US" altLang="en-US" sz="2400" kern="0" dirty="0" smtClean="0">
                <a:solidFill>
                  <a:schemeClr val="accent6">
                    <a:lumMod val="50000"/>
                  </a:schemeClr>
                </a:solidFill>
                <a:effectLst>
                  <a:outerShdw blurRad="38100" dist="38100" dir="2700000" algn="tl">
                    <a:srgbClr val="000000"/>
                  </a:outerShdw>
                </a:effectLst>
                <a:cs typeface="Arial"/>
              </a:rPr>
              <a:t>.</a:t>
            </a:r>
          </a:p>
          <a:p>
            <a:pPr marL="457200" lvl="1" indent="0">
              <a:lnSpc>
                <a:spcPct val="80000"/>
              </a:lnSpc>
              <a:buClr>
                <a:srgbClr val="FFCC00"/>
              </a:buClr>
              <a:buSzPct val="65000"/>
              <a:buNone/>
              <a:defRPr/>
            </a:pPr>
            <a:endParaRPr lang="en-US" altLang="en-US" sz="2400" kern="0" dirty="0">
              <a:solidFill>
                <a:schemeClr val="accent6">
                  <a:lumMod val="50000"/>
                </a:schemeClr>
              </a:solidFill>
              <a:effectLst>
                <a:outerShdw blurRad="38100" dist="38100" dir="2700000" algn="tl">
                  <a:srgbClr val="000000"/>
                </a:outerShdw>
              </a:effectLst>
              <a:cs typeface="Arial"/>
            </a:endParaRPr>
          </a:p>
          <a:p>
            <a:pPr>
              <a:lnSpc>
                <a:spcPct val="80000"/>
              </a:lnSpc>
              <a:buClr>
                <a:srgbClr val="00CCFF"/>
              </a:buClr>
              <a:buSzPct val="65000"/>
              <a:buNone/>
              <a:defRPr/>
            </a:pPr>
            <a:r>
              <a:rPr lang="en-US" altLang="en-US" sz="2400" kern="0" dirty="0">
                <a:effectLst>
                  <a:outerShdw blurRad="38100" dist="38100" dir="2700000" algn="tl">
                    <a:srgbClr val="000000"/>
                  </a:outerShdw>
                </a:effectLst>
                <a:cs typeface="Arial"/>
              </a:rPr>
              <a:t>When there are two authors, name both authors every time their work is referenced in your paper:</a:t>
            </a:r>
          </a:p>
          <a:p>
            <a:pPr lvl="1">
              <a:lnSpc>
                <a:spcPct val="80000"/>
              </a:lnSpc>
              <a:buClr>
                <a:srgbClr val="FFCC00"/>
              </a:buClr>
              <a:buSzPct val="65000"/>
              <a:buFont typeface="Wingdings" pitchFamily="2" charset="2"/>
              <a:buChar char="n"/>
              <a:defRPr/>
            </a:pPr>
            <a:r>
              <a:rPr lang="en-US" altLang="en-US" sz="2400" kern="0" dirty="0">
                <a:solidFill>
                  <a:schemeClr val="accent6">
                    <a:lumMod val="50000"/>
                  </a:schemeClr>
                </a:solidFill>
                <a:effectLst>
                  <a:outerShdw blurRad="38100" dist="38100" dir="2700000" algn="tl">
                    <a:srgbClr val="000000"/>
                  </a:outerShdw>
                </a:effectLst>
                <a:cs typeface="Arial"/>
              </a:rPr>
              <a:t>Among epidemiological samples, </a:t>
            </a:r>
            <a:r>
              <a:rPr lang="en-US" altLang="en-US" sz="2400" kern="0" dirty="0" err="1">
                <a:solidFill>
                  <a:schemeClr val="accent6">
                    <a:lumMod val="50000"/>
                  </a:schemeClr>
                </a:solidFill>
                <a:effectLst>
                  <a:outerShdw blurRad="38100" dist="38100" dir="2700000" algn="tl">
                    <a:srgbClr val="000000"/>
                  </a:outerShdw>
                </a:effectLst>
                <a:cs typeface="Arial"/>
              </a:rPr>
              <a:t>Selbst</a:t>
            </a:r>
            <a:r>
              <a:rPr lang="en-US" altLang="en-US" sz="2400" kern="0" dirty="0">
                <a:solidFill>
                  <a:schemeClr val="accent6">
                    <a:lumMod val="50000"/>
                  </a:schemeClr>
                </a:solidFill>
                <a:effectLst>
                  <a:outerShdw blurRad="38100" dist="38100" dir="2700000" algn="tl">
                    <a:srgbClr val="000000"/>
                  </a:outerShdw>
                </a:effectLst>
                <a:cs typeface="Arial"/>
              </a:rPr>
              <a:t> and </a:t>
            </a:r>
            <a:r>
              <a:rPr lang="en-US" altLang="en-US" sz="2400" kern="0" dirty="0" err="1">
                <a:solidFill>
                  <a:schemeClr val="accent6">
                    <a:lumMod val="50000"/>
                  </a:schemeClr>
                </a:solidFill>
                <a:effectLst>
                  <a:outerShdw blurRad="38100" dist="38100" dir="2700000" algn="tl">
                    <a:srgbClr val="000000"/>
                  </a:outerShdw>
                </a:effectLst>
                <a:cs typeface="Arial"/>
              </a:rPr>
              <a:t>Tikling</a:t>
            </a:r>
            <a:r>
              <a:rPr lang="en-US" altLang="en-US" sz="2400" kern="0" dirty="0">
                <a:solidFill>
                  <a:schemeClr val="accent6">
                    <a:lumMod val="50000"/>
                  </a:schemeClr>
                </a:solidFill>
                <a:effectLst>
                  <a:outerShdw blurRad="38100" dist="38100" dir="2700000" algn="tl">
                    <a:srgbClr val="000000"/>
                  </a:outerShdw>
                </a:effectLst>
                <a:cs typeface="Arial"/>
              </a:rPr>
              <a:t> (2008) found that early onset social anxiety disorder results from adverse parental responses to bedwetting.  </a:t>
            </a:r>
          </a:p>
          <a:p>
            <a:pPr lvl="1">
              <a:lnSpc>
                <a:spcPct val="80000"/>
              </a:lnSpc>
              <a:buClr>
                <a:srgbClr val="FFCC00"/>
              </a:buClr>
              <a:buSzPct val="65000"/>
              <a:buFont typeface="Wingdings" pitchFamily="2" charset="2"/>
              <a:buChar char="n"/>
              <a:defRPr/>
            </a:pPr>
            <a:r>
              <a:rPr lang="en-US" altLang="en-US" sz="2400" kern="0" dirty="0">
                <a:solidFill>
                  <a:schemeClr val="accent6">
                    <a:lumMod val="50000"/>
                  </a:schemeClr>
                </a:solidFill>
                <a:effectLst>
                  <a:outerShdw blurRad="38100" dist="38100" dir="2700000" algn="tl">
                    <a:srgbClr val="000000"/>
                  </a:outerShdw>
                </a:effectLst>
                <a:cs typeface="Arial"/>
              </a:rPr>
              <a:t>The study also showed that there was a high rate of alcohol and drug abuse associated with unresolved bedwetting issues (</a:t>
            </a:r>
            <a:r>
              <a:rPr lang="en-US" altLang="en-US" sz="2400" kern="0" dirty="0" err="1">
                <a:solidFill>
                  <a:schemeClr val="accent6">
                    <a:lumMod val="50000"/>
                  </a:schemeClr>
                </a:solidFill>
                <a:effectLst>
                  <a:outerShdw blurRad="38100" dist="38100" dir="2700000" algn="tl">
                    <a:srgbClr val="000000"/>
                  </a:outerShdw>
                </a:effectLst>
                <a:cs typeface="Arial"/>
              </a:rPr>
              <a:t>Selbst</a:t>
            </a:r>
            <a:r>
              <a:rPr lang="en-US" altLang="en-US" sz="2400" kern="0" dirty="0">
                <a:solidFill>
                  <a:schemeClr val="accent6">
                    <a:lumMod val="50000"/>
                  </a:schemeClr>
                </a:solidFill>
                <a:effectLst>
                  <a:outerShdw blurRad="38100" dist="38100" dir="2700000" algn="tl">
                    <a:srgbClr val="000000"/>
                  </a:outerShdw>
                </a:effectLst>
                <a:cs typeface="Arial"/>
              </a:rPr>
              <a:t> and </a:t>
            </a:r>
            <a:r>
              <a:rPr lang="en-US" altLang="en-US" sz="2400" kern="0" dirty="0" err="1">
                <a:solidFill>
                  <a:schemeClr val="accent6">
                    <a:lumMod val="50000"/>
                  </a:schemeClr>
                </a:solidFill>
                <a:effectLst>
                  <a:outerShdw blurRad="38100" dist="38100" dir="2700000" algn="tl">
                    <a:srgbClr val="000000"/>
                  </a:outerShdw>
                </a:effectLst>
                <a:cs typeface="Arial"/>
              </a:rPr>
              <a:t>Tikling</a:t>
            </a:r>
            <a:r>
              <a:rPr lang="en-US" altLang="en-US" sz="2400" kern="0" dirty="0">
                <a:solidFill>
                  <a:schemeClr val="accent6">
                    <a:lumMod val="50000"/>
                  </a:schemeClr>
                </a:solidFill>
                <a:effectLst>
                  <a:outerShdw blurRad="38100" dist="38100" dir="2700000" algn="tl">
                    <a:srgbClr val="000000"/>
                  </a:outerShdw>
                </a:effectLst>
                <a:cs typeface="Arial"/>
              </a:rPr>
              <a:t>, 2008). </a:t>
            </a:r>
          </a:p>
          <a:p>
            <a:pPr>
              <a:buNone/>
              <a:defRPr/>
            </a:pPr>
            <a:endParaRPr lang="en-US" sz="3500" dirty="0"/>
          </a:p>
          <a:p>
            <a:endParaRPr lang="en-US" dirty="0"/>
          </a:p>
        </p:txBody>
      </p:sp>
    </p:spTree>
    <p:extLst>
      <p:ext uri="{BB962C8B-B14F-4D97-AF65-F5344CB8AC3E}">
        <p14:creationId xmlns:p14="http://schemas.microsoft.com/office/powerpoint/2010/main" val="34203006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576263"/>
          </a:xfrm>
        </p:spPr>
        <p:txBody>
          <a:bodyPr>
            <a:normAutofit fontScale="90000"/>
          </a:bodyPr>
          <a:lstStyle/>
          <a:p>
            <a:r>
              <a:rPr lang="en-US" altLang="en-US" dirty="0"/>
              <a:t>In-text </a:t>
            </a:r>
            <a:r>
              <a:rPr lang="en-US" altLang="en-US" dirty="0" smtClean="0"/>
              <a:t>Citation Continued</a:t>
            </a:r>
            <a:endParaRPr lang="en-US" dirty="0"/>
          </a:p>
        </p:txBody>
      </p:sp>
      <p:sp>
        <p:nvSpPr>
          <p:cNvPr id="3" name="Content Placeholder 2"/>
          <p:cNvSpPr>
            <a:spLocks noGrp="1"/>
          </p:cNvSpPr>
          <p:nvPr>
            <p:ph idx="1"/>
          </p:nvPr>
        </p:nvSpPr>
        <p:spPr>
          <a:xfrm>
            <a:off x="609600" y="1428751"/>
            <a:ext cx="10972800" cy="5157788"/>
          </a:xfrm>
        </p:spPr>
        <p:txBody>
          <a:bodyPr>
            <a:normAutofit fontScale="77500" lnSpcReduction="20000"/>
          </a:bodyPr>
          <a:lstStyle/>
          <a:p>
            <a:pPr>
              <a:lnSpc>
                <a:spcPct val="80000"/>
              </a:lnSpc>
              <a:buClr>
                <a:srgbClr val="FFFF00"/>
              </a:buClr>
              <a:buSzPct val="65000"/>
              <a:buNone/>
              <a:defRPr/>
            </a:pPr>
            <a:r>
              <a:rPr lang="en-US" altLang="en-US" sz="3600" kern="0" dirty="0">
                <a:effectLst>
                  <a:outerShdw blurRad="38100" dist="38100" dir="2700000" algn="tl">
                    <a:srgbClr val="000000"/>
                  </a:outerShdw>
                </a:effectLst>
                <a:cs typeface="Arial"/>
              </a:rPr>
              <a:t>When there are between 3 and 5 authors, name all at their first citing, including the year of publication. At subsequent </a:t>
            </a:r>
            <a:r>
              <a:rPr lang="en-US" altLang="en-US" sz="3600" kern="0" dirty="0" err="1">
                <a:effectLst>
                  <a:outerShdw blurRad="38100" dist="38100" dir="2700000" algn="tl">
                    <a:srgbClr val="000000"/>
                  </a:outerShdw>
                </a:effectLst>
                <a:cs typeface="Arial"/>
              </a:rPr>
              <a:t>citings</a:t>
            </a:r>
            <a:r>
              <a:rPr lang="en-US" altLang="en-US" sz="3600" kern="0" dirty="0">
                <a:effectLst>
                  <a:outerShdw blurRad="38100" dist="38100" dir="2700000" algn="tl">
                    <a:srgbClr val="000000"/>
                  </a:outerShdw>
                </a:effectLst>
                <a:cs typeface="Arial"/>
              </a:rPr>
              <a:t> in your paper, retain only the first author and replace the others with “et al</a:t>
            </a:r>
            <a:r>
              <a:rPr lang="en-US" altLang="en-US" sz="3600" kern="0" dirty="0" smtClean="0">
                <a:effectLst>
                  <a:outerShdw blurRad="38100" dist="38100" dir="2700000" algn="tl">
                    <a:srgbClr val="000000"/>
                  </a:outerShdw>
                </a:effectLst>
                <a:cs typeface="Arial"/>
              </a:rPr>
              <a:t>.”</a:t>
            </a:r>
            <a:r>
              <a:rPr lang="en-US" altLang="en-US" sz="3600" kern="0" dirty="0" err="1" smtClean="0">
                <a:effectLst>
                  <a:outerShdw blurRad="38100" dist="38100" dir="2700000" algn="tl">
                    <a:srgbClr val="000000"/>
                  </a:outerShdw>
                </a:effectLst>
                <a:cs typeface="Arial"/>
              </a:rPr>
              <a:t>e.g</a:t>
            </a:r>
            <a:r>
              <a:rPr lang="en-US" altLang="en-US" sz="3600" kern="0" dirty="0" smtClean="0">
                <a:effectLst>
                  <a:outerShdw blurRad="38100" dist="38100" dir="2700000" algn="tl">
                    <a:srgbClr val="000000"/>
                  </a:outerShdw>
                </a:effectLst>
                <a:cs typeface="Arial"/>
              </a:rPr>
              <a:t>.,</a:t>
            </a:r>
          </a:p>
          <a:p>
            <a:pPr>
              <a:lnSpc>
                <a:spcPct val="80000"/>
              </a:lnSpc>
              <a:buClr>
                <a:srgbClr val="FFFF00"/>
              </a:buClr>
              <a:buSzPct val="65000"/>
              <a:buNone/>
              <a:defRPr/>
            </a:pPr>
            <a:endParaRPr lang="en-US" altLang="en-US" sz="3600" kern="0" dirty="0">
              <a:effectLst>
                <a:outerShdw blurRad="38100" dist="38100" dir="2700000" algn="tl">
                  <a:srgbClr val="000000"/>
                </a:outerShdw>
              </a:effectLst>
              <a:cs typeface="Arial"/>
            </a:endParaRPr>
          </a:p>
          <a:p>
            <a:pPr>
              <a:lnSpc>
                <a:spcPct val="80000"/>
              </a:lnSpc>
              <a:buClr>
                <a:srgbClr val="FFFF00"/>
              </a:buClr>
              <a:buSzPct val="65000"/>
              <a:buFont typeface="Wingdings" pitchFamily="2" charset="2"/>
              <a:buChar char="n"/>
              <a:defRPr/>
            </a:pPr>
            <a:r>
              <a:rPr lang="en-US" altLang="en-US" sz="3600" kern="0" dirty="0" err="1">
                <a:solidFill>
                  <a:schemeClr val="accent6">
                    <a:lumMod val="50000"/>
                  </a:schemeClr>
                </a:solidFill>
                <a:effectLst>
                  <a:outerShdw blurRad="38100" dist="38100" dir="2700000" algn="tl">
                    <a:srgbClr val="000000"/>
                  </a:outerShdw>
                </a:effectLst>
                <a:cs typeface="Arial"/>
              </a:rPr>
              <a:t>Selbst</a:t>
            </a:r>
            <a:r>
              <a:rPr lang="en-US" altLang="en-US" sz="3600" kern="0" dirty="0">
                <a:solidFill>
                  <a:schemeClr val="accent6">
                    <a:lumMod val="50000"/>
                  </a:schemeClr>
                </a:solidFill>
                <a:effectLst>
                  <a:outerShdw blurRad="38100" dist="38100" dir="2700000" algn="tl">
                    <a:srgbClr val="000000"/>
                  </a:outerShdw>
                </a:effectLst>
                <a:cs typeface="Arial"/>
              </a:rPr>
              <a:t>, </a:t>
            </a:r>
            <a:r>
              <a:rPr lang="en-US" altLang="en-US" sz="3600" kern="0" dirty="0" err="1">
                <a:solidFill>
                  <a:schemeClr val="accent6">
                    <a:lumMod val="50000"/>
                  </a:schemeClr>
                </a:solidFill>
                <a:effectLst>
                  <a:outerShdw blurRad="38100" dist="38100" dir="2700000" algn="tl">
                    <a:srgbClr val="000000"/>
                  </a:outerShdw>
                </a:effectLst>
                <a:cs typeface="Arial"/>
              </a:rPr>
              <a:t>Tikling</a:t>
            </a:r>
            <a:r>
              <a:rPr lang="en-US" altLang="en-US" sz="3600" kern="0" dirty="0">
                <a:solidFill>
                  <a:schemeClr val="accent6">
                    <a:lumMod val="50000"/>
                  </a:schemeClr>
                </a:solidFill>
                <a:effectLst>
                  <a:outerShdw blurRad="38100" dist="38100" dir="2700000" algn="tl">
                    <a:srgbClr val="000000"/>
                  </a:outerShdw>
                </a:effectLst>
                <a:cs typeface="Arial"/>
              </a:rPr>
              <a:t>, Wang, Getz, and </a:t>
            </a:r>
            <a:r>
              <a:rPr lang="en-US" altLang="en-US" sz="3600" kern="0" dirty="0" err="1">
                <a:solidFill>
                  <a:schemeClr val="accent6">
                    <a:lumMod val="50000"/>
                  </a:schemeClr>
                </a:solidFill>
                <a:effectLst>
                  <a:outerShdw blurRad="38100" dist="38100" dir="2700000" algn="tl">
                    <a:srgbClr val="000000"/>
                  </a:outerShdw>
                </a:effectLst>
                <a:cs typeface="Arial"/>
              </a:rPr>
              <a:t>Wasser</a:t>
            </a:r>
            <a:r>
              <a:rPr lang="en-US" altLang="en-US" sz="3600" kern="0" dirty="0">
                <a:solidFill>
                  <a:schemeClr val="accent6">
                    <a:lumMod val="50000"/>
                  </a:schemeClr>
                </a:solidFill>
                <a:effectLst>
                  <a:outerShdw blurRad="38100" dist="38100" dir="2700000" algn="tl">
                    <a:srgbClr val="000000"/>
                  </a:outerShdw>
                </a:effectLst>
                <a:cs typeface="Arial"/>
              </a:rPr>
              <a:t> (2009) believe that </a:t>
            </a:r>
            <a:r>
              <a:rPr lang="en-US" altLang="en-US" sz="3600" kern="0" dirty="0" err="1">
                <a:solidFill>
                  <a:schemeClr val="accent6">
                    <a:lumMod val="50000"/>
                  </a:schemeClr>
                </a:solidFill>
                <a:effectLst>
                  <a:outerShdw blurRad="38100" dist="38100" dir="2700000" algn="tl">
                    <a:srgbClr val="000000"/>
                  </a:outerShdw>
                </a:effectLst>
                <a:cs typeface="Arial"/>
              </a:rPr>
              <a:t>bedwetters</a:t>
            </a:r>
            <a:r>
              <a:rPr lang="en-US" altLang="en-US" sz="3600" kern="0" dirty="0">
                <a:solidFill>
                  <a:schemeClr val="accent6">
                    <a:lumMod val="50000"/>
                  </a:schemeClr>
                </a:solidFill>
                <a:effectLst>
                  <a:outerShdw blurRad="38100" dist="38100" dir="2700000" algn="tl">
                    <a:srgbClr val="000000"/>
                  </a:outerShdw>
                </a:effectLst>
                <a:cs typeface="Arial"/>
              </a:rPr>
              <a:t> have a genetic predisposition for their behaviors.</a:t>
            </a:r>
          </a:p>
          <a:p>
            <a:pPr>
              <a:lnSpc>
                <a:spcPct val="80000"/>
              </a:lnSpc>
              <a:buClr>
                <a:srgbClr val="FFFF00"/>
              </a:buClr>
              <a:buSzPct val="65000"/>
              <a:buFont typeface="Wingdings" pitchFamily="2" charset="2"/>
              <a:buChar char="n"/>
              <a:defRPr/>
            </a:pPr>
            <a:r>
              <a:rPr lang="en-US" altLang="en-US" sz="3600" kern="0" dirty="0">
                <a:solidFill>
                  <a:schemeClr val="accent6">
                    <a:lumMod val="50000"/>
                  </a:schemeClr>
                </a:solidFill>
                <a:effectLst>
                  <a:outerShdw blurRad="38100" dist="38100" dir="2700000" algn="tl">
                    <a:srgbClr val="000000"/>
                  </a:outerShdw>
                </a:effectLst>
                <a:cs typeface="Arial"/>
              </a:rPr>
              <a:t>In </a:t>
            </a:r>
            <a:r>
              <a:rPr lang="en-US" altLang="en-US" kern="0" dirty="0">
                <a:solidFill>
                  <a:schemeClr val="accent6">
                    <a:lumMod val="50000"/>
                  </a:schemeClr>
                </a:solidFill>
                <a:effectLst>
                  <a:outerShdw blurRad="38100" dist="38100" dir="2700000" algn="tl">
                    <a:srgbClr val="000000"/>
                  </a:outerShdw>
                </a:effectLst>
                <a:cs typeface="Arial"/>
              </a:rPr>
              <a:t>work with the Human Genome Project, </a:t>
            </a:r>
            <a:r>
              <a:rPr lang="en-US" altLang="en-US" kern="0" dirty="0" err="1">
                <a:solidFill>
                  <a:schemeClr val="accent6">
                    <a:lumMod val="50000"/>
                  </a:schemeClr>
                </a:solidFill>
                <a:effectLst>
                  <a:outerShdw blurRad="38100" dist="38100" dir="2700000" algn="tl">
                    <a:srgbClr val="000000"/>
                  </a:outerShdw>
                </a:effectLst>
                <a:cs typeface="Arial"/>
              </a:rPr>
              <a:t>Selbst</a:t>
            </a:r>
            <a:r>
              <a:rPr lang="en-US" altLang="en-US" kern="0" dirty="0">
                <a:solidFill>
                  <a:schemeClr val="accent6">
                    <a:lumMod val="50000"/>
                  </a:schemeClr>
                </a:solidFill>
                <a:effectLst>
                  <a:outerShdw blurRad="38100" dist="38100" dir="2700000" algn="tl">
                    <a:srgbClr val="000000"/>
                  </a:outerShdw>
                </a:effectLst>
                <a:cs typeface="Arial"/>
              </a:rPr>
              <a:t> et al. (2009) have identified the unique gene that contributes to bedwetting propensity.</a:t>
            </a:r>
            <a:r>
              <a:rPr lang="en-US" altLang="en-US" kern="0" dirty="0">
                <a:solidFill>
                  <a:srgbClr val="FFCC00"/>
                </a:solidFill>
                <a:effectLst>
                  <a:outerShdw blurRad="38100" dist="38100" dir="2700000" algn="tl">
                    <a:srgbClr val="000000"/>
                  </a:outerShdw>
                </a:effectLst>
                <a:cs typeface="Arial"/>
              </a:rPr>
              <a:t>	</a:t>
            </a:r>
            <a:endParaRPr lang="en-US" altLang="en-US" kern="0" dirty="0" smtClean="0">
              <a:solidFill>
                <a:srgbClr val="FFCC00"/>
              </a:solidFill>
              <a:effectLst>
                <a:outerShdw blurRad="38100" dist="38100" dir="2700000" algn="tl">
                  <a:srgbClr val="000000"/>
                </a:outerShdw>
              </a:effectLst>
              <a:cs typeface="Arial"/>
            </a:endParaRPr>
          </a:p>
          <a:p>
            <a:pPr marL="0" indent="0">
              <a:lnSpc>
                <a:spcPct val="80000"/>
              </a:lnSpc>
              <a:buClr>
                <a:srgbClr val="FFFF00"/>
              </a:buClr>
              <a:buSzPct val="65000"/>
              <a:buNone/>
              <a:defRPr/>
            </a:pPr>
            <a:endParaRPr lang="en-US" altLang="en-US" kern="0" dirty="0">
              <a:solidFill>
                <a:srgbClr val="FFCC00"/>
              </a:solidFill>
              <a:effectLst>
                <a:outerShdw blurRad="38100" dist="38100" dir="2700000" algn="tl">
                  <a:srgbClr val="000000"/>
                </a:outerShdw>
              </a:effectLst>
              <a:cs typeface="Arial"/>
            </a:endParaRPr>
          </a:p>
          <a:p>
            <a:pPr>
              <a:lnSpc>
                <a:spcPct val="80000"/>
              </a:lnSpc>
              <a:buClr>
                <a:srgbClr val="FFFF00"/>
              </a:buClr>
              <a:buSzPct val="65000"/>
              <a:buNone/>
              <a:defRPr/>
            </a:pPr>
            <a:r>
              <a:rPr lang="en-US" altLang="en-US" sz="2800" kern="0" dirty="0">
                <a:effectLst>
                  <a:outerShdw blurRad="38100" dist="38100" dir="2700000" algn="tl">
                    <a:srgbClr val="000000"/>
                  </a:outerShdw>
                </a:effectLst>
                <a:cs typeface="Arial"/>
              </a:rPr>
              <a:t>When there are 6 or more authors, use first author’s surname and “et al.” for the others as in second example above in all citing instances.</a:t>
            </a:r>
          </a:p>
          <a:p>
            <a:pPr>
              <a:lnSpc>
                <a:spcPct val="80000"/>
              </a:lnSpc>
              <a:buClr>
                <a:srgbClr val="FFFF00"/>
              </a:buClr>
              <a:buSzPct val="65000"/>
              <a:buNone/>
              <a:defRPr/>
            </a:pPr>
            <a:r>
              <a:rPr lang="en-US" altLang="en-US" kern="0" dirty="0">
                <a:effectLst>
                  <a:outerShdw blurRad="38100" dist="38100" dir="2700000" algn="tl">
                    <a:srgbClr val="000000"/>
                  </a:outerShdw>
                </a:effectLst>
                <a:cs typeface="Arial"/>
              </a:rPr>
              <a:t>If the author is a group (e.g., corporation, association, government agency), use the entire name in your in-text cite, though some groups’ names can be abbreviated after the first instance</a:t>
            </a:r>
            <a:r>
              <a:rPr lang="en-US" altLang="en-US" kern="0" dirty="0" smtClean="0">
                <a:effectLst>
                  <a:outerShdw blurRad="38100" dist="38100" dir="2700000" algn="tl">
                    <a:srgbClr val="000000"/>
                  </a:outerShdw>
                </a:effectLst>
                <a:cs typeface="Arial"/>
              </a:rPr>
              <a:t>:</a:t>
            </a:r>
          </a:p>
          <a:p>
            <a:pPr>
              <a:lnSpc>
                <a:spcPct val="80000"/>
              </a:lnSpc>
              <a:buClr>
                <a:srgbClr val="FFFF00"/>
              </a:buClr>
              <a:buSzPct val="65000"/>
              <a:buNone/>
              <a:defRPr/>
            </a:pPr>
            <a:endParaRPr lang="en-US" altLang="en-US" kern="0" dirty="0">
              <a:effectLst>
                <a:outerShdw blurRad="38100" dist="38100" dir="2700000" algn="tl">
                  <a:srgbClr val="000000"/>
                </a:outerShdw>
              </a:effectLst>
              <a:cs typeface="Arial"/>
            </a:endParaRPr>
          </a:p>
          <a:p>
            <a:pPr>
              <a:lnSpc>
                <a:spcPct val="80000"/>
              </a:lnSpc>
              <a:buClr>
                <a:srgbClr val="FFFF00"/>
              </a:buClr>
              <a:buSzPct val="65000"/>
              <a:buFont typeface="Wingdings" pitchFamily="2" charset="2"/>
              <a:buChar char="n"/>
              <a:defRPr/>
            </a:pPr>
            <a:r>
              <a:rPr lang="en-US" altLang="en-US" kern="0" dirty="0">
                <a:solidFill>
                  <a:schemeClr val="accent6">
                    <a:lumMod val="50000"/>
                  </a:schemeClr>
                </a:solidFill>
                <a:effectLst>
                  <a:outerShdw blurRad="38100" dist="38100" dir="2700000" algn="tl">
                    <a:srgbClr val="000000"/>
                  </a:outerShdw>
                </a:effectLst>
                <a:cs typeface="Arial"/>
              </a:rPr>
              <a:t>According to government figures, boys are 35% more likely across the socio-economic spectrum than girls to wet their beds (National Institute of Mental Health, 2000).  Next instance:  (NIMH, 2000)</a:t>
            </a:r>
          </a:p>
          <a:p>
            <a:endParaRPr lang="en-US" dirty="0"/>
          </a:p>
        </p:txBody>
      </p:sp>
    </p:spTree>
    <p:extLst>
      <p:ext uri="{BB962C8B-B14F-4D97-AF65-F5344CB8AC3E}">
        <p14:creationId xmlns:p14="http://schemas.microsoft.com/office/powerpoint/2010/main" val="16858039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In-text </a:t>
            </a:r>
            <a:r>
              <a:rPr lang="en-US" altLang="en-US" dirty="0" smtClean="0"/>
              <a:t>Citation Continued</a:t>
            </a:r>
            <a:endParaRPr lang="en-US" dirty="0"/>
          </a:p>
        </p:txBody>
      </p:sp>
      <p:sp>
        <p:nvSpPr>
          <p:cNvPr id="3" name="Content Placeholder 2"/>
          <p:cNvSpPr>
            <a:spLocks noGrp="1"/>
          </p:cNvSpPr>
          <p:nvPr>
            <p:ph idx="1"/>
          </p:nvPr>
        </p:nvSpPr>
        <p:spPr/>
        <p:txBody>
          <a:bodyPr>
            <a:normAutofit fontScale="92500" lnSpcReduction="10000"/>
          </a:bodyPr>
          <a:lstStyle/>
          <a:p>
            <a:pPr marL="0" indent="0">
              <a:buClr>
                <a:srgbClr val="00CCFF"/>
              </a:buClr>
              <a:buSzPct val="65000"/>
              <a:buNone/>
              <a:defRPr/>
            </a:pPr>
            <a:r>
              <a:rPr lang="en-US" sz="3000" dirty="0">
                <a:effectLst>
                  <a:outerShdw blurRad="38100" dist="38100" dir="2700000" algn="tl">
                    <a:srgbClr val="000000"/>
                  </a:outerShdw>
                </a:effectLst>
                <a:cs typeface="Arial" charset="0"/>
              </a:rPr>
              <a:t>You must provide information that will allow the reader to locate exactly where you found information in your sources. Usually this is the author's last name and the year of publication, for example: </a:t>
            </a:r>
          </a:p>
          <a:p>
            <a:pPr marL="0" indent="0">
              <a:buClr>
                <a:srgbClr val="00CCFF"/>
              </a:buClr>
              <a:buSzPct val="65000"/>
              <a:buNone/>
              <a:defRPr/>
            </a:pPr>
            <a:r>
              <a:rPr lang="en-US" sz="3000" dirty="0">
                <a:solidFill>
                  <a:schemeClr val="accent6">
                    <a:lumMod val="50000"/>
                  </a:schemeClr>
                </a:solidFill>
                <a:effectLst>
                  <a:outerShdw blurRad="38100" dist="38100" dir="2700000" algn="tl">
                    <a:srgbClr val="000000"/>
                  </a:outerShdw>
                </a:effectLst>
                <a:cs typeface="Arial" charset="0"/>
              </a:rPr>
              <a:t>(</a:t>
            </a:r>
            <a:r>
              <a:rPr lang="en-US" sz="3000" dirty="0" err="1">
                <a:solidFill>
                  <a:schemeClr val="accent6">
                    <a:lumMod val="50000"/>
                  </a:schemeClr>
                </a:solidFill>
                <a:effectLst>
                  <a:outerShdw blurRad="38100" dist="38100" dir="2700000" algn="tl">
                    <a:srgbClr val="000000"/>
                  </a:outerShdw>
                </a:effectLst>
                <a:cs typeface="Arial" charset="0"/>
              </a:rPr>
              <a:t>Elegido</a:t>
            </a:r>
            <a:r>
              <a:rPr lang="en-US" sz="3000" dirty="0">
                <a:solidFill>
                  <a:schemeClr val="accent6">
                    <a:lumMod val="50000"/>
                  </a:schemeClr>
                </a:solidFill>
                <a:effectLst>
                  <a:outerShdw blurRad="38100" dist="38100" dir="2700000" algn="tl">
                    <a:srgbClr val="000000"/>
                  </a:outerShdw>
                </a:effectLst>
                <a:cs typeface="Arial" charset="0"/>
              </a:rPr>
              <a:t>, 2009).</a:t>
            </a:r>
          </a:p>
          <a:p>
            <a:pPr marL="0" indent="0">
              <a:buClr>
                <a:srgbClr val="00CCFF"/>
              </a:buClr>
              <a:buSzPct val="65000"/>
              <a:buNone/>
              <a:defRPr/>
            </a:pPr>
            <a:endParaRPr lang="en-US" sz="3000" dirty="0">
              <a:solidFill>
                <a:schemeClr val="accent6">
                  <a:lumMod val="50000"/>
                </a:schemeClr>
              </a:solidFill>
              <a:effectLst>
                <a:outerShdw blurRad="38100" dist="38100" dir="2700000" algn="tl">
                  <a:srgbClr val="000000"/>
                </a:outerShdw>
              </a:effectLst>
              <a:cs typeface="Arial" charset="0"/>
            </a:endParaRPr>
          </a:p>
          <a:p>
            <a:pPr>
              <a:lnSpc>
                <a:spcPct val="90000"/>
              </a:lnSpc>
              <a:buClr>
                <a:srgbClr val="00CCFF"/>
              </a:buClr>
              <a:buSzPct val="65000"/>
              <a:buNone/>
              <a:defRPr/>
            </a:pPr>
            <a:r>
              <a:rPr lang="en-US" sz="3000" kern="0" dirty="0">
                <a:effectLst>
                  <a:outerShdw blurRad="38100" dist="38100" dir="2700000" algn="tl">
                    <a:srgbClr val="000000"/>
                  </a:outerShdw>
                </a:effectLst>
                <a:cs typeface="Arial"/>
              </a:rPr>
              <a:t>Place the parenthetical reference at the end of the sentence before the punctuation mark. </a:t>
            </a:r>
          </a:p>
          <a:p>
            <a:pPr>
              <a:lnSpc>
                <a:spcPct val="90000"/>
              </a:lnSpc>
              <a:buClr>
                <a:srgbClr val="00CCFF"/>
              </a:buClr>
              <a:buSzPct val="65000"/>
              <a:buNone/>
              <a:defRPr/>
            </a:pPr>
            <a:endParaRPr lang="en-US" sz="3000" kern="0" dirty="0">
              <a:effectLst>
                <a:outerShdw blurRad="38100" dist="38100" dir="2700000" algn="tl">
                  <a:srgbClr val="000000"/>
                </a:outerShdw>
              </a:effectLst>
              <a:cs typeface="Arial"/>
            </a:endParaRPr>
          </a:p>
          <a:p>
            <a:pPr lvl="1">
              <a:lnSpc>
                <a:spcPct val="90000"/>
              </a:lnSpc>
              <a:buClr>
                <a:srgbClr val="FFCC00"/>
              </a:buClr>
              <a:buSzPct val="65000"/>
              <a:buFont typeface="Wingdings" pitchFamily="2" charset="2"/>
              <a:buChar char="n"/>
              <a:defRPr/>
            </a:pPr>
            <a:r>
              <a:rPr lang="en-US" sz="3000" kern="0" dirty="0">
                <a:solidFill>
                  <a:schemeClr val="accent6">
                    <a:lumMod val="50000"/>
                  </a:schemeClr>
                </a:solidFill>
                <a:effectLst>
                  <a:outerShdw blurRad="38100" dist="38100" dir="2700000" algn="tl">
                    <a:srgbClr val="000000"/>
                  </a:outerShdw>
                </a:effectLst>
                <a:cs typeface="Arial"/>
              </a:rPr>
              <a:t>A model is a simplified depiction of a certain reality; in the case of the economic model of human being, the reality is the behavior of human beings (</a:t>
            </a:r>
            <a:r>
              <a:rPr lang="en-US" sz="3000" kern="0" dirty="0" err="1">
                <a:solidFill>
                  <a:schemeClr val="accent6">
                    <a:lumMod val="50000"/>
                  </a:schemeClr>
                </a:solidFill>
                <a:effectLst>
                  <a:outerShdw blurRad="38100" dist="38100" dir="2700000" algn="tl">
                    <a:srgbClr val="000000"/>
                  </a:outerShdw>
                </a:effectLst>
                <a:cs typeface="Arial"/>
              </a:rPr>
              <a:t>Elegido</a:t>
            </a:r>
            <a:r>
              <a:rPr lang="en-US" sz="3000" kern="0" dirty="0">
                <a:solidFill>
                  <a:schemeClr val="accent6">
                    <a:lumMod val="50000"/>
                  </a:schemeClr>
                </a:solidFill>
                <a:effectLst>
                  <a:outerShdw blurRad="38100" dist="38100" dir="2700000" algn="tl">
                    <a:srgbClr val="000000"/>
                  </a:outerShdw>
                </a:effectLst>
                <a:cs typeface="Arial"/>
              </a:rPr>
              <a:t>, 2018).</a:t>
            </a:r>
          </a:p>
          <a:p>
            <a:endParaRPr lang="en-US" dirty="0"/>
          </a:p>
        </p:txBody>
      </p:sp>
    </p:spTree>
    <p:extLst>
      <p:ext uri="{BB962C8B-B14F-4D97-AF65-F5344CB8AC3E}">
        <p14:creationId xmlns:p14="http://schemas.microsoft.com/office/powerpoint/2010/main" val="37330634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In-text Possibilities</a:t>
            </a:r>
            <a:endParaRPr lang="en-US" dirty="0"/>
          </a:p>
        </p:txBody>
      </p:sp>
      <p:sp>
        <p:nvSpPr>
          <p:cNvPr id="3" name="Content Placeholder 2"/>
          <p:cNvSpPr>
            <a:spLocks noGrp="1"/>
          </p:cNvSpPr>
          <p:nvPr>
            <p:ph idx="1"/>
          </p:nvPr>
        </p:nvSpPr>
        <p:spPr>
          <a:xfrm>
            <a:off x="157163" y="1600200"/>
            <a:ext cx="11858625" cy="5057775"/>
          </a:xfrm>
        </p:spPr>
        <p:txBody>
          <a:bodyPr>
            <a:normAutofit fontScale="70000" lnSpcReduction="20000"/>
          </a:bodyPr>
          <a:lstStyle/>
          <a:p>
            <a:pPr>
              <a:lnSpc>
                <a:spcPct val="80000"/>
              </a:lnSpc>
              <a:buClr>
                <a:srgbClr val="00CCFF"/>
              </a:buClr>
              <a:buSzPct val="65000"/>
              <a:buNone/>
              <a:defRPr/>
            </a:pPr>
            <a:r>
              <a:rPr lang="en-US" altLang="en-US" kern="0" dirty="0">
                <a:effectLst>
                  <a:outerShdw blurRad="38100" dist="38100" dir="2700000" algn="tl">
                    <a:srgbClr val="000000"/>
                  </a:outerShdw>
                </a:effectLst>
                <a:cs typeface="Arial"/>
              </a:rPr>
              <a:t>When a work has no identified author, cite in text the first few words of the reference list entry; if article, chapter or web page, use quotation marks, if periodical, book, report, use italics: </a:t>
            </a:r>
            <a:endParaRPr lang="en-US" altLang="en-US" kern="0" dirty="0" smtClean="0">
              <a:effectLst>
                <a:outerShdw blurRad="38100" dist="38100" dir="2700000" algn="tl">
                  <a:srgbClr val="000000"/>
                </a:outerShdw>
              </a:effectLst>
              <a:cs typeface="Arial"/>
            </a:endParaRPr>
          </a:p>
          <a:p>
            <a:pPr>
              <a:lnSpc>
                <a:spcPct val="80000"/>
              </a:lnSpc>
              <a:buClr>
                <a:srgbClr val="00CCFF"/>
              </a:buClr>
              <a:buSzPct val="65000"/>
              <a:buNone/>
              <a:defRPr/>
            </a:pPr>
            <a:endParaRPr lang="en-US" altLang="en-US" kern="0" dirty="0">
              <a:effectLst>
                <a:outerShdw blurRad="38100" dist="38100" dir="2700000" algn="tl">
                  <a:srgbClr val="000000"/>
                </a:outerShdw>
              </a:effectLst>
              <a:cs typeface="Arial"/>
            </a:endParaRPr>
          </a:p>
          <a:p>
            <a:pPr>
              <a:lnSpc>
                <a:spcPct val="80000"/>
              </a:lnSpc>
              <a:buClr>
                <a:srgbClr val="00CCFF"/>
              </a:buClr>
              <a:buSzPct val="65000"/>
              <a:buFont typeface="Wingdings" pitchFamily="2" charset="2"/>
              <a:buChar char="n"/>
              <a:defRPr/>
            </a:pPr>
            <a:r>
              <a:rPr lang="en-US" altLang="en-US" kern="0" dirty="0" err="1">
                <a:solidFill>
                  <a:schemeClr val="accent6">
                    <a:lumMod val="50000"/>
                  </a:schemeClr>
                </a:solidFill>
                <a:effectLst>
                  <a:outerShdw blurRad="38100" dist="38100" dir="2700000" algn="tl">
                    <a:srgbClr val="000000"/>
                  </a:outerShdw>
                </a:effectLst>
                <a:cs typeface="Arial"/>
              </a:rPr>
              <a:t>Bedwetters</a:t>
            </a:r>
            <a:r>
              <a:rPr lang="en-US" altLang="en-US" kern="0" dirty="0">
                <a:solidFill>
                  <a:schemeClr val="accent6">
                    <a:lumMod val="50000"/>
                  </a:schemeClr>
                </a:solidFill>
                <a:effectLst>
                  <a:outerShdw blurRad="38100" dist="38100" dir="2700000" algn="tl">
                    <a:srgbClr val="000000"/>
                  </a:outerShdw>
                </a:effectLst>
                <a:cs typeface="Arial"/>
              </a:rPr>
              <a:t> also wet couches (“IKEA Report,” 2005)</a:t>
            </a:r>
          </a:p>
          <a:p>
            <a:pPr>
              <a:lnSpc>
                <a:spcPct val="80000"/>
              </a:lnSpc>
              <a:buClr>
                <a:srgbClr val="00CCFF"/>
              </a:buClr>
              <a:buSzPct val="65000"/>
              <a:buNone/>
              <a:defRPr/>
            </a:pPr>
            <a:r>
              <a:rPr lang="en-US" altLang="en-US" kern="0" dirty="0">
                <a:solidFill>
                  <a:schemeClr val="accent6">
                    <a:lumMod val="50000"/>
                  </a:schemeClr>
                </a:solidFill>
                <a:effectLst>
                  <a:outerShdw blurRad="38100" dist="38100" dir="2700000" algn="tl">
                    <a:srgbClr val="000000"/>
                  </a:outerShdw>
                </a:effectLst>
                <a:cs typeface="Arial"/>
              </a:rPr>
              <a:t>     A popular college prep handbook, </a:t>
            </a:r>
            <a:r>
              <a:rPr lang="en-US" altLang="en-US" i="1" kern="0" dirty="0">
                <a:solidFill>
                  <a:schemeClr val="accent6">
                    <a:lumMod val="50000"/>
                  </a:schemeClr>
                </a:solidFill>
                <a:effectLst>
                  <a:outerShdw blurRad="38100" dist="38100" dir="2700000" algn="tl">
                    <a:srgbClr val="000000"/>
                  </a:outerShdw>
                </a:effectLst>
                <a:cs typeface="Arial"/>
              </a:rPr>
              <a:t>College Bound Seniors</a:t>
            </a:r>
            <a:r>
              <a:rPr lang="en-US" altLang="en-US" kern="0" dirty="0">
                <a:solidFill>
                  <a:schemeClr val="accent6">
                    <a:lumMod val="50000"/>
                  </a:schemeClr>
                </a:solidFill>
                <a:effectLst>
                  <a:outerShdw blurRad="38100" dist="38100" dir="2700000" algn="tl">
                    <a:srgbClr val="000000"/>
                  </a:outerShdw>
                </a:effectLst>
                <a:cs typeface="Arial"/>
              </a:rPr>
              <a:t> (2008), recommends use of the upper bunk if your roommate is a bed-wetter</a:t>
            </a:r>
            <a:r>
              <a:rPr lang="en-US" altLang="en-US" kern="0" dirty="0" smtClean="0">
                <a:solidFill>
                  <a:schemeClr val="accent6">
                    <a:lumMod val="50000"/>
                  </a:schemeClr>
                </a:solidFill>
                <a:effectLst>
                  <a:outerShdw blurRad="38100" dist="38100" dir="2700000" algn="tl">
                    <a:srgbClr val="000000"/>
                  </a:outerShdw>
                </a:effectLst>
                <a:cs typeface="Arial"/>
              </a:rPr>
              <a:t>.</a:t>
            </a:r>
          </a:p>
          <a:p>
            <a:pPr>
              <a:lnSpc>
                <a:spcPct val="80000"/>
              </a:lnSpc>
              <a:buClr>
                <a:srgbClr val="00CCFF"/>
              </a:buClr>
              <a:buSzPct val="65000"/>
              <a:buNone/>
              <a:defRPr/>
            </a:pPr>
            <a:endParaRPr lang="en-US" altLang="en-US" kern="0" dirty="0">
              <a:solidFill>
                <a:schemeClr val="accent6">
                  <a:lumMod val="50000"/>
                </a:schemeClr>
              </a:solidFill>
              <a:effectLst>
                <a:outerShdw blurRad="38100" dist="38100" dir="2700000" algn="tl">
                  <a:srgbClr val="000000"/>
                </a:outerShdw>
              </a:effectLst>
              <a:cs typeface="Arial"/>
            </a:endParaRPr>
          </a:p>
          <a:p>
            <a:pPr>
              <a:lnSpc>
                <a:spcPct val="80000"/>
              </a:lnSpc>
              <a:buClr>
                <a:srgbClr val="00CCFF"/>
              </a:buClr>
              <a:buSzPct val="65000"/>
              <a:buNone/>
              <a:defRPr/>
            </a:pPr>
            <a:r>
              <a:rPr lang="en-US" altLang="en-US" kern="0" dirty="0">
                <a:effectLst>
                  <a:outerShdw blurRad="38100" dist="38100" dir="2700000" algn="tl">
                    <a:srgbClr val="000000"/>
                  </a:outerShdw>
                </a:effectLst>
                <a:cs typeface="Arial"/>
              </a:rPr>
              <a:t>Sometimes you may want to refer to more than one source in your in-text citation.  In that case, you should place them alphabetically, separated by a semicolon</a:t>
            </a:r>
            <a:r>
              <a:rPr lang="en-US" altLang="en-US" kern="0" dirty="0" smtClean="0">
                <a:effectLst>
                  <a:outerShdw blurRad="38100" dist="38100" dir="2700000" algn="tl">
                    <a:srgbClr val="000000"/>
                  </a:outerShdw>
                </a:effectLst>
                <a:cs typeface="Arial"/>
              </a:rPr>
              <a:t>: e.g.</a:t>
            </a:r>
            <a:endParaRPr lang="en-US" altLang="en-US" kern="0" dirty="0">
              <a:effectLst>
                <a:outerShdw blurRad="38100" dist="38100" dir="2700000" algn="tl">
                  <a:srgbClr val="000000"/>
                </a:outerShdw>
              </a:effectLst>
              <a:cs typeface="Arial"/>
            </a:endParaRPr>
          </a:p>
          <a:p>
            <a:pPr>
              <a:lnSpc>
                <a:spcPct val="80000"/>
              </a:lnSpc>
              <a:buClr>
                <a:srgbClr val="00CCFF"/>
              </a:buClr>
              <a:buSzPct val="65000"/>
              <a:buFont typeface="Wingdings" pitchFamily="2" charset="2"/>
              <a:buChar char="n"/>
              <a:defRPr/>
            </a:pPr>
            <a:r>
              <a:rPr lang="en-US" altLang="en-US" kern="0" dirty="0">
                <a:solidFill>
                  <a:schemeClr val="accent6">
                    <a:lumMod val="50000"/>
                  </a:schemeClr>
                </a:solidFill>
                <a:effectLst>
                  <a:outerShdw blurRad="38100" dist="38100" dir="2700000" algn="tl">
                    <a:srgbClr val="000000"/>
                  </a:outerShdw>
                </a:effectLst>
                <a:cs typeface="Arial"/>
              </a:rPr>
              <a:t>Primary enuresis in young children is the expression of auto-erotic pleasure (Freud 1901; Jung 1905</a:t>
            </a:r>
            <a:r>
              <a:rPr lang="en-US" altLang="en-US" kern="0" dirty="0" smtClean="0">
                <a:solidFill>
                  <a:schemeClr val="accent6">
                    <a:lumMod val="50000"/>
                  </a:schemeClr>
                </a:solidFill>
                <a:effectLst>
                  <a:outerShdw blurRad="38100" dist="38100" dir="2700000" algn="tl">
                    <a:srgbClr val="000000"/>
                  </a:outerShdw>
                </a:effectLst>
                <a:cs typeface="Arial"/>
              </a:rPr>
              <a:t>).</a:t>
            </a:r>
          </a:p>
          <a:p>
            <a:pPr marL="0" indent="0">
              <a:lnSpc>
                <a:spcPct val="80000"/>
              </a:lnSpc>
              <a:buClr>
                <a:srgbClr val="00CCFF"/>
              </a:buClr>
              <a:buSzPct val="65000"/>
              <a:buNone/>
              <a:defRPr/>
            </a:pPr>
            <a:endParaRPr lang="en-US" altLang="en-US" kern="0" dirty="0">
              <a:solidFill>
                <a:schemeClr val="accent6">
                  <a:lumMod val="50000"/>
                </a:schemeClr>
              </a:solidFill>
              <a:effectLst>
                <a:outerShdw blurRad="38100" dist="38100" dir="2700000" algn="tl">
                  <a:srgbClr val="000000"/>
                </a:outerShdw>
              </a:effectLst>
              <a:cs typeface="Arial"/>
            </a:endParaRPr>
          </a:p>
          <a:p>
            <a:pPr>
              <a:lnSpc>
                <a:spcPct val="80000"/>
              </a:lnSpc>
              <a:buClr>
                <a:srgbClr val="00CCFF"/>
              </a:buClr>
              <a:buSzPct val="65000"/>
              <a:buNone/>
              <a:defRPr/>
            </a:pPr>
            <a:r>
              <a:rPr lang="en-US" altLang="en-US" kern="0" dirty="0">
                <a:effectLst>
                  <a:outerShdw blurRad="38100" dist="38100" dir="2700000" algn="tl">
                    <a:srgbClr val="000000"/>
                  </a:outerShdw>
                </a:effectLst>
                <a:cs typeface="Arial"/>
              </a:rPr>
              <a:t>To cite a specific part of a source, indicate the page, especially if a direct quotation; chapter; figure; table; or equation at the appropriate point in your text</a:t>
            </a:r>
            <a:r>
              <a:rPr lang="en-US" altLang="en-US" kern="0" dirty="0" smtClean="0">
                <a:effectLst>
                  <a:outerShdw blurRad="38100" dist="38100" dir="2700000" algn="tl">
                    <a:srgbClr val="000000"/>
                  </a:outerShdw>
                </a:effectLst>
                <a:cs typeface="Arial"/>
              </a:rPr>
              <a:t>:</a:t>
            </a:r>
          </a:p>
          <a:p>
            <a:pPr>
              <a:lnSpc>
                <a:spcPct val="80000"/>
              </a:lnSpc>
              <a:buClr>
                <a:srgbClr val="00CCFF"/>
              </a:buClr>
              <a:buSzPct val="65000"/>
              <a:buNone/>
              <a:defRPr/>
            </a:pPr>
            <a:endParaRPr lang="en-US" altLang="en-US" kern="0" dirty="0">
              <a:effectLst>
                <a:outerShdw blurRad="38100" dist="38100" dir="2700000" algn="tl">
                  <a:srgbClr val="000000"/>
                </a:outerShdw>
              </a:effectLst>
              <a:cs typeface="Arial"/>
            </a:endParaRPr>
          </a:p>
          <a:p>
            <a:pPr>
              <a:lnSpc>
                <a:spcPct val="80000"/>
              </a:lnSpc>
              <a:buClr>
                <a:srgbClr val="00CCFF"/>
              </a:buClr>
              <a:buSzPct val="65000"/>
              <a:buFont typeface="Wingdings" pitchFamily="2" charset="2"/>
              <a:buChar char="n"/>
              <a:defRPr/>
            </a:pPr>
            <a:r>
              <a:rPr lang="en-US" altLang="en-US" kern="0" dirty="0">
                <a:solidFill>
                  <a:schemeClr val="accent6">
                    <a:lumMod val="50000"/>
                  </a:schemeClr>
                </a:solidFill>
                <a:effectLst>
                  <a:outerShdw blurRad="38100" dist="38100" dir="2700000" algn="tl">
                    <a:srgbClr val="000000"/>
                  </a:outerShdw>
                </a:effectLst>
                <a:cs typeface="Arial"/>
              </a:rPr>
              <a:t>In a letter to Freud, </a:t>
            </a:r>
            <a:r>
              <a:rPr lang="en-US" altLang="en-US" kern="0" dirty="0" err="1">
                <a:solidFill>
                  <a:schemeClr val="accent6">
                    <a:lumMod val="50000"/>
                  </a:schemeClr>
                </a:solidFill>
                <a:effectLst>
                  <a:outerShdw blurRad="38100" dist="38100" dir="2700000" algn="tl">
                    <a:srgbClr val="000000"/>
                  </a:outerShdw>
                </a:effectLst>
                <a:cs typeface="Arial"/>
              </a:rPr>
              <a:t>Ferenczi</a:t>
            </a:r>
            <a:r>
              <a:rPr lang="en-US" altLang="en-US" kern="0" dirty="0">
                <a:solidFill>
                  <a:schemeClr val="accent6">
                    <a:lumMod val="50000"/>
                  </a:schemeClr>
                </a:solidFill>
                <a:effectLst>
                  <a:outerShdw blurRad="38100" dist="38100" dir="2700000" algn="tl">
                    <a:srgbClr val="000000"/>
                  </a:outerShdw>
                </a:effectLst>
                <a:cs typeface="Arial"/>
              </a:rPr>
              <a:t> wrote, “I believe that syphilis leads to </a:t>
            </a:r>
            <a:r>
              <a:rPr lang="en-US" altLang="en-US" kern="0" dirty="0" err="1">
                <a:solidFill>
                  <a:schemeClr val="accent6">
                    <a:lumMod val="50000"/>
                  </a:schemeClr>
                </a:solidFill>
                <a:effectLst>
                  <a:outerShdw blurRad="38100" dist="38100" dir="2700000" algn="tl">
                    <a:srgbClr val="000000"/>
                  </a:outerShdw>
                </a:effectLst>
                <a:cs typeface="Arial"/>
              </a:rPr>
              <a:t>erythrophobia</a:t>
            </a:r>
            <a:r>
              <a:rPr lang="en-US" altLang="en-US" kern="0" dirty="0">
                <a:solidFill>
                  <a:schemeClr val="accent6">
                    <a:lumMod val="50000"/>
                  </a:schemeClr>
                </a:solidFill>
                <a:effectLst>
                  <a:outerShdw blurRad="38100" dist="38100" dir="2700000" algn="tl">
                    <a:srgbClr val="000000"/>
                  </a:outerShdw>
                </a:effectLst>
                <a:cs typeface="Arial"/>
              </a:rPr>
              <a:t> only in those people who in their childhood had to energetically suppress their rage toward their parents because of unjust punishment [especially because of punishment for </a:t>
            </a:r>
            <a:r>
              <a:rPr lang="en-US" altLang="en-US" i="1" kern="0" dirty="0">
                <a:solidFill>
                  <a:schemeClr val="accent6">
                    <a:lumMod val="50000"/>
                  </a:schemeClr>
                </a:solidFill>
                <a:effectLst>
                  <a:outerShdw blurRad="38100" dist="38100" dir="2700000" algn="tl">
                    <a:srgbClr val="000000"/>
                  </a:outerShdw>
                </a:effectLst>
                <a:cs typeface="Arial"/>
              </a:rPr>
              <a:t>enuresis</a:t>
            </a:r>
            <a:r>
              <a:rPr lang="en-US" altLang="en-US" kern="0" dirty="0">
                <a:solidFill>
                  <a:schemeClr val="accent6">
                    <a:lumMod val="50000"/>
                  </a:schemeClr>
                </a:solidFill>
                <a:effectLst>
                  <a:outerShdw blurRad="38100" dist="38100" dir="2700000" algn="tl">
                    <a:srgbClr val="000000"/>
                  </a:outerShdw>
                </a:effectLst>
                <a:cs typeface="Arial"/>
              </a:rPr>
              <a:t>]” (Brabant, </a:t>
            </a:r>
            <a:r>
              <a:rPr lang="en-US" altLang="en-US" kern="0" dirty="0" err="1">
                <a:solidFill>
                  <a:schemeClr val="accent6">
                    <a:lumMod val="50000"/>
                  </a:schemeClr>
                </a:solidFill>
                <a:effectLst>
                  <a:outerShdw blurRad="38100" dist="38100" dir="2700000" algn="tl">
                    <a:srgbClr val="000000"/>
                  </a:outerShdw>
                </a:effectLst>
                <a:cs typeface="Arial"/>
              </a:rPr>
              <a:t>Falzeder</a:t>
            </a:r>
            <a:r>
              <a:rPr lang="en-US" altLang="en-US" kern="0" dirty="0">
                <a:solidFill>
                  <a:schemeClr val="accent6">
                    <a:lumMod val="50000"/>
                  </a:schemeClr>
                </a:solidFill>
                <a:effectLst>
                  <a:outerShdw blurRad="38100" dist="38100" dir="2700000" algn="tl">
                    <a:srgbClr val="000000"/>
                  </a:outerShdw>
                </a:effectLst>
                <a:cs typeface="Arial"/>
              </a:rPr>
              <a:t>, and </a:t>
            </a:r>
            <a:r>
              <a:rPr lang="en-US" altLang="en-US" kern="0" dirty="0" err="1">
                <a:solidFill>
                  <a:schemeClr val="accent6">
                    <a:lumMod val="50000"/>
                  </a:schemeClr>
                </a:solidFill>
                <a:effectLst>
                  <a:outerShdw blurRad="38100" dist="38100" dir="2700000" algn="tl">
                    <a:srgbClr val="000000"/>
                  </a:outerShdw>
                </a:effectLst>
                <a:cs typeface="Arial"/>
              </a:rPr>
              <a:t>Giampieri</a:t>
            </a:r>
            <a:r>
              <a:rPr lang="en-US" altLang="en-US" kern="0" dirty="0">
                <a:solidFill>
                  <a:schemeClr val="accent6">
                    <a:lumMod val="50000"/>
                  </a:schemeClr>
                </a:solidFill>
                <a:effectLst>
                  <a:outerShdw blurRad="38100" dist="38100" dir="2700000" algn="tl">
                    <a:srgbClr val="000000"/>
                  </a:outerShdw>
                </a:effectLst>
                <a:cs typeface="Arial"/>
              </a:rPr>
              <a:t>-Deutsch, 1992, p. 271).</a:t>
            </a:r>
          </a:p>
          <a:p>
            <a:endParaRPr lang="en-US" dirty="0"/>
          </a:p>
        </p:txBody>
      </p:sp>
    </p:spTree>
    <p:extLst>
      <p:ext uri="{BB962C8B-B14F-4D97-AF65-F5344CB8AC3E}">
        <p14:creationId xmlns:p14="http://schemas.microsoft.com/office/powerpoint/2010/main" val="37866995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In-text </a:t>
            </a:r>
            <a:r>
              <a:rPr lang="en-GB" dirty="0" smtClean="0"/>
              <a:t>Possibilities Continued</a:t>
            </a:r>
            <a:endParaRPr lang="en-US" dirty="0"/>
          </a:p>
        </p:txBody>
      </p:sp>
      <p:sp>
        <p:nvSpPr>
          <p:cNvPr id="3" name="Content Placeholder 2"/>
          <p:cNvSpPr>
            <a:spLocks noGrp="1"/>
          </p:cNvSpPr>
          <p:nvPr>
            <p:ph idx="1"/>
          </p:nvPr>
        </p:nvSpPr>
        <p:spPr/>
        <p:txBody>
          <a:bodyPr>
            <a:normAutofit fontScale="85000" lnSpcReduction="10000"/>
          </a:bodyPr>
          <a:lstStyle/>
          <a:p>
            <a:pPr>
              <a:lnSpc>
                <a:spcPct val="80000"/>
              </a:lnSpc>
              <a:buClr>
                <a:srgbClr val="00CCFF"/>
              </a:buClr>
              <a:buSzPct val="65000"/>
              <a:buNone/>
              <a:defRPr/>
            </a:pPr>
            <a:r>
              <a:rPr lang="en-US" altLang="en-US" kern="0" dirty="0">
                <a:cs typeface="Arial"/>
              </a:rPr>
              <a:t>Treat electronic sources the same as print sources.</a:t>
            </a:r>
          </a:p>
          <a:p>
            <a:pPr>
              <a:lnSpc>
                <a:spcPct val="80000"/>
              </a:lnSpc>
              <a:buClr>
                <a:srgbClr val="00CCFF"/>
              </a:buClr>
              <a:buSzPct val="65000"/>
              <a:buNone/>
              <a:defRPr/>
            </a:pPr>
            <a:r>
              <a:rPr lang="en-US" altLang="en-US" kern="0" dirty="0">
                <a:cs typeface="Arial"/>
              </a:rPr>
              <a:t>Direct quotations from e-sources which don’t have page numbers are referenced by paragraph or heading and paragraph number, if available:</a:t>
            </a:r>
          </a:p>
          <a:p>
            <a:pPr>
              <a:lnSpc>
                <a:spcPct val="80000"/>
              </a:lnSpc>
              <a:buClr>
                <a:srgbClr val="00CCFF"/>
              </a:buClr>
              <a:buSzPct val="65000"/>
              <a:buFont typeface="Wingdings" pitchFamily="2" charset="2"/>
              <a:buChar char="n"/>
              <a:defRPr/>
            </a:pPr>
            <a:endParaRPr lang="en-US" altLang="en-US" kern="0" dirty="0">
              <a:solidFill>
                <a:srgbClr val="FFCC00"/>
              </a:solidFill>
              <a:cs typeface="Arial"/>
            </a:endParaRPr>
          </a:p>
          <a:p>
            <a:pPr>
              <a:lnSpc>
                <a:spcPct val="80000"/>
              </a:lnSpc>
              <a:buClr>
                <a:srgbClr val="00CCFF"/>
              </a:buClr>
              <a:buSzPct val="65000"/>
              <a:buFont typeface="Wingdings" pitchFamily="2" charset="2"/>
              <a:buChar char="n"/>
              <a:defRPr/>
            </a:pPr>
            <a:r>
              <a:rPr lang="en-US" altLang="en-US" kern="0" dirty="0" err="1">
                <a:solidFill>
                  <a:schemeClr val="accent6">
                    <a:lumMod val="50000"/>
                  </a:schemeClr>
                </a:solidFill>
                <a:cs typeface="Arial"/>
              </a:rPr>
              <a:t>Eiberg</a:t>
            </a:r>
            <a:r>
              <a:rPr lang="en-US" altLang="en-US" kern="0" dirty="0">
                <a:solidFill>
                  <a:schemeClr val="accent6">
                    <a:lumMod val="50000"/>
                  </a:schemeClr>
                </a:solidFill>
                <a:cs typeface="Arial"/>
              </a:rPr>
              <a:t>, </a:t>
            </a:r>
            <a:r>
              <a:rPr lang="en-US" altLang="en-US" kern="0" dirty="0" err="1">
                <a:solidFill>
                  <a:schemeClr val="accent6">
                    <a:lumMod val="50000"/>
                  </a:schemeClr>
                </a:solidFill>
                <a:cs typeface="Arial"/>
              </a:rPr>
              <a:t>Berendt</a:t>
            </a:r>
            <a:r>
              <a:rPr lang="en-US" altLang="en-US" kern="0" dirty="0">
                <a:solidFill>
                  <a:schemeClr val="accent6">
                    <a:lumMod val="50000"/>
                  </a:schemeClr>
                </a:solidFill>
                <a:cs typeface="Arial"/>
              </a:rPr>
              <a:t>, and Mohr held that “nocturnal enuresis, or nightly bedwetting in children more than seven years of age affects about 10% of seven-year-old children, with a wide range of frequencies between populations” (2015, para. 4).</a:t>
            </a:r>
          </a:p>
          <a:p>
            <a:pPr>
              <a:lnSpc>
                <a:spcPct val="80000"/>
              </a:lnSpc>
              <a:buClr>
                <a:srgbClr val="00CCFF"/>
              </a:buClr>
              <a:buSzPct val="65000"/>
              <a:buFont typeface="Wingdings" pitchFamily="2" charset="2"/>
              <a:buChar char="n"/>
              <a:defRPr/>
            </a:pPr>
            <a:r>
              <a:rPr lang="en-US" altLang="en-US" kern="0" dirty="0">
                <a:solidFill>
                  <a:schemeClr val="accent6">
                    <a:lumMod val="50000"/>
                  </a:schemeClr>
                </a:solidFill>
                <a:cs typeface="Arial"/>
              </a:rPr>
              <a:t>A recent Italian study found that “the prevalence of enuresis was higher when the child was from a family of low socio-economic status despite the child's age group” (</a:t>
            </a:r>
            <a:r>
              <a:rPr lang="en-US" altLang="en-US" kern="0" dirty="0" err="1">
                <a:solidFill>
                  <a:schemeClr val="accent6">
                    <a:lumMod val="50000"/>
                  </a:schemeClr>
                </a:solidFill>
                <a:cs typeface="Arial"/>
              </a:rPr>
              <a:t>Chiozza</a:t>
            </a:r>
            <a:r>
              <a:rPr lang="en-US" altLang="en-US" kern="0" dirty="0">
                <a:solidFill>
                  <a:schemeClr val="accent6">
                    <a:lumMod val="50000"/>
                  </a:schemeClr>
                </a:solidFill>
                <a:cs typeface="Arial"/>
              </a:rPr>
              <a:t> et al., 2002, “Results,” para 3). </a:t>
            </a:r>
          </a:p>
          <a:p>
            <a:pPr>
              <a:lnSpc>
                <a:spcPct val="80000"/>
              </a:lnSpc>
              <a:buClr>
                <a:srgbClr val="00CCFF"/>
              </a:buClr>
              <a:buSzPct val="65000"/>
              <a:buFont typeface="Wingdings" pitchFamily="2" charset="2"/>
              <a:buChar char="n"/>
              <a:defRPr/>
            </a:pPr>
            <a:r>
              <a:rPr lang="en-US" altLang="en-US" kern="0" dirty="0">
                <a:cs typeface="Arial"/>
              </a:rPr>
              <a:t>[This source has &gt; 6 authors (in fact, 8), so ‘et al.’ is used for all authors after the first named author.]</a:t>
            </a:r>
          </a:p>
          <a:p>
            <a:endParaRPr lang="en-US" dirty="0"/>
          </a:p>
        </p:txBody>
      </p:sp>
    </p:spTree>
    <p:extLst>
      <p:ext uri="{BB962C8B-B14F-4D97-AF65-F5344CB8AC3E}">
        <p14:creationId xmlns:p14="http://schemas.microsoft.com/office/powerpoint/2010/main" val="23227939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EADB6D-79BF-41B5-AE5A-65DC8C9DDD68}"/>
              </a:ext>
            </a:extLst>
          </p:cNvPr>
          <p:cNvSpPr>
            <a:spLocks noGrp="1"/>
          </p:cNvSpPr>
          <p:nvPr>
            <p:ph idx="1"/>
          </p:nvPr>
        </p:nvSpPr>
        <p:spPr>
          <a:xfrm>
            <a:off x="1585843" y="1444487"/>
            <a:ext cx="8534401" cy="6014486"/>
          </a:xfrm>
        </p:spPr>
        <p:txBody>
          <a:bodyPr/>
          <a:lstStyle/>
          <a:p>
            <a:pPr>
              <a:defRPr/>
            </a:pPr>
            <a:r>
              <a:rPr lang="en-GB" dirty="0"/>
              <a:t>To reference is to assign, to input and to attribute some stated idea or information to an original author. </a:t>
            </a:r>
          </a:p>
          <a:p>
            <a:pPr>
              <a:defRPr/>
            </a:pPr>
            <a:endParaRPr lang="en-GB" dirty="0"/>
          </a:p>
          <a:p>
            <a:pPr>
              <a:defRPr/>
            </a:pPr>
            <a:r>
              <a:rPr lang="en-GB" dirty="0"/>
              <a:t>To cite is to quote as a proof, a passage, either verbatim or in paraphrase, as support for a claim or position.</a:t>
            </a:r>
            <a:endParaRPr lang="en-US" dirty="0"/>
          </a:p>
        </p:txBody>
      </p:sp>
      <p:sp>
        <p:nvSpPr>
          <p:cNvPr id="4" name="Slide Number Placeholder 3">
            <a:extLst>
              <a:ext uri="{FF2B5EF4-FFF2-40B4-BE49-F238E27FC236}">
                <a16:creationId xmlns:a16="http://schemas.microsoft.com/office/drawing/2014/main" id="{CBDFA523-0999-4C10-AD78-B6DC3CFA77DC}"/>
              </a:ext>
            </a:extLst>
          </p:cNvPr>
          <p:cNvSpPr>
            <a:spLocks noGrp="1"/>
          </p:cNvSpPr>
          <p:nvPr>
            <p:ph type="sldNum" sz="quarter" idx="10"/>
          </p:nvPr>
        </p:nvSpPr>
        <p:spPr>
          <a:xfrm>
            <a:off x="5853044" y="6413363"/>
            <a:ext cx="2844800" cy="365125"/>
          </a:xfrm>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DC749A6-EB95-48DE-89F6-3242C6499542}" type="slidenum">
              <a:rPr lang="en-US" altLang="en-US" b="1">
                <a:solidFill>
                  <a:srgbClr val="2E3A6E"/>
                </a:solidFill>
              </a:rPr>
              <a:pPr/>
              <a:t>2</a:t>
            </a:fld>
            <a:endParaRPr lang="en-US" altLang="en-US" b="1" dirty="0">
              <a:solidFill>
                <a:srgbClr val="2E3A6E"/>
              </a:solidFill>
            </a:endParaRPr>
          </a:p>
        </p:txBody>
      </p:sp>
      <p:sp>
        <p:nvSpPr>
          <p:cNvPr id="5" name="Title 4">
            <a:extLst>
              <a:ext uri="{FF2B5EF4-FFF2-40B4-BE49-F238E27FC236}">
                <a16:creationId xmlns:a16="http://schemas.microsoft.com/office/drawing/2014/main" id="{063B824F-A600-4465-9634-424BEBC1E54D}"/>
              </a:ext>
            </a:extLst>
          </p:cNvPr>
          <p:cNvSpPr>
            <a:spLocks noGrp="1"/>
          </p:cNvSpPr>
          <p:nvPr>
            <p:ph type="title"/>
          </p:nvPr>
        </p:nvSpPr>
        <p:spPr>
          <a:xfrm>
            <a:off x="609600" y="99390"/>
            <a:ext cx="10972800" cy="1143000"/>
          </a:xfrm>
        </p:spPr>
        <p:txBody>
          <a:bodyPr>
            <a:normAutofit fontScale="90000"/>
          </a:bodyPr>
          <a:lstStyle/>
          <a:p>
            <a:r>
              <a:rPr lang="en-GB" dirty="0"/>
              <a:t/>
            </a:r>
            <a:br>
              <a:rPr lang="en-GB" dirty="0"/>
            </a:br>
            <a:r>
              <a:rPr lang="en-GB" dirty="0"/>
              <a:t>REFERNCING</a:t>
            </a:r>
            <a:br>
              <a:rPr lang="en-GB" dirty="0"/>
            </a:br>
            <a:endParaRPr lang="en-NG"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rPr>
              <a:t>References List</a:t>
            </a:r>
            <a:endParaRPr lang="en-US" dirty="0"/>
          </a:p>
        </p:txBody>
      </p:sp>
      <p:sp>
        <p:nvSpPr>
          <p:cNvPr id="3" name="Content Placeholder 2"/>
          <p:cNvSpPr>
            <a:spLocks noGrp="1"/>
          </p:cNvSpPr>
          <p:nvPr>
            <p:ph idx="1"/>
          </p:nvPr>
        </p:nvSpPr>
        <p:spPr/>
        <p:txBody>
          <a:bodyPr/>
          <a:lstStyle/>
          <a:p>
            <a:pPr>
              <a:buClr>
                <a:srgbClr val="00CCFF"/>
              </a:buClr>
              <a:buSzPct val="65000"/>
              <a:buNone/>
              <a:defRPr/>
            </a:pPr>
            <a:r>
              <a:rPr lang="en-US" kern="0" dirty="0">
                <a:effectLst>
                  <a:outerShdw blurRad="38100" dist="38100" dir="2700000" algn="tl">
                    <a:srgbClr val="000000"/>
                  </a:outerShdw>
                </a:effectLst>
                <a:cs typeface="Arial"/>
              </a:rPr>
              <a:t>The References list appears at the end of your paper on its own page.</a:t>
            </a:r>
          </a:p>
          <a:p>
            <a:pPr>
              <a:buClr>
                <a:srgbClr val="00CCFF"/>
              </a:buClr>
              <a:buSzPct val="65000"/>
              <a:buNone/>
              <a:defRPr/>
            </a:pPr>
            <a:r>
              <a:rPr lang="en-US" kern="0" dirty="0">
                <a:effectLst>
                  <a:outerShdw blurRad="38100" dist="38100" dir="2700000" algn="tl">
                    <a:srgbClr val="000000"/>
                  </a:outerShdw>
                </a:effectLst>
                <a:cs typeface="Arial"/>
              </a:rPr>
              <a:t>Everything you referenced in your text must be listed in your References list .  </a:t>
            </a:r>
          </a:p>
          <a:p>
            <a:pPr>
              <a:buClr>
                <a:srgbClr val="00CCFF"/>
              </a:buClr>
              <a:buSzPct val="65000"/>
              <a:buNone/>
              <a:defRPr/>
            </a:pPr>
            <a:r>
              <a:rPr lang="en-US" kern="0" dirty="0">
                <a:effectLst>
                  <a:outerShdw blurRad="38100" dist="38100" dir="2700000" algn="tl">
                    <a:srgbClr val="000000"/>
                  </a:outerShdw>
                </a:effectLst>
                <a:cs typeface="Arial"/>
              </a:rPr>
              <a:t>Conversely, everything you list in the References list must be cited in your essay.  </a:t>
            </a:r>
          </a:p>
          <a:p>
            <a:pPr>
              <a:buClr>
                <a:srgbClr val="00CCFF"/>
              </a:buClr>
              <a:buSzPct val="65000"/>
              <a:buNone/>
              <a:defRPr/>
            </a:pPr>
            <a:r>
              <a:rPr lang="en-US" kern="0" dirty="0">
                <a:effectLst>
                  <a:outerShdw blurRad="38100" dist="38100" dir="2700000" algn="tl">
                    <a:srgbClr val="000000"/>
                  </a:outerShdw>
                </a:effectLst>
                <a:cs typeface="Arial"/>
              </a:rPr>
              <a:t>The References list provides the information needed for a reader to find and retrieve any source used in your paper.</a:t>
            </a:r>
          </a:p>
          <a:p>
            <a:endParaRPr lang="en-US" dirty="0"/>
          </a:p>
        </p:txBody>
      </p:sp>
    </p:spTree>
    <p:extLst>
      <p:ext uri="{BB962C8B-B14F-4D97-AF65-F5344CB8AC3E}">
        <p14:creationId xmlns:p14="http://schemas.microsoft.com/office/powerpoint/2010/main" val="15655908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42900"/>
            <a:ext cx="10972800" cy="952500"/>
          </a:xfrm>
        </p:spPr>
        <p:txBody>
          <a:bodyPr>
            <a:normAutofit fontScale="90000"/>
          </a:bodyPr>
          <a:lstStyle/>
          <a:p>
            <a:r>
              <a:rPr lang="en-US" dirty="0">
                <a:latin typeface="Arial" charset="0"/>
              </a:rPr>
              <a:t>General </a:t>
            </a:r>
            <a:r>
              <a:rPr lang="en-US" dirty="0" smtClean="0">
                <a:latin typeface="Arial" charset="0"/>
              </a:rPr>
              <a:t>Tips for References</a:t>
            </a:r>
            <a:r>
              <a:rPr lang="en-US" dirty="0">
                <a:latin typeface="Arial" charset="0"/>
              </a:rPr>
              <a:t/>
            </a:r>
            <a:br>
              <a:rPr lang="en-US" dirty="0">
                <a:latin typeface="Arial" charset="0"/>
              </a:rPr>
            </a:br>
            <a:endParaRPr lang="en-US" dirty="0"/>
          </a:p>
        </p:txBody>
      </p:sp>
      <p:sp>
        <p:nvSpPr>
          <p:cNvPr id="3" name="Content Placeholder 2"/>
          <p:cNvSpPr>
            <a:spLocks noGrp="1"/>
          </p:cNvSpPr>
          <p:nvPr>
            <p:ph idx="1"/>
          </p:nvPr>
        </p:nvSpPr>
        <p:spPr>
          <a:xfrm>
            <a:off x="609600" y="1722438"/>
            <a:ext cx="10972800" cy="4878387"/>
          </a:xfrm>
        </p:spPr>
        <p:txBody>
          <a:bodyPr>
            <a:normAutofit fontScale="77500" lnSpcReduction="20000"/>
          </a:bodyPr>
          <a:lstStyle/>
          <a:p>
            <a:pPr>
              <a:lnSpc>
                <a:spcPct val="80000"/>
              </a:lnSpc>
              <a:buNone/>
              <a:defRPr/>
            </a:pPr>
            <a:r>
              <a:rPr lang="en-US" altLang="en-US" dirty="0">
                <a:latin typeface="Arial" panose="020B0604020202020204" pitchFamily="34" charset="0"/>
              </a:rPr>
              <a:t>Author’s last name first, then his first (and middle) name(s) abbreviated.</a:t>
            </a:r>
          </a:p>
          <a:p>
            <a:pPr>
              <a:lnSpc>
                <a:spcPct val="80000"/>
              </a:lnSpc>
              <a:buNone/>
              <a:defRPr/>
            </a:pPr>
            <a:r>
              <a:rPr lang="en-US" altLang="en-US" dirty="0">
                <a:latin typeface="Arial" panose="020B0604020202020204" pitchFamily="34" charset="0"/>
              </a:rPr>
              <a:t>		</a:t>
            </a:r>
            <a:r>
              <a:rPr lang="en-US" altLang="en-US" dirty="0" err="1">
                <a:solidFill>
                  <a:schemeClr val="folHlink"/>
                </a:solidFill>
                <a:latin typeface="Arial" panose="020B0604020202020204" pitchFamily="34" charset="0"/>
              </a:rPr>
              <a:t>Camplone</a:t>
            </a:r>
            <a:r>
              <a:rPr lang="en-US" altLang="en-US" dirty="0">
                <a:solidFill>
                  <a:schemeClr val="folHlink"/>
                </a:solidFill>
                <a:latin typeface="Arial" panose="020B0604020202020204" pitchFamily="34" charset="0"/>
              </a:rPr>
              <a:t>, A.</a:t>
            </a:r>
          </a:p>
          <a:p>
            <a:pPr>
              <a:lnSpc>
                <a:spcPct val="80000"/>
              </a:lnSpc>
              <a:buNone/>
              <a:defRPr/>
            </a:pPr>
            <a:endParaRPr lang="en-US" altLang="en-US" dirty="0">
              <a:solidFill>
                <a:schemeClr val="folHlink"/>
              </a:solidFill>
              <a:latin typeface="Arial" panose="020B0604020202020204" pitchFamily="34" charset="0"/>
            </a:endParaRPr>
          </a:p>
          <a:p>
            <a:pPr>
              <a:lnSpc>
                <a:spcPct val="80000"/>
              </a:lnSpc>
              <a:buNone/>
              <a:defRPr/>
            </a:pPr>
            <a:r>
              <a:rPr lang="en-US" altLang="en-US" dirty="0">
                <a:latin typeface="Arial" panose="020B0604020202020204" pitchFamily="34" charset="0"/>
              </a:rPr>
              <a:t>If more than one author, but no more than six, list all authors, separated by a comma, and connecting the last with an ampersand: </a:t>
            </a:r>
          </a:p>
          <a:p>
            <a:pPr>
              <a:lnSpc>
                <a:spcPct val="80000"/>
              </a:lnSpc>
              <a:buNone/>
              <a:defRPr/>
            </a:pPr>
            <a:r>
              <a:rPr lang="en-US" altLang="en-US" dirty="0"/>
              <a:t>		</a:t>
            </a:r>
            <a:r>
              <a:rPr lang="en-US" altLang="en-US" dirty="0">
                <a:solidFill>
                  <a:schemeClr val="folHlink"/>
                </a:solidFill>
              </a:rPr>
              <a:t>Schulman, S. L., </a:t>
            </a:r>
            <a:r>
              <a:rPr lang="en-US" altLang="en-US" dirty="0" err="1">
                <a:solidFill>
                  <a:schemeClr val="folHlink"/>
                </a:solidFill>
              </a:rPr>
              <a:t>Colish</a:t>
            </a:r>
            <a:r>
              <a:rPr lang="en-US" altLang="en-US" dirty="0">
                <a:solidFill>
                  <a:schemeClr val="folHlink"/>
                </a:solidFill>
              </a:rPr>
              <a:t>, Y., von </a:t>
            </a:r>
            <a:r>
              <a:rPr lang="en-US" altLang="en-US" dirty="0" err="1">
                <a:solidFill>
                  <a:schemeClr val="folHlink"/>
                </a:solidFill>
              </a:rPr>
              <a:t>Zuben</a:t>
            </a:r>
            <a:r>
              <a:rPr lang="en-US" altLang="en-US" dirty="0">
                <a:solidFill>
                  <a:schemeClr val="folHlink"/>
                </a:solidFill>
              </a:rPr>
              <a:t>, F. C., &amp; </a:t>
            </a:r>
            <a:r>
              <a:rPr lang="en-US" altLang="en-US" dirty="0" err="1">
                <a:solidFill>
                  <a:schemeClr val="folHlink"/>
                </a:solidFill>
              </a:rPr>
              <a:t>Kodman</a:t>
            </a:r>
            <a:r>
              <a:rPr lang="en-US" altLang="en-US" dirty="0">
                <a:solidFill>
                  <a:schemeClr val="folHlink"/>
                </a:solidFill>
              </a:rPr>
              <a:t>-Jones, C. </a:t>
            </a:r>
            <a:r>
              <a:rPr lang="en-US" altLang="en-US" dirty="0"/>
              <a:t> </a:t>
            </a:r>
            <a:r>
              <a:rPr lang="en-US" altLang="en-US" dirty="0">
                <a:latin typeface="Arial" panose="020B0604020202020204" pitchFamily="34" charset="0"/>
              </a:rPr>
              <a:t/>
            </a:r>
            <a:br>
              <a:rPr lang="en-US" altLang="en-US" dirty="0">
                <a:latin typeface="Arial" panose="020B0604020202020204" pitchFamily="34" charset="0"/>
              </a:rPr>
            </a:br>
            <a:endParaRPr lang="en-US" altLang="en-US" dirty="0">
              <a:solidFill>
                <a:schemeClr val="folHlink"/>
              </a:solidFill>
              <a:latin typeface="Arial" panose="020B0604020202020204" pitchFamily="34" charset="0"/>
            </a:endParaRPr>
          </a:p>
          <a:p>
            <a:pPr>
              <a:lnSpc>
                <a:spcPct val="80000"/>
              </a:lnSpc>
              <a:buNone/>
              <a:defRPr/>
            </a:pPr>
            <a:endParaRPr lang="en-US" altLang="en-US" dirty="0">
              <a:solidFill>
                <a:schemeClr val="folHlink"/>
              </a:solidFill>
              <a:latin typeface="Arial" panose="020B0604020202020204" pitchFamily="34" charset="0"/>
            </a:endParaRPr>
          </a:p>
          <a:p>
            <a:pPr>
              <a:lnSpc>
                <a:spcPct val="80000"/>
              </a:lnSpc>
              <a:buNone/>
              <a:defRPr/>
            </a:pPr>
            <a:r>
              <a:rPr lang="en-US" altLang="en-US" dirty="0">
                <a:latin typeface="Arial" panose="020B0604020202020204" pitchFamily="34" charset="0"/>
              </a:rPr>
              <a:t>Titles of books and periodicals are italicized and only the first word in title and after a colon and proper nouns are capitalized: </a:t>
            </a:r>
          </a:p>
          <a:p>
            <a:pPr>
              <a:lnSpc>
                <a:spcPct val="80000"/>
              </a:lnSpc>
              <a:buNone/>
              <a:defRPr/>
            </a:pPr>
            <a:r>
              <a:rPr lang="en-US" altLang="en-US" dirty="0">
                <a:solidFill>
                  <a:schemeClr val="folHlink"/>
                </a:solidFill>
                <a:latin typeface="Arial" panose="020B0604020202020204" pitchFamily="34" charset="0"/>
              </a:rPr>
              <a:t>		</a:t>
            </a:r>
            <a:r>
              <a:rPr lang="en-US" altLang="en-US" i="1" dirty="0">
                <a:solidFill>
                  <a:schemeClr val="folHlink"/>
                </a:solidFill>
                <a:latin typeface="Arial" panose="020B0604020202020204" pitchFamily="34" charset="0"/>
              </a:rPr>
              <a:t>Water world: Enuresis, the wet and dry of it.</a:t>
            </a:r>
          </a:p>
          <a:p>
            <a:pPr>
              <a:lnSpc>
                <a:spcPct val="80000"/>
              </a:lnSpc>
              <a:buNone/>
              <a:defRPr/>
            </a:pPr>
            <a:r>
              <a:rPr lang="en-US" altLang="en-US" i="1" dirty="0">
                <a:solidFill>
                  <a:schemeClr val="folHlink"/>
                </a:solidFill>
                <a:latin typeface="Arial" panose="020B0604020202020204" pitchFamily="34" charset="0"/>
              </a:rPr>
              <a:t>		Clinical Pediatrics</a:t>
            </a:r>
          </a:p>
          <a:p>
            <a:pPr>
              <a:lnSpc>
                <a:spcPct val="80000"/>
              </a:lnSpc>
              <a:buNone/>
              <a:defRPr/>
            </a:pPr>
            <a:endParaRPr lang="en-US" altLang="en-US" dirty="0">
              <a:latin typeface="Arial" panose="020B0604020202020204" pitchFamily="34" charset="0"/>
            </a:endParaRPr>
          </a:p>
          <a:p>
            <a:pPr>
              <a:lnSpc>
                <a:spcPct val="80000"/>
              </a:lnSpc>
              <a:buNone/>
              <a:defRPr/>
            </a:pPr>
            <a:r>
              <a:rPr lang="en-US" altLang="en-US" dirty="0">
                <a:latin typeface="Arial" panose="020B0604020202020204" pitchFamily="34" charset="0"/>
              </a:rPr>
              <a:t>Article and chapter titles appear in regular font with same rules for capitalization:</a:t>
            </a:r>
          </a:p>
          <a:p>
            <a:pPr>
              <a:lnSpc>
                <a:spcPct val="80000"/>
              </a:lnSpc>
              <a:buFont typeface="Wingdings" pitchFamily="2" charset="2"/>
              <a:buNone/>
              <a:defRPr/>
            </a:pPr>
            <a:r>
              <a:rPr lang="en-US" altLang="en-US" i="1" dirty="0"/>
              <a:t>		</a:t>
            </a:r>
            <a:r>
              <a:rPr lang="en-US" altLang="en-US" dirty="0">
                <a:solidFill>
                  <a:schemeClr val="folHlink"/>
                </a:solidFill>
              </a:rPr>
              <a:t>To treat bed-wetting, healthy doses of patience</a:t>
            </a:r>
            <a:endParaRPr lang="en-US" dirty="0"/>
          </a:p>
        </p:txBody>
      </p:sp>
    </p:spTree>
    <p:extLst>
      <p:ext uri="{BB962C8B-B14F-4D97-AF65-F5344CB8AC3E}">
        <p14:creationId xmlns:p14="http://schemas.microsoft.com/office/powerpoint/2010/main" val="16729588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319A3-4ECD-4481-A290-6846BE6F52B9}"/>
              </a:ext>
            </a:extLst>
          </p:cNvPr>
          <p:cNvSpPr>
            <a:spLocks noGrp="1"/>
          </p:cNvSpPr>
          <p:nvPr>
            <p:ph type="title"/>
          </p:nvPr>
        </p:nvSpPr>
        <p:spPr/>
        <p:txBody>
          <a:bodyPr/>
          <a:lstStyle/>
          <a:p>
            <a:pPr>
              <a:defRPr/>
            </a:pPr>
            <a:r>
              <a:rPr lang="en-GB" dirty="0"/>
              <a:t>APA Reference examples</a:t>
            </a:r>
            <a:endParaRPr lang="en-US" dirty="0"/>
          </a:p>
        </p:txBody>
      </p:sp>
      <p:sp>
        <p:nvSpPr>
          <p:cNvPr id="3" name="Content Placeholder 2">
            <a:extLst>
              <a:ext uri="{FF2B5EF4-FFF2-40B4-BE49-F238E27FC236}">
                <a16:creationId xmlns:a16="http://schemas.microsoft.com/office/drawing/2014/main" id="{51F194EE-2118-449C-A3E9-F48606AF9832}"/>
              </a:ext>
            </a:extLst>
          </p:cNvPr>
          <p:cNvSpPr>
            <a:spLocks noGrp="1"/>
          </p:cNvSpPr>
          <p:nvPr>
            <p:ph idx="1"/>
          </p:nvPr>
        </p:nvSpPr>
        <p:spPr>
          <a:xfrm>
            <a:off x="1696278" y="1510748"/>
            <a:ext cx="9316278" cy="5943600"/>
          </a:xfrm>
        </p:spPr>
        <p:txBody>
          <a:bodyPr/>
          <a:lstStyle/>
          <a:p>
            <a:pPr marL="0" indent="0">
              <a:buNone/>
              <a:defRPr/>
            </a:pPr>
            <a:r>
              <a:rPr lang="en-US" b="1" dirty="0"/>
              <a:t>A book in print: </a:t>
            </a:r>
            <a:endParaRPr lang="en-US" b="1" dirty="0" smtClean="0"/>
          </a:p>
          <a:p>
            <a:pPr>
              <a:defRPr/>
            </a:pPr>
            <a:r>
              <a:rPr lang="en-US" dirty="0" smtClean="0"/>
              <a:t>Baxter</a:t>
            </a:r>
            <a:r>
              <a:rPr lang="en-US" dirty="0"/>
              <a:t>, C. (1997). </a:t>
            </a:r>
            <a:r>
              <a:rPr lang="en-US" i="1" dirty="0"/>
              <a:t>Race equality in </a:t>
            </a:r>
            <a:r>
              <a:rPr lang="en-US" i="1" dirty="0" smtClean="0"/>
              <a:t>health </a:t>
            </a:r>
            <a:r>
              <a:rPr lang="en-US" i="1" dirty="0"/>
              <a:t>care and </a:t>
            </a:r>
            <a:endParaRPr lang="en-US" i="1" dirty="0" smtClean="0"/>
          </a:p>
          <a:p>
            <a:pPr marL="0" indent="0">
              <a:buNone/>
              <a:defRPr/>
            </a:pPr>
            <a:r>
              <a:rPr lang="en-US" i="1" dirty="0"/>
              <a:t>              education.</a:t>
            </a:r>
            <a:r>
              <a:rPr lang="en-US" dirty="0"/>
              <a:t> </a:t>
            </a:r>
            <a:r>
              <a:rPr lang="en-US" dirty="0" smtClean="0"/>
              <a:t>Philadelphia: </a:t>
            </a:r>
            <a:r>
              <a:rPr lang="en-US" dirty="0" err="1" smtClean="0"/>
              <a:t>Ballière</a:t>
            </a:r>
            <a:r>
              <a:rPr lang="en-US" dirty="0" smtClean="0"/>
              <a:t> </a:t>
            </a:r>
            <a:r>
              <a:rPr lang="en-US" dirty="0"/>
              <a:t>Tindall.</a:t>
            </a:r>
          </a:p>
          <a:p>
            <a:pPr marL="0" indent="0">
              <a:buNone/>
              <a:defRPr/>
            </a:pPr>
            <a:r>
              <a:rPr lang="en-US" b="1" dirty="0"/>
              <a:t>A book chapter, print version: </a:t>
            </a:r>
            <a:endParaRPr lang="en-US" b="1" dirty="0" smtClean="0"/>
          </a:p>
          <a:p>
            <a:pPr>
              <a:defRPr/>
            </a:pPr>
            <a:r>
              <a:rPr lang="en-US" dirty="0" err="1" smtClean="0"/>
              <a:t>Haybron</a:t>
            </a:r>
            <a:r>
              <a:rPr lang="en-US" dirty="0"/>
              <a:t>, D. M. (2008). Philosophy and the science of </a:t>
            </a:r>
            <a:endParaRPr lang="en-US" dirty="0" smtClean="0"/>
          </a:p>
          <a:p>
            <a:pPr marL="0" indent="0">
              <a:buNone/>
              <a:defRPr/>
            </a:pPr>
            <a:r>
              <a:rPr lang="en-US" dirty="0" smtClean="0"/>
              <a:t>             subjective </a:t>
            </a:r>
            <a:r>
              <a:rPr lang="en-US" dirty="0"/>
              <a:t>well-being. In M. </a:t>
            </a:r>
            <a:r>
              <a:rPr lang="en-US" dirty="0" err="1"/>
              <a:t>Eid</a:t>
            </a:r>
            <a:r>
              <a:rPr lang="en-US" dirty="0"/>
              <a:t> &amp; R. J. Larsen </a:t>
            </a:r>
            <a:endParaRPr lang="en-US" dirty="0" smtClean="0"/>
          </a:p>
          <a:p>
            <a:pPr marL="0" indent="0">
              <a:buNone/>
              <a:defRPr/>
            </a:pPr>
            <a:r>
              <a:rPr lang="en-US" dirty="0"/>
              <a:t>            </a:t>
            </a:r>
            <a:r>
              <a:rPr lang="en-US" dirty="0" smtClean="0"/>
              <a:t> </a:t>
            </a:r>
            <a:r>
              <a:rPr lang="en-US" dirty="0"/>
              <a:t>(Eds</a:t>
            </a:r>
            <a:r>
              <a:rPr lang="en-US" dirty="0" smtClean="0"/>
              <a:t>.),</a:t>
            </a:r>
            <a:r>
              <a:rPr lang="en-US" dirty="0"/>
              <a:t> </a:t>
            </a:r>
            <a:r>
              <a:rPr lang="en-US" i="1" dirty="0"/>
              <a:t>The science of subjective </a:t>
            </a:r>
            <a:r>
              <a:rPr lang="en-US" i="1" dirty="0" smtClean="0"/>
              <a:t>well-being</a:t>
            </a:r>
            <a:endParaRPr lang="en-US" i="1" dirty="0"/>
          </a:p>
          <a:p>
            <a:pPr marL="0" indent="0">
              <a:buNone/>
              <a:defRPr/>
            </a:pPr>
            <a:r>
              <a:rPr lang="en-US" dirty="0" smtClean="0"/>
              <a:t>             (</a:t>
            </a:r>
            <a:r>
              <a:rPr lang="en-US" dirty="0"/>
              <a:t>pp. 17-43</a:t>
            </a:r>
            <a:r>
              <a:rPr lang="en-US" dirty="0" smtClean="0"/>
              <a:t>). New </a:t>
            </a:r>
            <a:r>
              <a:rPr lang="en-US" dirty="0"/>
              <a:t>York, NY: Guilford Press</a:t>
            </a:r>
          </a:p>
        </p:txBody>
      </p:sp>
      <p:sp>
        <p:nvSpPr>
          <p:cNvPr id="4" name="Slide Number Placeholder 3">
            <a:extLst>
              <a:ext uri="{FF2B5EF4-FFF2-40B4-BE49-F238E27FC236}">
                <a16:creationId xmlns:a16="http://schemas.microsoft.com/office/drawing/2014/main" id="{CB17A354-5140-4875-9DCC-8109B63922F5}"/>
              </a:ext>
            </a:extLst>
          </p:cNvPr>
          <p:cNvSpPr>
            <a:spLocks noGrp="1"/>
          </p:cNvSpPr>
          <p:nvPr>
            <p:ph type="sldNum" sz="quarter" idx="10"/>
          </p:nvPr>
        </p:nvSpPr>
        <p:spPr>
          <a:xfrm>
            <a:off x="5844209" y="6426615"/>
            <a:ext cx="2844800" cy="365125"/>
          </a:xfrm>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F14B8241-3739-4EF0-89E8-D4F508102282}" type="slidenum">
              <a:rPr lang="en-US" altLang="en-US" b="1">
                <a:solidFill>
                  <a:srgbClr val="2E3A6E"/>
                </a:solidFill>
              </a:rPr>
              <a:pPr/>
              <a:t>22</a:t>
            </a:fld>
            <a:endParaRPr lang="en-US" altLang="en-US" b="1" dirty="0">
              <a:solidFill>
                <a:srgbClr val="2E3A6E"/>
              </a:solidFill>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CHAPTER IN AN EDITED BOOK</a:t>
            </a:r>
            <a:endParaRPr lang="en-US" sz="2800" dirty="0"/>
          </a:p>
        </p:txBody>
      </p:sp>
      <p:sp>
        <p:nvSpPr>
          <p:cNvPr id="3" name="Content Placeholder 2"/>
          <p:cNvSpPr>
            <a:spLocks noGrp="1"/>
          </p:cNvSpPr>
          <p:nvPr>
            <p:ph idx="1"/>
          </p:nvPr>
        </p:nvSpPr>
        <p:spPr>
          <a:xfrm>
            <a:off x="711200" y="1857829"/>
            <a:ext cx="10972800" cy="4013201"/>
          </a:xfrm>
        </p:spPr>
        <p:txBody>
          <a:bodyPr>
            <a:normAutofit fontScale="62500" lnSpcReduction="20000"/>
          </a:bodyPr>
          <a:lstStyle/>
          <a:p>
            <a:pPr fontAlgn="base"/>
            <a:r>
              <a:rPr lang="en-US" b="1" dirty="0" smtClean="0"/>
              <a:t>Aron, L., </a:t>
            </a:r>
            <a:r>
              <a:rPr lang="en-US" b="1" dirty="0" err="1" smtClean="0"/>
              <a:t>Botella</a:t>
            </a:r>
            <a:r>
              <a:rPr lang="en-US" b="1" dirty="0" smtClean="0"/>
              <a:t>, M., &amp; </a:t>
            </a:r>
            <a:r>
              <a:rPr lang="en-US" b="1" dirty="0" err="1" smtClean="0"/>
              <a:t>Lubart</a:t>
            </a:r>
            <a:r>
              <a:rPr lang="en-US" b="1" dirty="0" smtClean="0"/>
              <a:t>, T. (2019). </a:t>
            </a:r>
            <a:r>
              <a:rPr lang="en-US" b="1" dirty="0"/>
              <a:t>Culinary arts: Talent and their development. </a:t>
            </a:r>
            <a:r>
              <a:rPr lang="en-US" b="1" dirty="0" smtClean="0"/>
              <a:t>In R. F </a:t>
            </a:r>
            <a:endParaRPr lang="en-US" b="1" dirty="0"/>
          </a:p>
          <a:p>
            <a:pPr marL="0" indent="0" fontAlgn="base">
              <a:buNone/>
            </a:pPr>
            <a:r>
              <a:rPr lang="en-US" b="1" dirty="0" smtClean="0"/>
              <a:t>                 </a:t>
            </a:r>
            <a:r>
              <a:rPr lang="en-US" b="1" dirty="0" err="1" smtClean="0"/>
              <a:t>Subotnik</a:t>
            </a:r>
            <a:r>
              <a:rPr lang="en-US" b="1" dirty="0" smtClean="0"/>
              <a:t>, P. </a:t>
            </a:r>
            <a:r>
              <a:rPr lang="en-US" b="1" dirty="0" err="1" smtClean="0"/>
              <a:t>Olszewski-Kubilius</a:t>
            </a:r>
            <a:r>
              <a:rPr lang="en-US" b="1" dirty="0" smtClean="0"/>
              <a:t>, &amp; F. C. Worrell (Eds.), </a:t>
            </a:r>
            <a:r>
              <a:rPr lang="en-US" b="1" i="1" dirty="0" smtClean="0"/>
              <a:t>The </a:t>
            </a:r>
            <a:r>
              <a:rPr lang="en-US" b="1" i="1" dirty="0"/>
              <a:t>psychology of high performance</a:t>
            </a:r>
            <a:r>
              <a:rPr lang="en-US" b="1" i="1" dirty="0" smtClean="0"/>
              <a:t>:</a:t>
            </a:r>
          </a:p>
          <a:p>
            <a:pPr marL="0" indent="0" fontAlgn="base">
              <a:buNone/>
            </a:pPr>
            <a:r>
              <a:rPr lang="en-US" b="1" i="1" dirty="0" smtClean="0"/>
              <a:t>                 </a:t>
            </a:r>
            <a:r>
              <a:rPr lang="en-US" b="1" i="1" dirty="0"/>
              <a:t>Developing human potential </a:t>
            </a:r>
            <a:r>
              <a:rPr lang="en-US" b="1" i="1" dirty="0" smtClean="0"/>
              <a:t>into</a:t>
            </a:r>
            <a:r>
              <a:rPr lang="en-US" b="1" i="1" dirty="0"/>
              <a:t> domain-specific talent </a:t>
            </a:r>
            <a:r>
              <a:rPr lang="en-US" b="1" dirty="0"/>
              <a:t>(pp. 345-359). </a:t>
            </a:r>
          </a:p>
          <a:p>
            <a:pPr marL="0" indent="0" fontAlgn="base">
              <a:buNone/>
            </a:pPr>
            <a:r>
              <a:rPr lang="en-US" b="1" dirty="0" smtClean="0"/>
              <a:t>                 American Psychological Association.</a:t>
            </a:r>
            <a:r>
              <a:rPr lang="en-US" b="1" u="sng" dirty="0">
                <a:hlinkClick r:id="rId2"/>
              </a:rPr>
              <a:t> https://</a:t>
            </a:r>
            <a:r>
              <a:rPr lang="en-US" b="1" u="sng" dirty="0" smtClean="0">
                <a:hlinkClick r:id="rId2"/>
              </a:rPr>
              <a:t>doi.org/10.1037/0000120-016</a:t>
            </a:r>
            <a:endParaRPr lang="en-US" b="1" u="sng" dirty="0" smtClean="0"/>
          </a:p>
          <a:p>
            <a:pPr marL="0" indent="0" fontAlgn="base">
              <a:buNone/>
            </a:pPr>
            <a:endParaRPr lang="en-US" b="1" dirty="0" smtClean="0"/>
          </a:p>
          <a:p>
            <a:pPr marL="0" indent="0" fontAlgn="base">
              <a:buNone/>
            </a:pPr>
            <a:r>
              <a:rPr lang="en-US" b="1" dirty="0" smtClean="0"/>
              <a:t>     Dillard</a:t>
            </a:r>
            <a:r>
              <a:rPr lang="en-US" b="1" dirty="0"/>
              <a:t>, J. P. (2020). Currents in the study of persuasion. In M. B. Oliver, A. A. Raney, &amp; J. </a:t>
            </a:r>
            <a:r>
              <a:rPr lang="en-US" b="1" dirty="0" smtClean="0"/>
              <a:t>Bryant</a:t>
            </a:r>
          </a:p>
          <a:p>
            <a:pPr marL="0" indent="0" fontAlgn="base">
              <a:buNone/>
            </a:pPr>
            <a:r>
              <a:rPr lang="en-US" b="1" dirty="0" smtClean="0"/>
              <a:t>                 </a:t>
            </a:r>
            <a:r>
              <a:rPr lang="en-US" b="1" dirty="0"/>
              <a:t>(Eds.), </a:t>
            </a:r>
            <a:r>
              <a:rPr lang="en-US" b="1" i="1" dirty="0"/>
              <a:t>Media effects: Advances in theory and research</a:t>
            </a:r>
            <a:r>
              <a:rPr lang="en-US" b="1" dirty="0"/>
              <a:t> (4th ed., pp. 115–129). Routledge.</a:t>
            </a:r>
          </a:p>
          <a:p>
            <a:pPr marL="0" indent="0" fontAlgn="base">
              <a:buNone/>
            </a:pPr>
            <a:endParaRPr lang="en-US" b="1" dirty="0"/>
          </a:p>
          <a:p>
            <a:pPr fontAlgn="base"/>
            <a:r>
              <a:rPr lang="en-US" b="1" dirty="0" err="1"/>
              <a:t>Thestrup</a:t>
            </a:r>
            <a:r>
              <a:rPr lang="en-US" b="1" dirty="0"/>
              <a:t>, K. (2010). To transform, to communicate, to play—The experimenting community </a:t>
            </a:r>
            <a:r>
              <a:rPr lang="en-US" b="1" dirty="0" smtClean="0"/>
              <a:t> in     </a:t>
            </a:r>
          </a:p>
          <a:p>
            <a:pPr marL="0" indent="0" fontAlgn="base">
              <a:buNone/>
            </a:pPr>
            <a:r>
              <a:rPr lang="en-US" b="1" dirty="0" smtClean="0"/>
              <a:t>                   </a:t>
            </a:r>
            <a:r>
              <a:rPr lang="en-US" b="1" dirty="0"/>
              <a:t>action. In E. </a:t>
            </a:r>
            <a:r>
              <a:rPr lang="en-US" b="1" dirty="0" err="1"/>
              <a:t>Hygum</a:t>
            </a:r>
            <a:r>
              <a:rPr lang="en-US" b="1" dirty="0"/>
              <a:t> &amp; P. M. Pedersen (Eds.), </a:t>
            </a:r>
            <a:r>
              <a:rPr lang="en-US" b="1" i="1" dirty="0"/>
              <a:t>Early childhood education: Values and practices </a:t>
            </a:r>
            <a:endParaRPr lang="en-US" b="1" dirty="0"/>
          </a:p>
          <a:p>
            <a:pPr marL="0" indent="0" fontAlgn="base">
              <a:buNone/>
            </a:pPr>
            <a:r>
              <a:rPr lang="en-US" b="1" dirty="0" smtClean="0"/>
              <a:t>                   </a:t>
            </a:r>
            <a:r>
              <a:rPr lang="en-US" b="1" i="1" dirty="0"/>
              <a:t>in Denmark</a:t>
            </a:r>
            <a:r>
              <a:rPr lang="en-US" b="1" dirty="0"/>
              <a:t>. Hans </a:t>
            </a:r>
            <a:r>
              <a:rPr lang="en-US" b="1" dirty="0" err="1"/>
              <a:t>Reitzels</a:t>
            </a:r>
            <a:r>
              <a:rPr lang="en-US" b="1" dirty="0"/>
              <a:t> </a:t>
            </a:r>
            <a:r>
              <a:rPr lang="en-US" b="1" dirty="0" err="1"/>
              <a:t>Forlag</a:t>
            </a:r>
            <a:r>
              <a:rPr lang="en-US" b="1" dirty="0"/>
              <a:t>. </a:t>
            </a:r>
            <a:endParaRPr lang="en-US" b="1" dirty="0" smtClean="0"/>
          </a:p>
          <a:p>
            <a:pPr marL="0" indent="0" fontAlgn="base">
              <a:buNone/>
            </a:pPr>
            <a:r>
              <a:rPr lang="en-US" b="1" dirty="0" smtClean="0"/>
              <a:t>                   </a:t>
            </a:r>
            <a:r>
              <a:rPr lang="en-US" b="1" u="sng" dirty="0">
                <a:hlinkClick r:id="rId3"/>
              </a:rPr>
              <a:t>https://earlychildhoodeducation.digi.hansreitzel.dk/?id=192</a:t>
            </a:r>
            <a:endParaRPr lang="en-US" b="1" dirty="0"/>
          </a:p>
          <a:p>
            <a:pPr marL="0" indent="0" fontAlgn="base">
              <a:buNone/>
            </a:pPr>
            <a:r>
              <a:rPr lang="en-US" dirty="0"/>
              <a:t> </a:t>
            </a:r>
          </a:p>
          <a:p>
            <a:pPr fontAlgn="base"/>
            <a:endParaRPr lang="en-US" dirty="0"/>
          </a:p>
        </p:txBody>
      </p:sp>
    </p:spTree>
    <p:extLst>
      <p:ext uri="{BB962C8B-B14F-4D97-AF65-F5344CB8AC3E}">
        <p14:creationId xmlns:p14="http://schemas.microsoft.com/office/powerpoint/2010/main" val="10551773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56E1D6-EE54-4CA1-9961-49D0BD277139}"/>
              </a:ext>
            </a:extLst>
          </p:cNvPr>
          <p:cNvSpPr>
            <a:spLocks noGrp="1"/>
          </p:cNvSpPr>
          <p:nvPr>
            <p:ph idx="1"/>
          </p:nvPr>
        </p:nvSpPr>
        <p:spPr>
          <a:xfrm>
            <a:off x="1258956" y="2071688"/>
            <a:ext cx="9409044" cy="6098277"/>
          </a:xfrm>
        </p:spPr>
        <p:txBody>
          <a:bodyPr/>
          <a:lstStyle/>
          <a:p>
            <a:pPr>
              <a:defRPr/>
            </a:pPr>
            <a:r>
              <a:rPr lang="en-US" b="1" dirty="0"/>
              <a:t>An eBook: </a:t>
            </a:r>
            <a:endParaRPr lang="en-US" dirty="0"/>
          </a:p>
          <a:p>
            <a:pPr>
              <a:defRPr/>
            </a:pPr>
            <a:r>
              <a:rPr lang="en-US" dirty="0" err="1" smtClean="0"/>
              <a:t>Millbower</a:t>
            </a:r>
            <a:r>
              <a:rPr lang="en-US" dirty="0"/>
              <a:t>, L. (2003). </a:t>
            </a:r>
            <a:r>
              <a:rPr lang="en-US" i="1" dirty="0"/>
              <a:t>Show biz training: </a:t>
            </a:r>
            <a:endParaRPr lang="en-US" i="1" dirty="0" smtClean="0"/>
          </a:p>
          <a:p>
            <a:pPr marL="0" indent="0">
              <a:buNone/>
              <a:defRPr/>
            </a:pPr>
            <a:r>
              <a:rPr lang="en-US" i="1" dirty="0" smtClean="0"/>
              <a:t>            Fun </a:t>
            </a:r>
            <a:r>
              <a:rPr lang="en-US" i="1" dirty="0"/>
              <a:t>and effective business training techniques </a:t>
            </a:r>
            <a:r>
              <a:rPr lang="en-US" i="1" dirty="0" smtClean="0"/>
              <a:t>  </a:t>
            </a:r>
          </a:p>
          <a:p>
            <a:pPr marL="0" indent="0">
              <a:buNone/>
              <a:defRPr/>
            </a:pPr>
            <a:r>
              <a:rPr lang="en-US" i="1" dirty="0"/>
              <a:t>         </a:t>
            </a:r>
            <a:r>
              <a:rPr lang="en-US" i="1" dirty="0" smtClean="0"/>
              <a:t>   from </a:t>
            </a:r>
            <a:r>
              <a:rPr lang="en-US" i="1" dirty="0"/>
              <a:t>the worlds of stage, screen, and song. </a:t>
            </a:r>
          </a:p>
          <a:p>
            <a:pPr marL="0" indent="0">
              <a:buNone/>
              <a:defRPr/>
            </a:pPr>
            <a:r>
              <a:rPr lang="en-US" dirty="0"/>
              <a:t>        </a:t>
            </a:r>
            <a:r>
              <a:rPr lang="en-US" dirty="0" smtClean="0"/>
              <a:t>    Retrieved </a:t>
            </a:r>
            <a:r>
              <a:rPr lang="en-US" dirty="0"/>
              <a:t>from http://www.amacombooks.org/</a:t>
            </a:r>
          </a:p>
          <a:p>
            <a:pPr>
              <a:defRPr/>
            </a:pPr>
            <a:endParaRPr lang="en-US" dirty="0"/>
          </a:p>
        </p:txBody>
      </p:sp>
      <p:sp>
        <p:nvSpPr>
          <p:cNvPr id="4" name="Slide Number Placeholder 3">
            <a:extLst>
              <a:ext uri="{FF2B5EF4-FFF2-40B4-BE49-F238E27FC236}">
                <a16:creationId xmlns:a16="http://schemas.microsoft.com/office/drawing/2014/main" id="{8CA925A4-00A4-4AD1-93B5-50A4A46FE462}"/>
              </a:ext>
            </a:extLst>
          </p:cNvPr>
          <p:cNvSpPr>
            <a:spLocks noGrp="1"/>
          </p:cNvSpPr>
          <p:nvPr>
            <p:ph type="sldNum" sz="quarter" idx="10"/>
          </p:nvPr>
        </p:nvSpPr>
        <p:spPr>
          <a:xfrm>
            <a:off x="5844208" y="6426615"/>
            <a:ext cx="2844800" cy="365125"/>
          </a:xfrm>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5724E3C2-3023-476A-95D0-D79B50331D35}" type="slidenum">
              <a:rPr lang="en-US" altLang="en-US" b="1">
                <a:solidFill>
                  <a:srgbClr val="2E3A6E"/>
                </a:solidFill>
              </a:rPr>
              <a:pPr/>
              <a:t>24</a:t>
            </a:fld>
            <a:endParaRPr lang="en-US" altLang="en-US" b="1">
              <a:solidFill>
                <a:srgbClr val="2E3A6E"/>
              </a:solidFill>
            </a:endParaRPr>
          </a:p>
        </p:txBody>
      </p:sp>
      <p:sp>
        <p:nvSpPr>
          <p:cNvPr id="2" name="Rectangle 1"/>
          <p:cNvSpPr/>
          <p:nvPr/>
        </p:nvSpPr>
        <p:spPr>
          <a:xfrm>
            <a:off x="4624002" y="286821"/>
            <a:ext cx="4519998" cy="369332"/>
          </a:xfrm>
          <a:prstGeom prst="rect">
            <a:avLst/>
          </a:prstGeom>
        </p:spPr>
        <p:txBody>
          <a:bodyPr wrap="square">
            <a:spAutoFit/>
          </a:bodyPr>
          <a:lstStyle/>
          <a:p>
            <a:pPr>
              <a:defRPr/>
            </a:pPr>
            <a:r>
              <a:rPr lang="en-US" b="1" dirty="0" smtClean="0"/>
              <a:t>E-EEEEEEEEEEAAA</a:t>
            </a:r>
            <a:endParaRPr lang="en-US" b="1"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C9CB5-30A9-470C-8E0A-3EF499C4F332}"/>
              </a:ext>
            </a:extLst>
          </p:cNvPr>
          <p:cNvSpPr>
            <a:spLocks noGrp="1"/>
          </p:cNvSpPr>
          <p:nvPr>
            <p:ph idx="1"/>
          </p:nvPr>
        </p:nvSpPr>
        <p:spPr>
          <a:xfrm>
            <a:off x="1444486" y="1722783"/>
            <a:ext cx="9051235" cy="5943600"/>
          </a:xfrm>
        </p:spPr>
        <p:txBody>
          <a:bodyPr/>
          <a:lstStyle/>
          <a:p>
            <a:pPr marL="0" indent="0">
              <a:buNone/>
              <a:defRPr/>
            </a:pPr>
            <a:r>
              <a:rPr lang="en-US" b="1" dirty="0"/>
              <a:t>An article in a print journal</a:t>
            </a:r>
            <a:r>
              <a:rPr lang="en-US" b="1" dirty="0" smtClean="0"/>
              <a:t>:</a:t>
            </a:r>
            <a:endParaRPr lang="en-US" dirty="0"/>
          </a:p>
          <a:p>
            <a:pPr>
              <a:defRPr/>
            </a:pPr>
            <a:r>
              <a:rPr lang="en-US" dirty="0" err="1"/>
              <a:t>Alibali</a:t>
            </a:r>
            <a:r>
              <a:rPr lang="en-US" dirty="0"/>
              <a:t>, M. W. (1999). How children change their </a:t>
            </a:r>
            <a:endParaRPr lang="en-US" dirty="0" smtClean="0"/>
          </a:p>
          <a:p>
            <a:pPr marL="0" indent="0">
              <a:buNone/>
              <a:defRPr/>
            </a:pPr>
            <a:r>
              <a:rPr lang="en-US" i="1" dirty="0" smtClean="0"/>
              <a:t>            </a:t>
            </a:r>
            <a:r>
              <a:rPr lang="en-US" dirty="0" smtClean="0"/>
              <a:t>minds</a:t>
            </a:r>
            <a:r>
              <a:rPr lang="en-US" dirty="0"/>
              <a:t>: Strategy change can be gradual </a:t>
            </a:r>
            <a:r>
              <a:rPr lang="en-US" dirty="0" smtClean="0"/>
              <a:t>or</a:t>
            </a:r>
          </a:p>
          <a:p>
            <a:pPr marL="0" indent="0">
              <a:buNone/>
              <a:defRPr/>
            </a:pPr>
            <a:r>
              <a:rPr lang="en-US" i="1" dirty="0" smtClean="0"/>
              <a:t>            </a:t>
            </a:r>
            <a:r>
              <a:rPr lang="en-US" dirty="0" smtClean="0"/>
              <a:t>abrupt. </a:t>
            </a:r>
            <a:r>
              <a:rPr lang="en-US" i="1" dirty="0"/>
              <a:t>Developmental Psychology, 35</a:t>
            </a:r>
            <a:r>
              <a:rPr lang="en-US" dirty="0"/>
              <a:t>, </a:t>
            </a:r>
            <a:r>
              <a:rPr lang="en-US" dirty="0" smtClean="0"/>
              <a:t>127-</a:t>
            </a:r>
            <a:endParaRPr lang="en-US" i="1" dirty="0"/>
          </a:p>
          <a:p>
            <a:pPr marL="0" indent="0">
              <a:buNone/>
              <a:defRPr/>
            </a:pPr>
            <a:r>
              <a:rPr lang="en-US" dirty="0" smtClean="0"/>
              <a:t>            145</a:t>
            </a:r>
            <a:r>
              <a:rPr lang="en-US" dirty="0"/>
              <a:t>.</a:t>
            </a:r>
          </a:p>
          <a:p>
            <a:pPr>
              <a:defRPr/>
            </a:pPr>
            <a:endParaRPr lang="en-US" dirty="0"/>
          </a:p>
          <a:p>
            <a:pPr marL="0" indent="0">
              <a:buNone/>
              <a:defRPr/>
            </a:pPr>
            <a:endParaRPr lang="en-US" dirty="0"/>
          </a:p>
        </p:txBody>
      </p:sp>
      <p:sp>
        <p:nvSpPr>
          <p:cNvPr id="4" name="Slide Number Placeholder 3">
            <a:extLst>
              <a:ext uri="{FF2B5EF4-FFF2-40B4-BE49-F238E27FC236}">
                <a16:creationId xmlns:a16="http://schemas.microsoft.com/office/drawing/2014/main" id="{B0C33941-CEBC-43F8-96CE-83675FB559C3}"/>
              </a:ext>
            </a:extLst>
          </p:cNvPr>
          <p:cNvSpPr>
            <a:spLocks noGrp="1"/>
          </p:cNvSpPr>
          <p:nvPr>
            <p:ph type="sldNum" sz="quarter" idx="10"/>
          </p:nvPr>
        </p:nvSpPr>
        <p:spPr>
          <a:xfrm>
            <a:off x="5857461" y="6409360"/>
            <a:ext cx="2844800" cy="365125"/>
          </a:xfrm>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F0ED05A6-339D-48CB-AF1F-64ABB098F612}" type="slidenum">
              <a:rPr lang="en-US" altLang="en-US" b="1">
                <a:solidFill>
                  <a:srgbClr val="2E3A6E"/>
                </a:solidFill>
              </a:rPr>
              <a:pPr/>
              <a:t>25</a:t>
            </a:fld>
            <a:endParaRPr lang="en-US" altLang="en-US" b="1">
              <a:solidFill>
                <a:srgbClr val="2E3A6E"/>
              </a:solidFill>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2DE0D8-1814-4686-9185-244ED15CBD26}"/>
              </a:ext>
            </a:extLst>
          </p:cNvPr>
          <p:cNvSpPr>
            <a:spLocks noGrp="1"/>
          </p:cNvSpPr>
          <p:nvPr>
            <p:ph idx="1"/>
          </p:nvPr>
        </p:nvSpPr>
        <p:spPr>
          <a:xfrm>
            <a:off x="1133551" y="1433688"/>
            <a:ext cx="9766853" cy="5424311"/>
          </a:xfrm>
        </p:spPr>
        <p:txBody>
          <a:bodyPr>
            <a:normAutofit/>
          </a:bodyPr>
          <a:lstStyle/>
          <a:p>
            <a:pPr>
              <a:defRPr/>
            </a:pPr>
            <a:r>
              <a:rPr lang="en-US" sz="2800" dirty="0" smtClean="0"/>
              <a:t>Carter</a:t>
            </a:r>
            <a:r>
              <a:rPr lang="en-US" sz="2800" dirty="0"/>
              <a:t>, S., &amp; Dunbar-Odom, D. (2009). The converging literacies </a:t>
            </a:r>
            <a:endParaRPr lang="en-US" sz="2800" dirty="0" smtClean="0"/>
          </a:p>
          <a:p>
            <a:pPr marL="0" indent="0">
              <a:buNone/>
              <a:defRPr/>
            </a:pPr>
            <a:r>
              <a:rPr lang="en-US" sz="2800" dirty="0" smtClean="0"/>
              <a:t>              center</a:t>
            </a:r>
            <a:r>
              <a:rPr lang="en-US" sz="2800" dirty="0"/>
              <a:t>: An integrated model for writing programs. </a:t>
            </a:r>
            <a:r>
              <a:rPr lang="en-US" sz="2800" i="1" dirty="0"/>
              <a:t>Kairos: </a:t>
            </a:r>
            <a:endParaRPr lang="en-US" sz="2800" i="1" dirty="0" smtClean="0"/>
          </a:p>
          <a:p>
            <a:pPr marL="0" indent="0">
              <a:buNone/>
              <a:defRPr/>
            </a:pPr>
            <a:r>
              <a:rPr lang="en-US" sz="2800" i="1" dirty="0" smtClean="0"/>
              <a:t>              </a:t>
            </a:r>
            <a:r>
              <a:rPr lang="en-US" sz="2800" i="1" dirty="0"/>
              <a:t>A Journal of Rhetoric, Technology, and Pedagogy,</a:t>
            </a:r>
          </a:p>
          <a:p>
            <a:pPr marL="0" indent="0">
              <a:buNone/>
              <a:defRPr/>
            </a:pPr>
            <a:r>
              <a:rPr lang="en-US" sz="2800" i="1" dirty="0"/>
              <a:t> </a:t>
            </a:r>
            <a:r>
              <a:rPr lang="en-US" sz="2800" i="1" dirty="0" smtClean="0"/>
              <a:t>             14(1</a:t>
            </a:r>
            <a:r>
              <a:rPr lang="en-US" sz="2800" i="1" dirty="0"/>
              <a:t>)</a:t>
            </a:r>
            <a:r>
              <a:rPr lang="en-US" sz="2800" dirty="0"/>
              <a:t>, 38-48. </a:t>
            </a:r>
            <a:r>
              <a:rPr lang="en-US" sz="2800" dirty="0" smtClean="0"/>
              <a:t>Retrieved from</a:t>
            </a:r>
            <a:endParaRPr lang="en-US" sz="2800" i="1" dirty="0" smtClean="0"/>
          </a:p>
          <a:p>
            <a:pPr marL="0" indent="0">
              <a:buNone/>
              <a:defRPr/>
            </a:pPr>
            <a:r>
              <a:rPr lang="en-US" sz="2800" dirty="0" smtClean="0"/>
              <a:t>              from </a:t>
            </a:r>
            <a:r>
              <a:rPr lang="en-US" sz="2800" dirty="0" smtClean="0">
                <a:hlinkClick r:id="rId2"/>
              </a:rPr>
              <a:t>http</a:t>
            </a:r>
            <a:r>
              <a:rPr lang="en-US" sz="2800" dirty="0">
                <a:hlinkClick r:id="rId2"/>
              </a:rPr>
              <a:t>://kairos.technorhetoric.net</a:t>
            </a:r>
            <a:r>
              <a:rPr lang="en-US" sz="2800" dirty="0" smtClean="0">
                <a:hlinkClick r:id="rId2"/>
              </a:rPr>
              <a:t>/</a:t>
            </a:r>
            <a:endParaRPr lang="en-US" sz="2800" dirty="0"/>
          </a:p>
          <a:p>
            <a:pPr>
              <a:defRPr/>
            </a:pPr>
            <a:r>
              <a:rPr lang="en-US" sz="2800" dirty="0" smtClean="0"/>
              <a:t>Grady</a:t>
            </a:r>
            <a:r>
              <a:rPr lang="en-US" sz="2800" dirty="0"/>
              <a:t>, J. S., Her, M., Moreno, G., Perez, C., &amp; </a:t>
            </a:r>
            <a:r>
              <a:rPr lang="en-US" sz="2800" dirty="0" err="1"/>
              <a:t>Yelinek</a:t>
            </a:r>
            <a:r>
              <a:rPr lang="en-US" sz="2800" dirty="0"/>
              <a:t>, J. (2019). </a:t>
            </a:r>
            <a:endParaRPr lang="en-US" sz="2800" dirty="0" smtClean="0"/>
          </a:p>
          <a:p>
            <a:pPr marL="0" indent="0">
              <a:buNone/>
              <a:defRPr/>
            </a:pPr>
            <a:r>
              <a:rPr lang="en-US" sz="2800" dirty="0" smtClean="0"/>
              <a:t>              Emotions </a:t>
            </a:r>
            <a:r>
              <a:rPr lang="en-US" sz="2800" dirty="0"/>
              <a:t>in storybooks: A comparison of storybooks that</a:t>
            </a:r>
            <a:endParaRPr lang="en-US" sz="2800" dirty="0" smtClean="0"/>
          </a:p>
          <a:p>
            <a:pPr marL="0" indent="0">
              <a:buNone/>
              <a:defRPr/>
            </a:pPr>
            <a:r>
              <a:rPr lang="en-US" sz="2800" dirty="0"/>
              <a:t> </a:t>
            </a:r>
            <a:r>
              <a:rPr lang="en-US" sz="2800" dirty="0" smtClean="0"/>
              <a:t>             Represent </a:t>
            </a:r>
            <a:r>
              <a:rPr lang="en-US" sz="2800" dirty="0"/>
              <a:t>ethnic and racial groups in the </a:t>
            </a:r>
            <a:r>
              <a:rPr lang="en-US" sz="2800" dirty="0" smtClean="0"/>
              <a:t>United.</a:t>
            </a:r>
            <a:r>
              <a:rPr lang="en-US" sz="2800" dirty="0"/>
              <a:t> </a:t>
            </a:r>
            <a:endParaRPr lang="en-US" sz="2800" dirty="0" smtClean="0"/>
          </a:p>
          <a:p>
            <a:pPr marL="0" indent="0">
              <a:buNone/>
              <a:defRPr/>
            </a:pPr>
            <a:r>
              <a:rPr lang="en-US" sz="2800" dirty="0" smtClean="0"/>
              <a:t>              States</a:t>
            </a:r>
            <a:r>
              <a:rPr lang="en-US" sz="2800" dirty="0"/>
              <a:t>. </a:t>
            </a:r>
            <a:r>
              <a:rPr lang="en-US" sz="2800" i="1" dirty="0"/>
              <a:t>Psychology of Popular Media Culture</a:t>
            </a:r>
            <a:r>
              <a:rPr lang="en-US" sz="2800" dirty="0"/>
              <a:t>, </a:t>
            </a:r>
            <a:r>
              <a:rPr lang="en-US" sz="2800" i="1" dirty="0"/>
              <a:t>8</a:t>
            </a:r>
            <a:r>
              <a:rPr lang="en-US" sz="2800" dirty="0"/>
              <a:t>(3), 207</a:t>
            </a:r>
            <a:r>
              <a:rPr lang="en-US" sz="2800" dirty="0" smtClean="0"/>
              <a:t>–      </a:t>
            </a:r>
          </a:p>
          <a:p>
            <a:pPr marL="0" indent="0">
              <a:buNone/>
              <a:defRPr/>
            </a:pPr>
            <a:r>
              <a:rPr lang="en-US" sz="2800" dirty="0" smtClean="0"/>
              <a:t>              217</a:t>
            </a:r>
            <a:r>
              <a:rPr lang="en-US" sz="2800" u="sng" dirty="0" smtClean="0"/>
              <a:t> </a:t>
            </a:r>
            <a:r>
              <a:rPr lang="en-US" sz="2800" u="sng" dirty="0" smtClean="0">
                <a:hlinkClick r:id="rId3"/>
              </a:rPr>
              <a:t>https</a:t>
            </a:r>
            <a:r>
              <a:rPr lang="en-US" sz="2800" u="sng" dirty="0">
                <a:hlinkClick r:id="rId3"/>
              </a:rPr>
              <a:t>://doi.org/10.1037/ppm0000185</a:t>
            </a:r>
            <a:endParaRPr lang="en-US" sz="2800" dirty="0"/>
          </a:p>
          <a:p>
            <a:pPr>
              <a:defRPr/>
            </a:pPr>
            <a:endParaRPr lang="en-US" sz="2800" dirty="0"/>
          </a:p>
          <a:p>
            <a:pPr>
              <a:defRPr/>
            </a:pPr>
            <a:endParaRPr lang="en-US" dirty="0" smtClean="0"/>
          </a:p>
          <a:p>
            <a:pPr>
              <a:defRPr/>
            </a:pPr>
            <a:endParaRPr lang="en-US" dirty="0"/>
          </a:p>
          <a:p>
            <a:pPr>
              <a:defRPr/>
            </a:pPr>
            <a:endParaRPr lang="en-US" dirty="0"/>
          </a:p>
        </p:txBody>
      </p:sp>
      <p:sp>
        <p:nvSpPr>
          <p:cNvPr id="4" name="Slide Number Placeholder 3">
            <a:extLst>
              <a:ext uri="{FF2B5EF4-FFF2-40B4-BE49-F238E27FC236}">
                <a16:creationId xmlns:a16="http://schemas.microsoft.com/office/drawing/2014/main" id="{10AD5DD3-41C8-4B75-B8C8-49040652B169}"/>
              </a:ext>
            </a:extLst>
          </p:cNvPr>
          <p:cNvSpPr>
            <a:spLocks noGrp="1"/>
          </p:cNvSpPr>
          <p:nvPr>
            <p:ph type="sldNum" sz="quarter" idx="10"/>
          </p:nvPr>
        </p:nvSpPr>
        <p:spPr>
          <a:xfrm>
            <a:off x="5791200" y="6409359"/>
            <a:ext cx="2844800" cy="365125"/>
          </a:xfrm>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059B2E6-B27F-40AA-AE41-431DCA3E0056}" type="slidenum">
              <a:rPr lang="en-US" altLang="en-US" b="1">
                <a:solidFill>
                  <a:srgbClr val="2E3A6E"/>
                </a:solidFill>
              </a:rPr>
              <a:pPr/>
              <a:t>26</a:t>
            </a:fld>
            <a:endParaRPr lang="en-US" altLang="en-US" b="1" dirty="0">
              <a:solidFill>
                <a:srgbClr val="2E3A6E"/>
              </a:solidFill>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Edited Books ( When the author(s) is also the editor)</a:t>
            </a:r>
            <a:endParaRPr lang="en-US" dirty="0"/>
          </a:p>
        </p:txBody>
      </p:sp>
      <p:sp>
        <p:nvSpPr>
          <p:cNvPr id="3" name="Content Placeholder 2"/>
          <p:cNvSpPr>
            <a:spLocks noGrp="1"/>
          </p:cNvSpPr>
          <p:nvPr>
            <p:ph idx="1"/>
          </p:nvPr>
        </p:nvSpPr>
        <p:spPr>
          <a:xfrm>
            <a:off x="661987" y="1736726"/>
            <a:ext cx="10972800" cy="4525963"/>
          </a:xfrm>
        </p:spPr>
        <p:txBody>
          <a:bodyPr>
            <a:normAutofit/>
          </a:bodyPr>
          <a:lstStyle/>
          <a:p>
            <a:pPr fontAlgn="base"/>
            <a:endParaRPr lang="en-US" dirty="0" smtClean="0"/>
          </a:p>
          <a:p>
            <a:pPr fontAlgn="base"/>
            <a:r>
              <a:rPr lang="en-US" dirty="0" err="1" smtClean="0"/>
              <a:t>Hygum</a:t>
            </a:r>
            <a:r>
              <a:rPr lang="en-US" dirty="0"/>
              <a:t>, E., &amp; Pedersen, P. M. (Eds.). (2010). </a:t>
            </a:r>
            <a:r>
              <a:rPr lang="en-US" i="1" dirty="0"/>
              <a:t>Early childhood </a:t>
            </a:r>
            <a:endParaRPr lang="en-US" i="1" dirty="0" smtClean="0"/>
          </a:p>
          <a:p>
            <a:pPr marL="0" indent="0" fontAlgn="base">
              <a:buNone/>
            </a:pPr>
            <a:r>
              <a:rPr lang="en-US" i="1" dirty="0" smtClean="0"/>
              <a:t>             education</a:t>
            </a:r>
            <a:r>
              <a:rPr lang="en-US" i="1" dirty="0"/>
              <a:t>: Values and practices in </a:t>
            </a:r>
            <a:r>
              <a:rPr lang="en-US" i="1" dirty="0" smtClean="0"/>
              <a:t>Denmark</a:t>
            </a:r>
            <a:r>
              <a:rPr lang="en-US" dirty="0" smtClean="0"/>
              <a:t>.</a:t>
            </a:r>
            <a:r>
              <a:rPr lang="en-US" i="1" dirty="0" smtClean="0"/>
              <a:t> </a:t>
            </a:r>
            <a:r>
              <a:rPr lang="en-US" dirty="0" smtClean="0"/>
              <a:t>Hans </a:t>
            </a:r>
          </a:p>
          <a:p>
            <a:pPr marL="0" indent="0" fontAlgn="base">
              <a:buNone/>
            </a:pPr>
            <a:r>
              <a:rPr lang="en-US" dirty="0" smtClean="0"/>
              <a:t>             Pretzels </a:t>
            </a:r>
            <a:r>
              <a:rPr lang="en-US" dirty="0" err="1" smtClean="0"/>
              <a:t>Forlag</a:t>
            </a:r>
            <a:r>
              <a:rPr lang="en-US" dirty="0"/>
              <a:t>. </a:t>
            </a:r>
            <a:endParaRPr lang="en-US" dirty="0" smtClean="0"/>
          </a:p>
          <a:p>
            <a:pPr fontAlgn="base"/>
            <a:r>
              <a:rPr lang="en-US" dirty="0" err="1" smtClean="0"/>
              <a:t>Kesharwani</a:t>
            </a:r>
            <a:r>
              <a:rPr lang="en-US" dirty="0"/>
              <a:t>, P. (Ed.). (2020). </a:t>
            </a:r>
            <a:r>
              <a:rPr lang="en-US" i="1" dirty="0"/>
              <a:t>Nanotechnology based </a:t>
            </a:r>
            <a:endParaRPr lang="en-US" i="1" dirty="0" smtClean="0"/>
          </a:p>
          <a:p>
            <a:pPr marL="0" indent="0" fontAlgn="base">
              <a:buNone/>
            </a:pPr>
            <a:r>
              <a:rPr lang="en-US" i="1" dirty="0" smtClean="0"/>
              <a:t>             approaches </a:t>
            </a:r>
            <a:r>
              <a:rPr lang="en-US" i="1" dirty="0"/>
              <a:t>for tuberculosis treatment</a:t>
            </a:r>
            <a:r>
              <a:rPr lang="en-US" dirty="0"/>
              <a:t>. Academic Press</a:t>
            </a:r>
            <a:r>
              <a:rPr lang="en-US" dirty="0" smtClean="0"/>
              <a:t>. </a:t>
            </a:r>
          </a:p>
          <a:p>
            <a:pPr marL="0" indent="0" fontAlgn="base">
              <a:buNone/>
            </a:pPr>
            <a:r>
              <a:rPr lang="en-US" dirty="0"/>
              <a:t> </a:t>
            </a:r>
            <a:r>
              <a:rPr lang="en-US" dirty="0" smtClean="0"/>
              <a:t>            </a:t>
            </a:r>
            <a:r>
              <a:rPr lang="en-US" u="sng" dirty="0" smtClean="0">
                <a:hlinkClick r:id="rId2"/>
              </a:rPr>
              <a:t>https</a:t>
            </a:r>
            <a:r>
              <a:rPr lang="en-US" u="sng" dirty="0">
                <a:hlinkClick r:id="rId2"/>
              </a:rPr>
              <a:t>://</a:t>
            </a:r>
            <a:r>
              <a:rPr lang="en-US" u="sng" dirty="0" smtClean="0">
                <a:hlinkClick r:id="rId2"/>
              </a:rPr>
              <a:t>earlychildhoodeducation.digi.hansreitzel.dk/</a:t>
            </a:r>
            <a:endParaRPr lang="en-US" dirty="0" smtClean="0"/>
          </a:p>
        </p:txBody>
      </p:sp>
    </p:spTree>
    <p:extLst>
      <p:ext uri="{BB962C8B-B14F-4D97-AF65-F5344CB8AC3E}">
        <p14:creationId xmlns:p14="http://schemas.microsoft.com/office/powerpoint/2010/main" val="36851260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5258B-DF0C-402E-A2E8-296CD6F700D3}"/>
              </a:ext>
            </a:extLst>
          </p:cNvPr>
          <p:cNvSpPr>
            <a:spLocks noGrp="1"/>
          </p:cNvSpPr>
          <p:nvPr>
            <p:ph type="title"/>
          </p:nvPr>
        </p:nvSpPr>
        <p:spPr/>
        <p:txBody>
          <a:bodyPr/>
          <a:lstStyle/>
          <a:p>
            <a:r>
              <a:rPr lang="en-US" dirty="0"/>
              <a:t>What is DOI in APA referencing?</a:t>
            </a:r>
            <a:endParaRPr lang="en-NG" dirty="0"/>
          </a:p>
        </p:txBody>
      </p:sp>
      <p:sp>
        <p:nvSpPr>
          <p:cNvPr id="3" name="Content Placeholder 2">
            <a:extLst>
              <a:ext uri="{FF2B5EF4-FFF2-40B4-BE49-F238E27FC236}">
                <a16:creationId xmlns:a16="http://schemas.microsoft.com/office/drawing/2014/main" id="{2190E753-ED87-4010-8F48-B1D488349D51}"/>
              </a:ext>
            </a:extLst>
          </p:cNvPr>
          <p:cNvSpPr>
            <a:spLocks noGrp="1"/>
          </p:cNvSpPr>
          <p:nvPr>
            <p:ph idx="1"/>
          </p:nvPr>
        </p:nvSpPr>
        <p:spPr>
          <a:xfrm>
            <a:off x="463827" y="1854958"/>
            <a:ext cx="11264346" cy="4525963"/>
          </a:xfrm>
        </p:spPr>
        <p:txBody>
          <a:bodyPr/>
          <a:lstStyle/>
          <a:p>
            <a:pPr marL="0" indent="0">
              <a:buNone/>
            </a:pPr>
            <a:r>
              <a:rPr lang="en-US" dirty="0"/>
              <a:t>A </a:t>
            </a:r>
            <a:r>
              <a:rPr lang="en-US" dirty="0" smtClean="0"/>
              <a:t>Digital </a:t>
            </a:r>
            <a:r>
              <a:rPr lang="en-US" dirty="0"/>
              <a:t>O</a:t>
            </a:r>
            <a:r>
              <a:rPr lang="en-US" dirty="0" smtClean="0"/>
              <a:t>bject </a:t>
            </a:r>
            <a:r>
              <a:rPr lang="en-US" dirty="0"/>
              <a:t>I</a:t>
            </a:r>
            <a:r>
              <a:rPr lang="en-US" dirty="0" smtClean="0"/>
              <a:t>dentifier </a:t>
            </a:r>
            <a:r>
              <a:rPr lang="en-US" dirty="0"/>
              <a:t>(</a:t>
            </a:r>
            <a:r>
              <a:rPr lang="en-US" b="1" dirty="0"/>
              <a:t>DOI</a:t>
            </a:r>
            <a:r>
              <a:rPr lang="en-US" dirty="0"/>
              <a:t>) is a unique alphanumeric string assigned by a registration agency (International </a:t>
            </a:r>
            <a:r>
              <a:rPr lang="en-US" b="1" dirty="0"/>
              <a:t>DOI</a:t>
            </a:r>
            <a:r>
              <a:rPr lang="en-US" dirty="0"/>
              <a:t> Foundation) to identify content and provide a persistent link to its location on the Internet. </a:t>
            </a:r>
          </a:p>
          <a:p>
            <a:pPr marL="0" indent="0">
              <a:buNone/>
            </a:pPr>
            <a:endParaRPr lang="en-US" dirty="0"/>
          </a:p>
          <a:p>
            <a:pPr marL="0" indent="0">
              <a:buNone/>
            </a:pPr>
            <a:r>
              <a:rPr lang="en-US" dirty="0"/>
              <a:t>The publisher assigns a </a:t>
            </a:r>
            <a:r>
              <a:rPr lang="en-US" b="1" dirty="0"/>
              <a:t>DOI </a:t>
            </a:r>
            <a:r>
              <a:rPr lang="en-US" dirty="0"/>
              <a:t>when your article is published and made available electronically.</a:t>
            </a:r>
            <a:endParaRPr lang="en-NG" dirty="0"/>
          </a:p>
        </p:txBody>
      </p:sp>
      <p:sp>
        <p:nvSpPr>
          <p:cNvPr id="4" name="Slide Number Placeholder 3">
            <a:extLst>
              <a:ext uri="{FF2B5EF4-FFF2-40B4-BE49-F238E27FC236}">
                <a16:creationId xmlns:a16="http://schemas.microsoft.com/office/drawing/2014/main" id="{8B629191-19DF-45A9-A0FA-B5395CB36B4D}"/>
              </a:ext>
            </a:extLst>
          </p:cNvPr>
          <p:cNvSpPr>
            <a:spLocks noGrp="1"/>
          </p:cNvSpPr>
          <p:nvPr>
            <p:ph type="sldNum" sz="quarter" idx="12"/>
          </p:nvPr>
        </p:nvSpPr>
        <p:spPr/>
        <p:txBody>
          <a:bodyPr/>
          <a:lstStyle/>
          <a:p>
            <a:fld id="{D8AE9BA4-D86A-40FF-B15B-4DF2129F8121}" type="slidenum">
              <a:rPr lang="en-NG" smtClean="0"/>
              <a:t>28</a:t>
            </a:fld>
            <a:endParaRPr lang="en-NG"/>
          </a:p>
        </p:txBody>
      </p:sp>
    </p:spTree>
    <p:extLst>
      <p:ext uri="{BB962C8B-B14F-4D97-AF65-F5344CB8AC3E}">
        <p14:creationId xmlns:p14="http://schemas.microsoft.com/office/powerpoint/2010/main" val="23709088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E9EC87-EB27-47FE-B962-099DAD603244}"/>
              </a:ext>
            </a:extLst>
          </p:cNvPr>
          <p:cNvSpPr>
            <a:spLocks noGrp="1"/>
          </p:cNvSpPr>
          <p:nvPr>
            <p:ph idx="1"/>
          </p:nvPr>
        </p:nvSpPr>
        <p:spPr>
          <a:xfrm>
            <a:off x="609600" y="1431235"/>
            <a:ext cx="10363200" cy="5943600"/>
          </a:xfrm>
        </p:spPr>
        <p:txBody>
          <a:bodyPr/>
          <a:lstStyle/>
          <a:p>
            <a:pPr marL="0" indent="0">
              <a:buNone/>
              <a:defRPr/>
            </a:pPr>
            <a:r>
              <a:rPr lang="en-US" b="1" dirty="0"/>
              <a:t>An article in a journal with DOI: </a:t>
            </a:r>
          </a:p>
          <a:p>
            <a:pPr marL="0" indent="0">
              <a:buNone/>
              <a:defRPr/>
            </a:pPr>
            <a:endParaRPr lang="en-US" b="1" dirty="0"/>
          </a:p>
          <a:p>
            <a:pPr>
              <a:defRPr/>
            </a:pPr>
            <a:r>
              <a:rPr lang="en-US" dirty="0" err="1"/>
              <a:t>Gaudio</a:t>
            </a:r>
            <a:r>
              <a:rPr lang="en-US" dirty="0"/>
              <a:t>, J. L., &amp; </a:t>
            </a:r>
            <a:r>
              <a:rPr lang="en-US" dirty="0" err="1"/>
              <a:t>Snowdon</a:t>
            </a:r>
            <a:r>
              <a:rPr lang="en-US" dirty="0"/>
              <a:t>, C. T. (2008). Spatial cues more </a:t>
            </a:r>
            <a:endParaRPr lang="en-US" dirty="0" smtClean="0"/>
          </a:p>
          <a:p>
            <a:pPr marL="0" indent="0">
              <a:buNone/>
              <a:defRPr/>
            </a:pPr>
            <a:r>
              <a:rPr lang="en-US" dirty="0" smtClean="0"/>
              <a:t>              salient </a:t>
            </a:r>
            <a:r>
              <a:rPr lang="en-US" dirty="0"/>
              <a:t>than color cues in </a:t>
            </a:r>
            <a:r>
              <a:rPr lang="en-US" dirty="0" err="1"/>
              <a:t>coltton</a:t>
            </a:r>
            <a:r>
              <a:rPr lang="en-US" dirty="0"/>
              <a:t>-top tamarins</a:t>
            </a:r>
          </a:p>
          <a:p>
            <a:pPr marL="0" indent="0">
              <a:buNone/>
              <a:defRPr/>
            </a:pPr>
            <a:r>
              <a:rPr lang="en-US" dirty="0"/>
              <a:t> </a:t>
            </a:r>
            <a:r>
              <a:rPr lang="en-US" dirty="0" smtClean="0"/>
              <a:t>             (</a:t>
            </a:r>
            <a:r>
              <a:rPr lang="en-US" dirty="0" err="1"/>
              <a:t>saguinus</a:t>
            </a:r>
            <a:r>
              <a:rPr lang="en-US" dirty="0"/>
              <a:t> </a:t>
            </a:r>
            <a:r>
              <a:rPr lang="en-US" dirty="0" err="1"/>
              <a:t>oedipus</a:t>
            </a:r>
            <a:r>
              <a:rPr lang="en-US" dirty="0"/>
              <a:t>) reversal learning. </a:t>
            </a:r>
            <a:r>
              <a:rPr lang="en-US" i="1" dirty="0"/>
              <a:t>Journal of </a:t>
            </a:r>
            <a:r>
              <a:rPr lang="en-US" i="1" dirty="0" smtClean="0"/>
              <a:t>  </a:t>
            </a:r>
          </a:p>
          <a:p>
            <a:pPr marL="0" indent="0">
              <a:buNone/>
              <a:defRPr/>
            </a:pPr>
            <a:r>
              <a:rPr lang="en-US" i="1" dirty="0"/>
              <a:t> </a:t>
            </a:r>
            <a:r>
              <a:rPr lang="en-US" i="1" dirty="0" smtClean="0"/>
              <a:t>             Comparative </a:t>
            </a:r>
            <a:r>
              <a:rPr lang="en-US" i="1" dirty="0"/>
              <a:t>Psychology, 122</a:t>
            </a:r>
            <a:r>
              <a:rPr lang="en-US" dirty="0"/>
              <a:t>, 441-444. </a:t>
            </a:r>
            <a:r>
              <a:rPr lang="en-US" dirty="0" err="1"/>
              <a:t>doi</a:t>
            </a:r>
            <a:r>
              <a:rPr lang="en-US" dirty="0"/>
              <a:t>:</a:t>
            </a:r>
            <a:endParaRPr lang="en-US" i="1" dirty="0"/>
          </a:p>
          <a:p>
            <a:pPr marL="0" indent="0">
              <a:buNone/>
              <a:defRPr/>
            </a:pPr>
            <a:r>
              <a:rPr lang="en-US" dirty="0"/>
              <a:t> </a:t>
            </a:r>
            <a:r>
              <a:rPr lang="en-US" dirty="0" smtClean="0"/>
              <a:t>             10.1037/0735-7036.122.4.441</a:t>
            </a:r>
            <a:endParaRPr lang="en-US" dirty="0"/>
          </a:p>
        </p:txBody>
      </p:sp>
      <p:sp>
        <p:nvSpPr>
          <p:cNvPr id="4" name="Slide Number Placeholder 3">
            <a:extLst>
              <a:ext uri="{FF2B5EF4-FFF2-40B4-BE49-F238E27FC236}">
                <a16:creationId xmlns:a16="http://schemas.microsoft.com/office/drawing/2014/main" id="{F2FB7F0F-BC31-49B6-9EAA-DC6E164FD730}"/>
              </a:ext>
            </a:extLst>
          </p:cNvPr>
          <p:cNvSpPr>
            <a:spLocks noGrp="1"/>
          </p:cNvSpPr>
          <p:nvPr>
            <p:ph type="sldNum" sz="quarter" idx="10"/>
          </p:nvPr>
        </p:nvSpPr>
        <p:spPr>
          <a:xfrm>
            <a:off x="5791200" y="6396108"/>
            <a:ext cx="2844800" cy="365125"/>
          </a:xfrm>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2801FA6-C990-4FA1-8FAA-A3CD55228542}" type="slidenum">
              <a:rPr lang="en-US" altLang="en-US" b="1">
                <a:solidFill>
                  <a:srgbClr val="2E3A6E"/>
                </a:solidFill>
              </a:rPr>
              <a:pPr/>
              <a:t>29</a:t>
            </a:fld>
            <a:endParaRPr lang="en-US" altLang="en-US" b="1" dirty="0">
              <a:solidFill>
                <a:srgbClr val="2E3A6E"/>
              </a:solidFill>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a:t>Why Reference </a:t>
            </a:r>
            <a:endParaRPr lang="en-US" dirty="0"/>
          </a:p>
        </p:txBody>
      </p:sp>
      <p:sp>
        <p:nvSpPr>
          <p:cNvPr id="3" name="Content Placeholder 2"/>
          <p:cNvSpPr>
            <a:spLocks noGrp="1"/>
          </p:cNvSpPr>
          <p:nvPr>
            <p:ph idx="1"/>
          </p:nvPr>
        </p:nvSpPr>
        <p:spPr>
          <a:xfrm>
            <a:off x="1190847" y="1531088"/>
            <a:ext cx="10568761" cy="4614531"/>
          </a:xfrm>
        </p:spPr>
        <p:txBody>
          <a:bodyPr>
            <a:normAutofit lnSpcReduction="10000"/>
          </a:bodyPr>
          <a:lstStyle/>
          <a:p>
            <a:pPr>
              <a:defRPr/>
            </a:pPr>
            <a:r>
              <a:rPr lang="en-US" sz="2800" dirty="0"/>
              <a:t>As creators/authors, we are expected to acknowledge any materials or ideas that are not ours and that have been used in any way, such as quotation, paraphrase or summary.</a:t>
            </a:r>
          </a:p>
          <a:p>
            <a:pPr>
              <a:defRPr/>
            </a:pPr>
            <a:r>
              <a:rPr lang="en-US" sz="2800" dirty="0"/>
              <a:t>The term “materials” as used above means written, oral or electronic products, and may include the following. </a:t>
            </a:r>
          </a:p>
          <a:p>
            <a:pPr marL="571500" indent="-571500">
              <a:buFont typeface="+mj-lt"/>
              <a:buAutoNum type="romanUcPeriod"/>
              <a:defRPr/>
            </a:pPr>
            <a:r>
              <a:rPr lang="en-US" sz="2800" dirty="0"/>
              <a:t>Text </a:t>
            </a:r>
          </a:p>
          <a:p>
            <a:pPr marL="571500" indent="-571500">
              <a:buFont typeface="+mj-lt"/>
              <a:buAutoNum type="romanUcPeriod"/>
              <a:defRPr/>
            </a:pPr>
            <a:r>
              <a:rPr lang="en-US" sz="2800" dirty="0"/>
              <a:t>Visual </a:t>
            </a:r>
          </a:p>
          <a:p>
            <a:pPr marL="571500" indent="-571500">
              <a:buFont typeface="+mj-lt"/>
              <a:buAutoNum type="romanUcPeriod"/>
              <a:defRPr/>
            </a:pPr>
            <a:r>
              <a:rPr lang="en-US" sz="2800" dirty="0"/>
              <a:t>Audio </a:t>
            </a:r>
          </a:p>
          <a:p>
            <a:pPr marL="571500" indent="-571500">
              <a:buFont typeface="+mj-lt"/>
              <a:buAutoNum type="romanUcPeriod"/>
              <a:defRPr/>
            </a:pPr>
            <a:r>
              <a:rPr lang="en-US" sz="2800" dirty="0"/>
              <a:t>Graphic</a:t>
            </a:r>
          </a:p>
          <a:p>
            <a:pPr marL="571500" indent="-571500">
              <a:buFont typeface="+mj-lt"/>
              <a:buAutoNum type="romanUcPeriod"/>
              <a:defRPr/>
            </a:pPr>
            <a:r>
              <a:rPr lang="en-US" sz="2800" dirty="0"/>
              <a:t>Artistic, Lectures, Interviews etc.</a:t>
            </a:r>
          </a:p>
          <a:p>
            <a:pPr>
              <a:defRPr/>
            </a:pPr>
            <a:endParaRPr lang="en-US" sz="2800" dirty="0"/>
          </a:p>
        </p:txBody>
      </p:sp>
      <p:sp>
        <p:nvSpPr>
          <p:cNvPr id="4" name="Slide Number Placeholder 3"/>
          <p:cNvSpPr>
            <a:spLocks noGrp="1"/>
          </p:cNvSpPr>
          <p:nvPr>
            <p:ph type="sldNum" sz="quarter" idx="4294967295"/>
          </p:nvPr>
        </p:nvSpPr>
        <p:spPr>
          <a:xfrm>
            <a:off x="2552700" y="6492876"/>
            <a:ext cx="381000" cy="365125"/>
          </a:xfrm>
          <a:prstGeom prst="rect">
            <a:avLst/>
          </a:prstGeom>
        </p:spPr>
        <p:txBody>
          <a:bodyPr/>
          <a:lstStyle/>
          <a:p>
            <a:pPr>
              <a:defRPr/>
            </a:pPr>
            <a:fld id="{1BDB80C1-8D57-404D-8680-3DB9DCFC5601}" type="slidenum">
              <a:rPr lang="en-US" altLang="en-US" smtClean="0"/>
              <a:pPr>
                <a:defRPr/>
              </a:pPr>
              <a:t>3</a:t>
            </a:fld>
            <a:endParaRPr lang="en-US" altLang="en-US"/>
          </a:p>
        </p:txBody>
      </p:sp>
    </p:spTree>
    <p:extLst>
      <p:ext uri="{BB962C8B-B14F-4D97-AF65-F5344CB8AC3E}">
        <p14:creationId xmlns:p14="http://schemas.microsoft.com/office/powerpoint/2010/main" val="9313213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latin typeface="Arial" panose="020B0604020202020204" pitchFamily="34" charset="0"/>
              </a:rPr>
              <a:t>Newspaper Article</a:t>
            </a:r>
            <a:r>
              <a:rPr lang="en-US" altLang="en-US" dirty="0">
                <a:latin typeface="Arial" panose="020B0604020202020204" pitchFamily="34" charset="0"/>
              </a:rPr>
              <a:t/>
            </a:r>
            <a:br>
              <a:rPr lang="en-US" altLang="en-US" dirty="0">
                <a:latin typeface="Arial" panose="020B0604020202020204" pitchFamily="34" charset="0"/>
              </a:rPr>
            </a:br>
            <a:endParaRPr lang="en-US" dirty="0"/>
          </a:p>
        </p:txBody>
      </p:sp>
      <p:sp>
        <p:nvSpPr>
          <p:cNvPr id="3" name="Content Placeholder 2"/>
          <p:cNvSpPr>
            <a:spLocks noGrp="1"/>
          </p:cNvSpPr>
          <p:nvPr>
            <p:ph idx="1"/>
          </p:nvPr>
        </p:nvSpPr>
        <p:spPr/>
        <p:txBody>
          <a:bodyPr/>
          <a:lstStyle/>
          <a:p>
            <a:pPr>
              <a:lnSpc>
                <a:spcPct val="200000"/>
              </a:lnSpc>
              <a:buNone/>
              <a:defRPr/>
            </a:pPr>
            <a:r>
              <a:rPr lang="en-US" altLang="en-US" dirty="0" smtClean="0">
                <a:solidFill>
                  <a:schemeClr val="folHlink"/>
                </a:solidFill>
                <a:latin typeface="Arial" panose="020B0604020202020204" pitchFamily="34" charset="0"/>
              </a:rPr>
              <a:t>Ball</a:t>
            </a:r>
            <a:r>
              <a:rPr lang="en-US" altLang="en-US" dirty="0">
                <a:solidFill>
                  <a:schemeClr val="folHlink"/>
                </a:solidFill>
                <a:latin typeface="Arial" panose="020B0604020202020204" pitchFamily="34" charset="0"/>
              </a:rPr>
              <a:t>, J. N., Chain, A., &amp; Bonds, B. (2008, October 9). </a:t>
            </a:r>
            <a:r>
              <a:rPr lang="en-US" altLang="en-US" dirty="0" smtClean="0">
                <a:solidFill>
                  <a:schemeClr val="folHlink"/>
                </a:solidFill>
                <a:latin typeface="Arial" panose="020B0604020202020204" pitchFamily="34" charset="0"/>
              </a:rPr>
              <a:t>     “</a:t>
            </a:r>
            <a:r>
              <a:rPr lang="en-US" altLang="en-US" dirty="0">
                <a:solidFill>
                  <a:schemeClr val="folHlink"/>
                </a:solidFill>
                <a:latin typeface="Arial" panose="020B0604020202020204" pitchFamily="34" charset="0"/>
              </a:rPr>
              <a:t>Warmer climates a determinant in free-flow </a:t>
            </a:r>
            <a:r>
              <a:rPr lang="en-US" altLang="en-US" dirty="0" err="1">
                <a:solidFill>
                  <a:schemeClr val="folHlink"/>
                </a:solidFill>
                <a:latin typeface="Arial" panose="020B0604020202020204" pitchFamily="34" charset="0"/>
              </a:rPr>
              <a:t>enuretic</a:t>
            </a:r>
            <a:r>
              <a:rPr lang="en-US" altLang="en-US" dirty="0">
                <a:solidFill>
                  <a:schemeClr val="folHlink"/>
                </a:solidFill>
                <a:latin typeface="Arial" panose="020B0604020202020204" pitchFamily="34" charset="0"/>
              </a:rPr>
              <a:t> behaviors.”  </a:t>
            </a:r>
            <a:r>
              <a:rPr lang="en-US" altLang="en-US" i="1" dirty="0">
                <a:solidFill>
                  <a:schemeClr val="folHlink"/>
                </a:solidFill>
                <a:latin typeface="Arial" panose="020B0604020202020204" pitchFamily="34" charset="0"/>
              </a:rPr>
              <a:t>Wall Street Journal, </a:t>
            </a:r>
            <a:r>
              <a:rPr lang="en-US" altLang="en-US" dirty="0">
                <a:solidFill>
                  <a:schemeClr val="folHlink"/>
                </a:solidFill>
                <a:latin typeface="Arial" panose="020B0604020202020204" pitchFamily="34" charset="0"/>
              </a:rPr>
              <a:t>pp. A1, A5.</a:t>
            </a:r>
          </a:p>
          <a:p>
            <a:endParaRPr lang="en-US" dirty="0"/>
          </a:p>
        </p:txBody>
      </p:sp>
    </p:spTree>
    <p:extLst>
      <p:ext uri="{BB962C8B-B14F-4D97-AF65-F5344CB8AC3E}">
        <p14:creationId xmlns:p14="http://schemas.microsoft.com/office/powerpoint/2010/main" val="7948180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latin typeface="Arial" panose="020B0604020202020204" pitchFamily="34" charset="0"/>
              </a:rPr>
              <a:t>Magazine Article</a:t>
            </a:r>
            <a:r>
              <a:rPr lang="en-US" altLang="en-US" dirty="0">
                <a:latin typeface="Arial" panose="020B0604020202020204" pitchFamily="34" charset="0"/>
              </a:rPr>
              <a:t/>
            </a:r>
            <a:br>
              <a:rPr lang="en-US" altLang="en-US" dirty="0">
                <a:latin typeface="Arial" panose="020B0604020202020204" pitchFamily="34" charset="0"/>
              </a:rPr>
            </a:br>
            <a:endParaRPr lang="en-US" dirty="0"/>
          </a:p>
        </p:txBody>
      </p:sp>
      <p:sp>
        <p:nvSpPr>
          <p:cNvPr id="3" name="Content Placeholder 2"/>
          <p:cNvSpPr>
            <a:spLocks noGrp="1"/>
          </p:cNvSpPr>
          <p:nvPr>
            <p:ph idx="1"/>
          </p:nvPr>
        </p:nvSpPr>
        <p:spPr>
          <a:xfrm>
            <a:off x="609600" y="1722439"/>
            <a:ext cx="10972800" cy="4620304"/>
          </a:xfrm>
        </p:spPr>
        <p:txBody>
          <a:bodyPr>
            <a:normAutofit/>
          </a:bodyPr>
          <a:lstStyle/>
          <a:p>
            <a:pPr>
              <a:lnSpc>
                <a:spcPct val="200000"/>
              </a:lnSpc>
              <a:buNone/>
            </a:pPr>
            <a:r>
              <a:rPr lang="en-US" altLang="en-US" dirty="0" err="1" smtClean="0">
                <a:solidFill>
                  <a:schemeClr val="folHlink"/>
                </a:solidFill>
                <a:latin typeface="Arial" panose="020B0604020202020204" pitchFamily="34" charset="0"/>
              </a:rPr>
              <a:t>Manthorpe</a:t>
            </a:r>
            <a:r>
              <a:rPr lang="en-US" altLang="en-US" dirty="0">
                <a:solidFill>
                  <a:schemeClr val="folHlink"/>
                </a:solidFill>
                <a:latin typeface="Arial" panose="020B0604020202020204" pitchFamily="34" charset="0"/>
              </a:rPr>
              <a:t>, C, </a:t>
            </a:r>
            <a:r>
              <a:rPr lang="en-US" altLang="en-US" dirty="0" err="1">
                <a:solidFill>
                  <a:schemeClr val="folHlink"/>
                </a:solidFill>
                <a:latin typeface="Arial" panose="020B0604020202020204" pitchFamily="34" charset="0"/>
              </a:rPr>
              <a:t>Womening</a:t>
            </a:r>
            <a:r>
              <a:rPr lang="en-US" altLang="en-US" dirty="0">
                <a:solidFill>
                  <a:schemeClr val="folHlink"/>
                </a:solidFill>
                <a:latin typeface="Arial" panose="020B0604020202020204" pitchFamily="34" charset="0"/>
              </a:rPr>
              <a:t>, M., </a:t>
            </a:r>
            <a:r>
              <a:rPr lang="en-US" altLang="en-US" dirty="0" err="1">
                <a:solidFill>
                  <a:schemeClr val="folHlink"/>
                </a:solidFill>
                <a:latin typeface="Arial" panose="020B0604020202020204" pitchFamily="34" charset="0"/>
              </a:rPr>
              <a:t>Evadam</a:t>
            </a:r>
            <a:r>
              <a:rPr lang="en-US" altLang="en-US" dirty="0">
                <a:solidFill>
                  <a:schemeClr val="folHlink"/>
                </a:solidFill>
                <a:latin typeface="Arial" panose="020B0604020202020204" pitchFamily="34" charset="0"/>
              </a:rPr>
              <a:t>, J., &amp; </a:t>
            </a:r>
            <a:r>
              <a:rPr lang="en-US" altLang="en-US" dirty="0" err="1">
                <a:solidFill>
                  <a:schemeClr val="folHlink"/>
                </a:solidFill>
                <a:latin typeface="Arial" panose="020B0604020202020204" pitchFamily="34" charset="0"/>
              </a:rPr>
              <a:t>Biternatura</a:t>
            </a:r>
            <a:r>
              <a:rPr lang="en-US" altLang="en-US" dirty="0">
                <a:solidFill>
                  <a:schemeClr val="folHlink"/>
                </a:solidFill>
                <a:latin typeface="Arial" panose="020B0604020202020204" pitchFamily="34" charset="0"/>
              </a:rPr>
              <a:t>, L. (2009, May). </a:t>
            </a:r>
            <a:r>
              <a:rPr lang="en-US" altLang="en-US" dirty="0" smtClean="0">
                <a:solidFill>
                  <a:schemeClr val="folHlink"/>
                </a:solidFill>
                <a:latin typeface="Arial" panose="020B0604020202020204" pitchFamily="34" charset="0"/>
              </a:rPr>
              <a:t>“Feminists </a:t>
            </a:r>
            <a:r>
              <a:rPr lang="en-US" altLang="en-US" dirty="0">
                <a:solidFill>
                  <a:schemeClr val="folHlink"/>
                </a:solidFill>
                <a:latin typeface="Arial" panose="020B0604020202020204" pitchFamily="34" charset="0"/>
              </a:rPr>
              <a:t>look at the </a:t>
            </a:r>
            <a:r>
              <a:rPr lang="en-US" altLang="en-US" dirty="0" err="1">
                <a:solidFill>
                  <a:schemeClr val="folHlink"/>
                </a:solidFill>
                <a:latin typeface="Arial" panose="020B0604020202020204" pitchFamily="34" charset="0"/>
              </a:rPr>
              <a:t>scienc</a:t>
            </a:r>
            <a:r>
              <a:rPr lang="en-US" altLang="en-US" dirty="0">
                <a:solidFill>
                  <a:schemeClr val="folHlink"/>
                </a:solidFill>
                <a:latin typeface="Arial" panose="020B0604020202020204" pitchFamily="34" charset="0"/>
              </a:rPr>
              <a:t> of </a:t>
            </a:r>
            <a:r>
              <a:rPr lang="en-US" altLang="en-US" dirty="0" err="1">
                <a:solidFill>
                  <a:schemeClr val="folHlink"/>
                </a:solidFill>
                <a:latin typeface="Arial" panose="020B0604020202020204" pitchFamily="34" charset="0"/>
              </a:rPr>
              <a:t>enuretic</a:t>
            </a:r>
            <a:r>
              <a:rPr lang="en-US" altLang="en-US" dirty="0">
                <a:solidFill>
                  <a:schemeClr val="folHlink"/>
                </a:solidFill>
                <a:latin typeface="Arial" panose="020B0604020202020204" pitchFamily="34" charset="0"/>
              </a:rPr>
              <a:t> </a:t>
            </a:r>
            <a:r>
              <a:rPr lang="en-US" altLang="en-US" dirty="0" smtClean="0">
                <a:solidFill>
                  <a:schemeClr val="folHlink"/>
                </a:solidFill>
                <a:latin typeface="Arial" panose="020B0604020202020204" pitchFamily="34" charset="0"/>
              </a:rPr>
              <a:t>doppelgangers”. </a:t>
            </a:r>
            <a:r>
              <a:rPr lang="en-US" altLang="en-US" i="1" dirty="0">
                <a:solidFill>
                  <a:schemeClr val="folHlink"/>
                </a:solidFill>
                <a:latin typeface="Arial" panose="020B0604020202020204" pitchFamily="34" charset="0"/>
              </a:rPr>
              <a:t>New Scientist</a:t>
            </a:r>
            <a:r>
              <a:rPr lang="en-US" altLang="en-US" dirty="0">
                <a:solidFill>
                  <a:schemeClr val="folHlink"/>
                </a:solidFill>
                <a:latin typeface="Arial" panose="020B0604020202020204" pitchFamily="34" charset="0"/>
              </a:rPr>
              <a:t> </a:t>
            </a:r>
            <a:r>
              <a:rPr lang="en-US" altLang="en-US" i="1" dirty="0">
                <a:solidFill>
                  <a:schemeClr val="folHlink"/>
                </a:solidFill>
                <a:latin typeface="Arial" panose="020B0604020202020204" pitchFamily="34" charset="0"/>
              </a:rPr>
              <a:t>85</a:t>
            </a:r>
            <a:r>
              <a:rPr lang="en-US" altLang="en-US" dirty="0">
                <a:solidFill>
                  <a:schemeClr val="folHlink"/>
                </a:solidFill>
                <a:latin typeface="Arial" panose="020B0604020202020204" pitchFamily="34" charset="0"/>
              </a:rPr>
              <a:t>(3), 29-31. </a:t>
            </a:r>
          </a:p>
          <a:p>
            <a:endParaRPr lang="en-US" dirty="0"/>
          </a:p>
        </p:txBody>
      </p:sp>
    </p:spTree>
    <p:extLst>
      <p:ext uri="{BB962C8B-B14F-4D97-AF65-F5344CB8AC3E}">
        <p14:creationId xmlns:p14="http://schemas.microsoft.com/office/powerpoint/2010/main" val="5551894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Blog Post</a:t>
            </a:r>
            <a:endParaRPr lang="en-US" dirty="0"/>
          </a:p>
        </p:txBody>
      </p:sp>
      <p:sp>
        <p:nvSpPr>
          <p:cNvPr id="3" name="Content Placeholder 2"/>
          <p:cNvSpPr>
            <a:spLocks noGrp="1"/>
          </p:cNvSpPr>
          <p:nvPr>
            <p:ph idx="1"/>
          </p:nvPr>
        </p:nvSpPr>
        <p:spPr>
          <a:xfrm>
            <a:off x="609599" y="1685926"/>
            <a:ext cx="11420475" cy="4929188"/>
          </a:xfrm>
        </p:spPr>
        <p:txBody>
          <a:bodyPr>
            <a:normAutofit fontScale="85000" lnSpcReduction="20000"/>
          </a:bodyPr>
          <a:lstStyle/>
          <a:p>
            <a:r>
              <a:rPr lang="en-US" dirty="0" err="1"/>
              <a:t>Hirst</a:t>
            </a:r>
            <a:r>
              <a:rPr lang="en-US" dirty="0"/>
              <a:t>, M. (2009, April 3). Public television for $1 a day [Blog </a:t>
            </a:r>
            <a:r>
              <a:rPr lang="en-US" dirty="0" smtClean="0"/>
              <a:t> post</a:t>
            </a:r>
            <a:r>
              <a:rPr lang="en-US" dirty="0"/>
              <a:t>]. </a:t>
            </a:r>
            <a:r>
              <a:rPr lang="en-US" dirty="0" smtClean="0"/>
              <a:t>         </a:t>
            </a:r>
          </a:p>
          <a:p>
            <a:r>
              <a:rPr lang="en-US" dirty="0" smtClean="0"/>
              <a:t>           Retrieved </a:t>
            </a:r>
            <a:r>
              <a:rPr lang="en-US" dirty="0"/>
              <a:t>from</a:t>
            </a:r>
            <a:endParaRPr lang="en-US" dirty="0">
              <a:hlinkClick r:id="rId3"/>
            </a:endParaRPr>
          </a:p>
          <a:p>
            <a:r>
              <a:rPr lang="en-US" u="sng" dirty="0" smtClean="0">
                <a:solidFill>
                  <a:schemeClr val="accent4">
                    <a:lumMod val="10000"/>
                  </a:schemeClr>
                </a:solidFill>
                <a:hlinkClick r:id="rId3"/>
              </a:rPr>
              <a:t>           </a:t>
            </a:r>
            <a:r>
              <a:rPr lang="en-US" dirty="0" smtClean="0">
                <a:solidFill>
                  <a:srgbClr val="000000"/>
                </a:solidFill>
                <a:hlinkClick r:id="rId4"/>
              </a:rPr>
              <a:t>http</a:t>
            </a:r>
            <a:r>
              <a:rPr lang="en-US" dirty="0">
                <a:solidFill>
                  <a:srgbClr val="000000"/>
                </a:solidFill>
                <a:hlinkClick r:id="rId4"/>
              </a:rPr>
              <a:t>://</a:t>
            </a:r>
            <a:r>
              <a:rPr lang="en-US" dirty="0" smtClean="0">
                <a:solidFill>
                  <a:srgbClr val="000000"/>
                </a:solidFill>
                <a:hlinkClick r:id="rId4"/>
              </a:rPr>
              <a:t>ethicalmartini.wordpress.com/2009/04/03/public-</a:t>
            </a:r>
            <a:endParaRPr lang="en-US" dirty="0" smtClean="0">
              <a:solidFill>
                <a:srgbClr val="000000"/>
              </a:solidFill>
            </a:endParaRPr>
          </a:p>
          <a:p>
            <a:r>
              <a:rPr lang="en-US" dirty="0" smtClean="0">
                <a:solidFill>
                  <a:srgbClr val="000000"/>
                </a:solidFill>
              </a:rPr>
              <a:t>           </a:t>
            </a:r>
            <a:r>
              <a:rPr lang="en-US" dirty="0">
                <a:solidFill>
                  <a:srgbClr val="000000"/>
                </a:solidFill>
                <a:hlinkClick r:id="rId3"/>
              </a:rPr>
              <a:t>television-for-1-a-day/</a:t>
            </a:r>
            <a:endParaRPr lang="en-US" dirty="0" smtClean="0">
              <a:solidFill>
                <a:srgbClr val="000000"/>
              </a:solidFill>
            </a:endParaRPr>
          </a:p>
          <a:p>
            <a:endParaRPr lang="en-US" dirty="0" smtClean="0">
              <a:solidFill>
                <a:srgbClr val="00B050"/>
              </a:solidFill>
            </a:endParaRPr>
          </a:p>
          <a:p>
            <a:r>
              <a:rPr lang="en-US" dirty="0" smtClean="0">
                <a:solidFill>
                  <a:srgbClr val="00B050"/>
                </a:solidFill>
              </a:rPr>
              <a:t>Video Podcast:</a:t>
            </a:r>
          </a:p>
          <a:p>
            <a:r>
              <a:rPr lang="en-US" dirty="0" smtClean="0"/>
              <a:t>Dunning</a:t>
            </a:r>
            <a:r>
              <a:rPr lang="en-US" dirty="0"/>
              <a:t>, B. (Producer). (2011, January 12). </a:t>
            </a:r>
            <a:r>
              <a:rPr lang="en-US" i="1" dirty="0" err="1"/>
              <a:t>inFact</a:t>
            </a:r>
            <a:r>
              <a:rPr lang="en-US" i="1" dirty="0"/>
              <a:t>: Conspiracy </a:t>
            </a:r>
            <a:r>
              <a:rPr lang="en-US" i="1" dirty="0" smtClean="0"/>
              <a:t>  </a:t>
            </a:r>
          </a:p>
          <a:p>
            <a:r>
              <a:rPr lang="en-US" i="1" dirty="0" smtClean="0"/>
              <a:t>           </a:t>
            </a:r>
            <a:r>
              <a:rPr lang="en-US" i="1" dirty="0"/>
              <a:t>theories</a:t>
            </a:r>
            <a:r>
              <a:rPr lang="en-US" dirty="0"/>
              <a:t> [Video podcast]. Retrieved </a:t>
            </a:r>
            <a:r>
              <a:rPr lang="en-US" dirty="0" smtClean="0"/>
              <a:t>from</a:t>
            </a:r>
          </a:p>
          <a:p>
            <a:r>
              <a:rPr lang="en-US" i="1" dirty="0" smtClean="0"/>
              <a:t>            </a:t>
            </a:r>
            <a:r>
              <a:rPr lang="en-US" dirty="0">
                <a:hlinkClick r:id="rId5"/>
              </a:rPr>
              <a:t>http://itunes.apple.com/</a:t>
            </a:r>
            <a:endParaRPr lang="en-US" dirty="0"/>
          </a:p>
          <a:p>
            <a:endParaRPr lang="en-US" i="1" dirty="0"/>
          </a:p>
          <a:p>
            <a:r>
              <a:rPr lang="en-US" dirty="0" smtClean="0"/>
              <a:t>For </a:t>
            </a:r>
            <a:r>
              <a:rPr lang="en-US" dirty="0"/>
              <a:t>messages posted to an online community, like a blog, the subject line of the message is not in italics</a:t>
            </a:r>
          </a:p>
          <a:p>
            <a:endParaRPr lang="en-US" dirty="0" smtClean="0"/>
          </a:p>
          <a:p>
            <a:endParaRPr lang="en-US" dirty="0"/>
          </a:p>
        </p:txBody>
      </p:sp>
    </p:spTree>
    <p:extLst>
      <p:ext uri="{BB962C8B-B14F-4D97-AF65-F5344CB8AC3E}">
        <p14:creationId xmlns:p14="http://schemas.microsoft.com/office/powerpoint/2010/main" val="30166281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Audio podcast</a:t>
            </a:r>
            <a:br>
              <a:rPr lang="en-US" dirty="0">
                <a:effectLst/>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02488601"/>
              </p:ext>
            </p:extLst>
          </p:nvPr>
        </p:nvGraphicFramePr>
        <p:xfrm>
          <a:off x="362857" y="1712685"/>
          <a:ext cx="9992634" cy="5586857"/>
        </p:xfrm>
        <a:graphic>
          <a:graphicData uri="http://schemas.openxmlformats.org/drawingml/2006/table">
            <a:tbl>
              <a:tblPr firstRow="1" firstCol="1" bandRow="1">
                <a:tableStyleId>{5C22544A-7EE6-4342-B048-85BDC9FD1C3A}</a:tableStyleId>
              </a:tblPr>
              <a:tblGrid>
                <a:gridCol w="9992634">
                  <a:extLst>
                    <a:ext uri="{9D8B030D-6E8A-4147-A177-3AD203B41FA5}">
                      <a16:colId xmlns:a16="http://schemas.microsoft.com/office/drawing/2014/main" val="1230933946"/>
                    </a:ext>
                  </a:extLst>
                </a:gridCol>
              </a:tblGrid>
              <a:tr h="4717143">
                <a:tc>
                  <a:txBody>
                    <a:bodyPr/>
                    <a:lstStyle/>
                    <a:p>
                      <a:pPr marL="0" marR="0" indent="-209550">
                        <a:lnSpc>
                          <a:spcPct val="107000"/>
                        </a:lnSpc>
                        <a:spcBef>
                          <a:spcPts val="0"/>
                        </a:spcBef>
                        <a:spcAft>
                          <a:spcPts val="750"/>
                        </a:spcAft>
                      </a:pPr>
                      <a:r>
                        <a:rPr lang="en-US" sz="3200" dirty="0">
                          <a:solidFill>
                            <a:schemeClr val="accent1">
                              <a:lumMod val="50000"/>
                              <a:lumOff val="50000"/>
                            </a:schemeClr>
                          </a:solidFill>
                          <a:effectLst/>
                        </a:rPr>
                        <a:t>Van Nuys, D. (Producer). (2007, April 7). </a:t>
                      </a:r>
                      <a:r>
                        <a:rPr lang="en-US" sz="3200" i="1" dirty="0">
                          <a:solidFill>
                            <a:schemeClr val="accent1">
                              <a:lumMod val="50000"/>
                              <a:lumOff val="50000"/>
                            </a:schemeClr>
                          </a:solidFill>
                          <a:effectLst/>
                        </a:rPr>
                        <a:t>The anatomy </a:t>
                      </a:r>
                      <a:r>
                        <a:rPr lang="en-US" sz="3200" i="1" dirty="0" smtClean="0">
                          <a:solidFill>
                            <a:schemeClr val="accent1">
                              <a:lumMod val="50000"/>
                              <a:lumOff val="50000"/>
                            </a:schemeClr>
                          </a:solidFill>
                          <a:effectLst/>
                        </a:rPr>
                        <a:t>     </a:t>
                      </a:r>
                    </a:p>
                    <a:p>
                      <a:pPr marL="0" marR="0" indent="-209550">
                        <a:lnSpc>
                          <a:spcPct val="107000"/>
                        </a:lnSpc>
                        <a:spcBef>
                          <a:spcPts val="0"/>
                        </a:spcBef>
                        <a:spcAft>
                          <a:spcPts val="750"/>
                        </a:spcAft>
                      </a:pPr>
                      <a:r>
                        <a:rPr lang="en-US" sz="3200" i="1" dirty="0" smtClean="0">
                          <a:solidFill>
                            <a:schemeClr val="accent1">
                              <a:lumMod val="50000"/>
                              <a:lumOff val="50000"/>
                            </a:schemeClr>
                          </a:solidFill>
                          <a:effectLst/>
                        </a:rPr>
                        <a:t>          of a </a:t>
                      </a:r>
                      <a:r>
                        <a:rPr lang="en-US" sz="3200" i="1" dirty="0" err="1" smtClean="0">
                          <a:solidFill>
                            <a:schemeClr val="accent1">
                              <a:lumMod val="50000"/>
                              <a:lumOff val="50000"/>
                            </a:schemeClr>
                          </a:solidFill>
                          <a:effectLst/>
                        </a:rPr>
                        <a:t>lobotomist</a:t>
                      </a:r>
                      <a:r>
                        <a:rPr lang="en-US" sz="3200" i="1" dirty="0" smtClean="0">
                          <a:solidFill>
                            <a:schemeClr val="accent1">
                              <a:lumMod val="50000"/>
                              <a:lumOff val="50000"/>
                            </a:schemeClr>
                          </a:solidFill>
                          <a:effectLst/>
                        </a:rPr>
                        <a:t> [Audio podcast].</a:t>
                      </a:r>
                      <a:r>
                        <a:rPr lang="en-US" sz="3200" dirty="0" smtClean="0">
                          <a:solidFill>
                            <a:schemeClr val="accent1">
                              <a:lumMod val="50000"/>
                              <a:lumOff val="50000"/>
                            </a:schemeClr>
                          </a:solidFill>
                          <a:effectLst/>
                        </a:rPr>
                        <a:t> Retrieved from </a:t>
                      </a:r>
                      <a:endParaRPr lang="en-US" sz="3200" dirty="0" smtClean="0">
                        <a:solidFill>
                          <a:schemeClr val="accent1">
                            <a:lumMod val="50000"/>
                            <a:lumOff val="50000"/>
                          </a:schemeClr>
                        </a:solidFill>
                        <a:effectLst/>
                        <a:hlinkClick r:id="rId2"/>
                      </a:endParaRPr>
                    </a:p>
                    <a:p>
                      <a:pPr marL="0" marR="0" lvl="0" indent="-209550" algn="l" defTabSz="914400" rtl="0" eaLnBrk="1" fontAlgn="auto" latinLnBrk="0" hangingPunct="1">
                        <a:lnSpc>
                          <a:spcPct val="107000"/>
                        </a:lnSpc>
                        <a:spcBef>
                          <a:spcPts val="0"/>
                        </a:spcBef>
                        <a:spcAft>
                          <a:spcPts val="750"/>
                        </a:spcAft>
                        <a:buClrTx/>
                        <a:buSzTx/>
                        <a:buFontTx/>
                        <a:buNone/>
                        <a:tabLst/>
                        <a:defRPr/>
                      </a:pPr>
                      <a:r>
                        <a:rPr lang="en-US" sz="3200" u="none" dirty="0" smtClean="0">
                          <a:solidFill>
                            <a:schemeClr val="accent1">
                              <a:lumMod val="50000"/>
                              <a:lumOff val="50000"/>
                            </a:schemeClr>
                          </a:solidFill>
                          <a:effectLst/>
                          <a:hlinkClick r:id="rId2"/>
                        </a:rPr>
                        <a:t>          </a:t>
                      </a:r>
                      <a:r>
                        <a:rPr lang="en-US" sz="3200" dirty="0" smtClean="0">
                          <a:solidFill>
                            <a:schemeClr val="accent1">
                              <a:lumMod val="50000"/>
                              <a:lumOff val="50000"/>
                            </a:schemeClr>
                          </a:solidFill>
                          <a:effectLst/>
                          <a:hlinkClick r:id="rId2"/>
                        </a:rPr>
                        <a:t>http</a:t>
                      </a:r>
                      <a:r>
                        <a:rPr lang="en-US" sz="3200" dirty="0">
                          <a:solidFill>
                            <a:schemeClr val="accent1">
                              <a:lumMod val="50000"/>
                              <a:lumOff val="50000"/>
                            </a:schemeClr>
                          </a:solidFill>
                          <a:effectLst/>
                          <a:hlinkClick r:id="rId2"/>
                        </a:rPr>
                        <a:t>://</a:t>
                      </a:r>
                      <a:r>
                        <a:rPr lang="en-US" sz="3200" dirty="0" smtClean="0">
                          <a:solidFill>
                            <a:schemeClr val="accent1">
                              <a:lumMod val="50000"/>
                              <a:lumOff val="50000"/>
                            </a:schemeClr>
                          </a:solidFill>
                          <a:effectLst/>
                          <a:hlinkClick r:id="rId2"/>
                        </a:rPr>
                        <a:t>www.shrinkrapradio.com/2007/04/07/84-    </a:t>
                      </a:r>
                      <a:r>
                        <a:rPr lang="en-US" sz="3200" dirty="0" smtClean="0">
                          <a:solidFill>
                            <a:schemeClr val="accent1">
                              <a:lumMod val="50000"/>
                              <a:lumOff val="50000"/>
                            </a:schemeClr>
                          </a:solidFill>
                          <a:effectLst/>
                        </a:rPr>
                        <a:t>           </a:t>
                      </a:r>
                      <a:r>
                        <a:rPr lang="en-US" sz="1800" b="1" kern="1200" dirty="0" smtClean="0">
                          <a:solidFill>
                            <a:schemeClr val="lt1"/>
                          </a:solidFill>
                          <a:effectLst/>
                          <a:latin typeface="+mn-lt"/>
                          <a:ea typeface="+mn-ea"/>
                          <a:cs typeface="+mn-cs"/>
                        </a:rPr>
                        <a:t>Name </a:t>
                      </a:r>
                      <a:r>
                        <a:rPr lang="en-US" sz="3200" b="1" kern="1200" dirty="0" smtClean="0">
                          <a:solidFill>
                            <a:schemeClr val="lt1"/>
                          </a:solidFill>
                          <a:effectLst/>
                          <a:latin typeface="+mn-lt"/>
                          <a:ea typeface="+mn-ea"/>
                          <a:cs typeface="+mn-cs"/>
                        </a:rPr>
                        <a:t>t</a:t>
                      </a:r>
                      <a:r>
                        <a:rPr lang="en-US" sz="3200" b="1" kern="1200" baseline="0" dirty="0" smtClean="0">
                          <a:solidFill>
                            <a:schemeClr val="lt1"/>
                          </a:solidFill>
                          <a:effectLst/>
                          <a:latin typeface="+mn-lt"/>
                          <a:ea typeface="+mn-ea"/>
                          <a:cs typeface="+mn-cs"/>
                        </a:rPr>
                        <a:t>  </a:t>
                      </a:r>
                      <a:r>
                        <a:rPr lang="en-US" sz="3200" dirty="0" smtClean="0">
                          <a:solidFill>
                            <a:schemeClr val="accent1">
                              <a:lumMod val="50000"/>
                              <a:lumOff val="50000"/>
                            </a:schemeClr>
                          </a:solidFill>
                          <a:effectLst/>
                          <a:hlinkClick r:id="rId2"/>
                        </a:rPr>
                        <a:t>anatomy-</a:t>
                      </a:r>
                      <a:r>
                        <a:rPr lang="en-US" sz="3200" dirty="0" err="1" smtClean="0">
                          <a:solidFill>
                            <a:schemeClr val="accent1">
                              <a:lumMod val="50000"/>
                              <a:lumOff val="50000"/>
                            </a:schemeClr>
                          </a:solidFill>
                          <a:effectLst/>
                          <a:hlinkClick r:id="rId2"/>
                        </a:rPr>
                        <a:t>lobotomist</a:t>
                      </a:r>
                      <a:endParaRPr lang="en-US" sz="3200" dirty="0" smtClean="0">
                        <a:solidFill>
                          <a:schemeClr val="accent1">
                            <a:lumMod val="50000"/>
                            <a:lumOff val="50000"/>
                          </a:schemeClr>
                        </a:solidFill>
                        <a:effectLst/>
                      </a:endParaRPr>
                    </a:p>
                    <a:p>
                      <a:pPr marL="133350" marR="0" lvl="0" indent="-342900" algn="l" defTabSz="914400" rtl="0" eaLnBrk="1" fontAlgn="auto" latinLnBrk="0" hangingPunct="1">
                        <a:lnSpc>
                          <a:spcPct val="107000"/>
                        </a:lnSpc>
                        <a:spcBef>
                          <a:spcPts val="0"/>
                        </a:spcBef>
                        <a:spcAft>
                          <a:spcPts val="750"/>
                        </a:spcAft>
                        <a:buClrTx/>
                        <a:buSzTx/>
                        <a:buFont typeface="Wingdings" panose="05000000000000000000" pitchFamily="2" charset="2"/>
                        <a:buChar char="v"/>
                        <a:tabLst/>
                        <a:defRPr/>
                      </a:pPr>
                      <a:r>
                        <a:rPr lang="en-US" sz="2400" dirty="0" smtClean="0">
                          <a:solidFill>
                            <a:schemeClr val="accent1">
                              <a:lumMod val="50000"/>
                              <a:lumOff val="50000"/>
                            </a:schemeClr>
                          </a:solidFill>
                          <a:effectLst/>
                        </a:rPr>
                        <a:t>   Name</a:t>
                      </a:r>
                      <a:r>
                        <a:rPr lang="en-US" sz="2400" baseline="0" dirty="0" smtClean="0">
                          <a:solidFill>
                            <a:schemeClr val="accent1">
                              <a:lumMod val="50000"/>
                              <a:lumOff val="50000"/>
                            </a:schemeClr>
                          </a:solidFill>
                          <a:effectLst/>
                        </a:rPr>
                        <a:t> the producer if you can</a:t>
                      </a:r>
                    </a:p>
                    <a:p>
                      <a:pPr marL="133350" marR="0" lvl="0" indent="-342900" algn="l" defTabSz="914400" rtl="0" eaLnBrk="1" fontAlgn="auto" latinLnBrk="0" hangingPunct="1">
                        <a:lnSpc>
                          <a:spcPct val="107000"/>
                        </a:lnSpc>
                        <a:spcBef>
                          <a:spcPts val="0"/>
                        </a:spcBef>
                        <a:spcAft>
                          <a:spcPts val="750"/>
                        </a:spcAft>
                        <a:buClrTx/>
                        <a:buSzTx/>
                        <a:buFont typeface="Wingdings" panose="05000000000000000000" pitchFamily="2" charset="2"/>
                        <a:buChar char="v"/>
                        <a:tabLst/>
                        <a:defRPr/>
                      </a:pPr>
                      <a:r>
                        <a:rPr lang="en-US" sz="2400" baseline="0" dirty="0" smtClean="0">
                          <a:solidFill>
                            <a:schemeClr val="accent1">
                              <a:lumMod val="50000"/>
                              <a:lumOff val="50000"/>
                            </a:schemeClr>
                          </a:solidFill>
                          <a:effectLst/>
                        </a:rPr>
                        <a:t>   If the podcast is from iTunes, simply give the home page URL e.g.           Retrieved from https//itunes.apple.com</a:t>
                      </a:r>
                    </a:p>
                    <a:p>
                      <a:pPr marL="0" marR="0" lvl="0" indent="0" algn="l" defTabSz="914400" rtl="0" eaLnBrk="1" fontAlgn="auto" latinLnBrk="0" hangingPunct="1">
                        <a:lnSpc>
                          <a:spcPct val="107000"/>
                        </a:lnSpc>
                        <a:spcBef>
                          <a:spcPts val="0"/>
                        </a:spcBef>
                        <a:spcAft>
                          <a:spcPts val="750"/>
                        </a:spcAft>
                        <a:buClrTx/>
                        <a:buSzTx/>
                        <a:buFont typeface="Wingdings" panose="05000000000000000000" pitchFamily="2" charset="2"/>
                        <a:buNone/>
                        <a:tabLst/>
                        <a:defRPr/>
                      </a:pPr>
                      <a:endParaRPr lang="en-US" sz="2400" baseline="0" dirty="0" smtClean="0">
                        <a:solidFill>
                          <a:schemeClr val="accent1">
                            <a:lumMod val="50000"/>
                            <a:lumOff val="50000"/>
                          </a:schemeClr>
                        </a:solidFill>
                        <a:effectLst/>
                      </a:endParaRPr>
                    </a:p>
                    <a:p>
                      <a:pPr marL="0" marR="0" lvl="0" indent="-209550" algn="l" defTabSz="914400" rtl="0" eaLnBrk="1" fontAlgn="auto" latinLnBrk="0" hangingPunct="1">
                        <a:lnSpc>
                          <a:spcPct val="107000"/>
                        </a:lnSpc>
                        <a:spcBef>
                          <a:spcPts val="0"/>
                        </a:spcBef>
                        <a:spcAft>
                          <a:spcPts val="750"/>
                        </a:spcAft>
                        <a:buClrTx/>
                        <a:buSzTx/>
                        <a:buFontTx/>
                        <a:buNone/>
                        <a:tabLst/>
                        <a:defRPr/>
                      </a:pPr>
                      <a:r>
                        <a:rPr lang="en-US" sz="1800" b="1" kern="1200" dirty="0" smtClean="0">
                          <a:solidFill>
                            <a:schemeClr val="lt1"/>
                          </a:solidFill>
                          <a:effectLst/>
                          <a:latin typeface="+mn-lt"/>
                          <a:ea typeface="+mn-ea"/>
                          <a:cs typeface="+mn-cs"/>
                        </a:rPr>
                        <a:t>If the podcast is from iTunes simply give the home page, e.g. Retrieved </a:t>
                      </a:r>
                      <a:r>
                        <a:rPr lang="en-US" sz="3200" b="1" kern="1200" dirty="0" smtClean="0">
                          <a:solidFill>
                            <a:schemeClr val="lt1"/>
                          </a:solidFill>
                          <a:effectLst/>
                          <a:latin typeface="+mn-lt"/>
                          <a:ea typeface="+mn-ea"/>
                          <a:cs typeface="+mn-cs"/>
                        </a:rPr>
                        <a:t>producer if you ca</a:t>
                      </a:r>
                    </a:p>
                    <a:p>
                      <a:pPr lvl="0" fontAlgn="t"/>
                      <a:r>
                        <a:rPr lang="en-US" sz="1800" b="1" kern="1200" dirty="0" smtClean="0">
                          <a:solidFill>
                            <a:schemeClr val="lt1"/>
                          </a:solidFill>
                          <a:effectLst/>
                          <a:latin typeface="+mn-lt"/>
                          <a:ea typeface="+mn-ea"/>
                          <a:cs typeface="+mn-cs"/>
                        </a:rPr>
                        <a:t> </a:t>
                      </a:r>
                      <a:endParaRPr lang="en-US" sz="3200" dirty="0" smtClean="0">
                        <a:solidFill>
                          <a:schemeClr val="accent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lvl="0" fontAlgn="t"/>
                      <a:r>
                        <a:rPr lang="en-US" sz="1800" b="1" kern="1200" dirty="0" smtClean="0">
                          <a:solidFill>
                            <a:schemeClr val="lt1"/>
                          </a:solidFill>
                          <a:effectLst/>
                          <a:latin typeface="+mn-lt"/>
                          <a:ea typeface="+mn-ea"/>
                          <a:cs typeface="+mn-cs"/>
                        </a:rPr>
                        <a:t>Name the producer if you ca</a:t>
                      </a:r>
                      <a:r>
                        <a:rPr lang="en-US" sz="1800" b="1" kern="1200" baseline="0" dirty="0" smtClean="0">
                          <a:solidFill>
                            <a:schemeClr val="lt1"/>
                          </a:solidFill>
                          <a:effectLst/>
                          <a:latin typeface="+mn-lt"/>
                          <a:ea typeface="+mn-ea"/>
                          <a:cs typeface="+mn-cs"/>
                        </a:rPr>
                        <a:t>  </a:t>
                      </a:r>
                      <a:endParaRPr lang="en-US" sz="1800" b="1" kern="1200" dirty="0" smtClean="0">
                        <a:solidFill>
                          <a:schemeClr val="lt1"/>
                        </a:solidFill>
                        <a:effectLst/>
                        <a:latin typeface="+mn-lt"/>
                        <a:ea typeface="+mn-ea"/>
                        <a:cs typeface="+mn-cs"/>
                      </a:endParaRPr>
                    </a:p>
                  </a:txBody>
                  <a:tcPr marL="76200" marR="76200" marT="76200" marB="76200">
                    <a:noFill/>
                  </a:tcPr>
                </a:tc>
                <a:extLst>
                  <a:ext uri="{0D108BD9-81ED-4DB2-BD59-A6C34878D82A}">
                    <a16:rowId xmlns:a16="http://schemas.microsoft.com/office/drawing/2014/main" val="509768088"/>
                  </a:ext>
                </a:extLst>
              </a:tr>
            </a:tbl>
          </a:graphicData>
        </a:graphic>
      </p:graphicFrame>
    </p:spTree>
    <p:extLst>
      <p:ext uri="{BB962C8B-B14F-4D97-AF65-F5344CB8AC3E}">
        <p14:creationId xmlns:p14="http://schemas.microsoft.com/office/powerpoint/2010/main" val="2558069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PowerPoints in Blackboard</a:t>
            </a:r>
            <a:br>
              <a:rPr lang="en-US" dirty="0">
                <a:effectLst/>
              </a:rPr>
            </a:br>
            <a:endParaRPr lang="en-US" dirty="0"/>
          </a:p>
        </p:txBody>
      </p:sp>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In-text citiation: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Content Placeholder 5"/>
          <p:cNvSpPr>
            <a:spLocks noGrp="1"/>
          </p:cNvSpPr>
          <p:nvPr>
            <p:ph idx="1"/>
          </p:nvPr>
        </p:nvSpPr>
        <p:spPr>
          <a:xfrm>
            <a:off x="609600" y="1447800"/>
            <a:ext cx="10972800" cy="5043311"/>
          </a:xfrm>
        </p:spPr>
        <p:txBody>
          <a:bodyPr>
            <a:normAutofit lnSpcReduction="10000"/>
          </a:bodyPr>
          <a:lstStyle/>
          <a:p>
            <a:r>
              <a:rPr lang="en-US" b="1" dirty="0"/>
              <a:t>Harrison, J. (2009). Attributions, attitudes and cultural </a:t>
            </a:r>
            <a:r>
              <a:rPr lang="en-US" b="1" dirty="0" smtClean="0"/>
              <a:t>    </a:t>
            </a:r>
          </a:p>
          <a:p>
            <a:pPr marL="0" indent="0">
              <a:buNone/>
            </a:pPr>
            <a:r>
              <a:rPr lang="en-US" b="1" dirty="0" smtClean="0"/>
              <a:t>           </a:t>
            </a:r>
            <a:r>
              <a:rPr lang="en-US" b="1" dirty="0"/>
              <a:t>sensitivity [PowerPoint slides].</a:t>
            </a:r>
            <a:r>
              <a:rPr lang="en-US" b="1" dirty="0" smtClean="0"/>
              <a:t>  </a:t>
            </a:r>
            <a:endParaRPr lang="en-US" b="1" dirty="0"/>
          </a:p>
          <a:p>
            <a:pPr marL="0" indent="0">
              <a:buNone/>
            </a:pPr>
            <a:r>
              <a:rPr lang="en-US" b="1" dirty="0" smtClean="0"/>
              <a:t>           Interpersonal </a:t>
            </a:r>
            <a:r>
              <a:rPr lang="en-US" b="1" dirty="0"/>
              <a:t>Skills for Health </a:t>
            </a:r>
            <a:r>
              <a:rPr lang="en-US" b="1" dirty="0" smtClean="0"/>
              <a:t>Professionals </a:t>
            </a:r>
            <a:r>
              <a:rPr lang="en-US" b="1" dirty="0"/>
              <a:t>555103. </a:t>
            </a:r>
            <a:endParaRPr lang="en-US" b="1" dirty="0" smtClean="0"/>
          </a:p>
          <a:p>
            <a:pPr marL="0" indent="0">
              <a:buNone/>
            </a:pPr>
            <a:r>
              <a:rPr lang="en-US" b="1" dirty="0" smtClean="0"/>
              <a:t>           Retrieved</a:t>
            </a:r>
            <a:r>
              <a:rPr lang="en-US" b="1" dirty="0"/>
              <a:t> from Auckland University of Technology</a:t>
            </a:r>
          </a:p>
          <a:p>
            <a:pPr marL="0" indent="0">
              <a:buNone/>
            </a:pPr>
            <a:r>
              <a:rPr lang="en-US" b="1" dirty="0" smtClean="0"/>
              <a:t>           </a:t>
            </a:r>
            <a:r>
              <a:rPr lang="en-US" b="1" dirty="0" err="1" smtClean="0"/>
              <a:t>AUTonline</a:t>
            </a:r>
            <a:r>
              <a:rPr lang="en-US" b="1" dirty="0" smtClean="0"/>
              <a:t> </a:t>
            </a:r>
            <a:r>
              <a:rPr lang="en-US" b="1" dirty="0" err="1"/>
              <a:t>website:https</a:t>
            </a:r>
            <a:r>
              <a:rPr lang="en-US" b="1" dirty="0"/>
              <a:t>://autonline.aut.ac.nz</a:t>
            </a:r>
            <a:r>
              <a:rPr lang="en-US" b="1" dirty="0" smtClean="0"/>
              <a:t>/</a:t>
            </a:r>
          </a:p>
          <a:p>
            <a:pPr marL="0" indent="0">
              <a:buNone/>
            </a:pPr>
            <a:endParaRPr lang="en-US" b="1" dirty="0" smtClean="0"/>
          </a:p>
          <a:p>
            <a:pPr marL="0" indent="0">
              <a:buNone/>
            </a:pPr>
            <a:r>
              <a:rPr lang="en-US" b="1" dirty="0" smtClean="0"/>
              <a:t>    Ekechi, J. O. (</a:t>
            </a:r>
            <a:r>
              <a:rPr lang="en-US" b="1" dirty="0" smtClean="0"/>
              <a:t>2022). </a:t>
            </a:r>
            <a:r>
              <a:rPr lang="en-US" b="1" dirty="0" smtClean="0"/>
              <a:t>Sourcing Information [PowerPoint Slides].</a:t>
            </a:r>
          </a:p>
          <a:p>
            <a:pPr marL="0" indent="0">
              <a:buNone/>
            </a:pPr>
            <a:r>
              <a:rPr lang="en-US" b="1" dirty="0"/>
              <a:t> </a:t>
            </a:r>
            <a:r>
              <a:rPr lang="en-US" b="1" dirty="0" smtClean="0"/>
              <a:t>          Use of Library, Study Skills and </a:t>
            </a:r>
            <a:r>
              <a:rPr lang="en-US" b="1" dirty="0" smtClean="0"/>
              <a:t>ICT, </a:t>
            </a:r>
            <a:r>
              <a:rPr lang="en-US" b="1" dirty="0" smtClean="0"/>
              <a:t>GST 103. </a:t>
            </a:r>
            <a:r>
              <a:rPr lang="en-US" b="1" dirty="0" err="1" smtClean="0"/>
              <a:t>PAUelearning</a:t>
            </a:r>
            <a:endParaRPr lang="en-US" b="1" dirty="0" smtClean="0"/>
          </a:p>
          <a:p>
            <a:pPr marL="0" indent="0">
              <a:buNone/>
            </a:pPr>
            <a:r>
              <a:rPr lang="en-US" b="1" dirty="0"/>
              <a:t> </a:t>
            </a:r>
            <a:r>
              <a:rPr lang="en-US" b="1" dirty="0" smtClean="0"/>
              <a:t>           </a:t>
            </a:r>
            <a:r>
              <a:rPr lang="en-US" b="1" dirty="0" err="1" smtClean="0"/>
              <a:t>website:https</a:t>
            </a:r>
            <a:r>
              <a:rPr lang="en-US" b="1" dirty="0" smtClean="0"/>
              <a:t>://elearning.pau.edu.ng</a:t>
            </a:r>
            <a:endParaRPr lang="en-US" dirty="0"/>
          </a:p>
          <a:p>
            <a:endParaRPr lang="en-US" dirty="0"/>
          </a:p>
        </p:txBody>
      </p:sp>
    </p:spTree>
    <p:extLst>
      <p:ext uri="{BB962C8B-B14F-4D97-AF65-F5344CB8AC3E}">
        <p14:creationId xmlns:p14="http://schemas.microsoft.com/office/powerpoint/2010/main" val="18120878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Powerpoint</a:t>
            </a:r>
            <a:r>
              <a:rPr lang="en-US" dirty="0" smtClean="0"/>
              <a:t> Slides Available Online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4387214"/>
              </p:ext>
            </p:extLst>
          </p:nvPr>
        </p:nvGraphicFramePr>
        <p:xfrm>
          <a:off x="1285875" y="1771650"/>
          <a:ext cx="9886950" cy="4629150"/>
        </p:xfrm>
        <a:graphic>
          <a:graphicData uri="http://schemas.openxmlformats.org/drawingml/2006/table">
            <a:tbl>
              <a:tblPr firstRow="1" firstCol="1" bandRow="1">
                <a:tableStyleId>{5C22544A-7EE6-4342-B048-85BDC9FD1C3A}</a:tableStyleId>
              </a:tblPr>
              <a:tblGrid>
                <a:gridCol w="9886950">
                  <a:extLst>
                    <a:ext uri="{9D8B030D-6E8A-4147-A177-3AD203B41FA5}">
                      <a16:colId xmlns:a16="http://schemas.microsoft.com/office/drawing/2014/main" val="4071657892"/>
                    </a:ext>
                  </a:extLst>
                </a:gridCol>
              </a:tblGrid>
              <a:tr h="4629150">
                <a:tc>
                  <a:txBody>
                    <a:bodyPr/>
                    <a:lstStyle/>
                    <a:p>
                      <a:pPr marL="0" marR="0" indent="-209550">
                        <a:lnSpc>
                          <a:spcPct val="107000"/>
                        </a:lnSpc>
                        <a:spcBef>
                          <a:spcPts val="0"/>
                        </a:spcBef>
                        <a:spcAft>
                          <a:spcPts val="750"/>
                        </a:spcAft>
                      </a:pPr>
                      <a:r>
                        <a:rPr lang="en-US" sz="4000" dirty="0" err="1">
                          <a:solidFill>
                            <a:schemeClr val="tx1"/>
                          </a:solidFill>
                          <a:effectLst/>
                        </a:rPr>
                        <a:t>Sontheimer</a:t>
                      </a:r>
                      <a:r>
                        <a:rPr lang="en-US" sz="4000" dirty="0">
                          <a:solidFill>
                            <a:schemeClr val="tx1"/>
                          </a:solidFill>
                          <a:effectLst/>
                        </a:rPr>
                        <a:t>, R. (2009). Changes in APA </a:t>
                      </a:r>
                      <a:endParaRPr lang="en-US" sz="4000" dirty="0" smtClean="0">
                        <a:solidFill>
                          <a:schemeClr val="tx1"/>
                        </a:solidFill>
                        <a:effectLst/>
                      </a:endParaRPr>
                    </a:p>
                    <a:p>
                      <a:pPr marL="0" marR="0" indent="-209550">
                        <a:lnSpc>
                          <a:spcPct val="107000"/>
                        </a:lnSpc>
                        <a:spcBef>
                          <a:spcPts val="0"/>
                        </a:spcBef>
                        <a:spcAft>
                          <a:spcPts val="750"/>
                        </a:spcAft>
                      </a:pPr>
                      <a:r>
                        <a:rPr lang="en-US" sz="4000" dirty="0" smtClean="0">
                          <a:solidFill>
                            <a:schemeClr val="tx1"/>
                          </a:solidFill>
                          <a:effectLst/>
                        </a:rPr>
                        <a:t>          formatting: APA 6th edition [PowerPoint </a:t>
                      </a:r>
                    </a:p>
                    <a:p>
                      <a:pPr marL="0" marR="0" indent="-209550">
                        <a:lnSpc>
                          <a:spcPct val="107000"/>
                        </a:lnSpc>
                        <a:spcBef>
                          <a:spcPts val="0"/>
                        </a:spcBef>
                        <a:spcAft>
                          <a:spcPts val="750"/>
                        </a:spcAft>
                      </a:pPr>
                      <a:r>
                        <a:rPr lang="en-US" sz="4000" dirty="0" smtClean="0">
                          <a:solidFill>
                            <a:schemeClr val="tx1"/>
                          </a:solidFill>
                          <a:effectLst/>
                        </a:rPr>
                        <a:t>          slides</a:t>
                      </a:r>
                      <a:r>
                        <a:rPr lang="en-US" sz="4000" dirty="0">
                          <a:solidFill>
                            <a:schemeClr val="tx1"/>
                          </a:solidFill>
                          <a:effectLst/>
                        </a:rPr>
                        <a:t>]. Retrieved </a:t>
                      </a:r>
                      <a:r>
                        <a:rPr lang="en-US" sz="4000" dirty="0" smtClean="0">
                          <a:solidFill>
                            <a:schemeClr val="tx1"/>
                          </a:solidFill>
                          <a:effectLst/>
                        </a:rPr>
                        <a:t>from http://www.</a:t>
                      </a:r>
                      <a:r>
                        <a:rPr lang="en-US" sz="4000" baseline="0" dirty="0" smtClean="0">
                          <a:solidFill>
                            <a:schemeClr val="tx1"/>
                          </a:solidFill>
                          <a:effectLst/>
                        </a:rPr>
                        <a:t>    </a:t>
                      </a:r>
                    </a:p>
                    <a:p>
                      <a:pPr marL="0" marR="0" lvl="0" indent="-209550" algn="l" defTabSz="914400" rtl="0" eaLnBrk="1" fontAlgn="auto" latinLnBrk="0" hangingPunct="1">
                        <a:lnSpc>
                          <a:spcPct val="107000"/>
                        </a:lnSpc>
                        <a:spcBef>
                          <a:spcPts val="0"/>
                        </a:spcBef>
                        <a:spcAft>
                          <a:spcPts val="750"/>
                        </a:spcAft>
                        <a:buClrTx/>
                        <a:buSzTx/>
                        <a:buFontTx/>
                        <a:buNone/>
                        <a:tabLst/>
                        <a:defRPr/>
                      </a:pPr>
                      <a:r>
                        <a:rPr lang="en-US" sz="4000" baseline="0" dirty="0" smtClean="0">
                          <a:solidFill>
                            <a:schemeClr val="tx1"/>
                          </a:solidFill>
                          <a:effectLst/>
                        </a:rPr>
                        <a:t>          </a:t>
                      </a:r>
                      <a:r>
                        <a:rPr lang="en-US" sz="4000" dirty="0" smtClean="0">
                          <a:solidFill>
                            <a:schemeClr val="tx1"/>
                          </a:solidFill>
                          <a:effectLst/>
                        </a:rPr>
                        <a:t>writing.ku.edu/~writing/guides/</a:t>
                      </a:r>
                      <a:endParaRPr lang="en-US" sz="4000" baseline="0" dirty="0" smtClean="0">
                        <a:solidFill>
                          <a:schemeClr val="tx1"/>
                        </a:solidFill>
                        <a:effectLst/>
                      </a:endParaRPr>
                    </a:p>
                    <a:p>
                      <a:pPr marL="0" marR="0" indent="-209550">
                        <a:lnSpc>
                          <a:spcPct val="107000"/>
                        </a:lnSpc>
                        <a:spcBef>
                          <a:spcPts val="0"/>
                        </a:spcBef>
                        <a:spcAft>
                          <a:spcPts val="750"/>
                        </a:spcAft>
                      </a:pPr>
                      <a:r>
                        <a:rPr lang="en-US" sz="4000" dirty="0" smtClean="0">
                          <a:solidFill>
                            <a:schemeClr val="tx1"/>
                          </a:solidFill>
                          <a:effectLst/>
                        </a:rPr>
                        <a:t>          documents/NewAPA.ppt</a:t>
                      </a:r>
                      <a:endParaRPr lang="en-US" sz="4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oFill/>
                  </a:tcPr>
                </a:tc>
                <a:extLst>
                  <a:ext uri="{0D108BD9-81ED-4DB2-BD59-A6C34878D82A}">
                    <a16:rowId xmlns:a16="http://schemas.microsoft.com/office/drawing/2014/main" val="3675375186"/>
                  </a:ext>
                </a:extLst>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PowerPoint slides available online</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Reference list entry: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4189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latin typeface="Arial" panose="020B0604020202020204" pitchFamily="34" charset="0"/>
              </a:rPr>
              <a:t>Book by a corporate author: </a:t>
            </a:r>
            <a:br>
              <a:rPr lang="en-US" altLang="en-US" dirty="0">
                <a:latin typeface="Arial" panose="020B0604020202020204" pitchFamily="34" charset="0"/>
              </a:rPr>
            </a:br>
            <a:endParaRPr lang="en-US" dirty="0"/>
          </a:p>
        </p:txBody>
      </p:sp>
      <p:sp>
        <p:nvSpPr>
          <p:cNvPr id="3" name="Content Placeholder 2"/>
          <p:cNvSpPr>
            <a:spLocks noGrp="1"/>
          </p:cNvSpPr>
          <p:nvPr>
            <p:ph idx="1"/>
          </p:nvPr>
        </p:nvSpPr>
        <p:spPr>
          <a:xfrm>
            <a:off x="609600" y="1538514"/>
            <a:ext cx="10972800" cy="4709887"/>
          </a:xfrm>
        </p:spPr>
        <p:txBody>
          <a:bodyPr/>
          <a:lstStyle/>
          <a:p>
            <a:pPr>
              <a:lnSpc>
                <a:spcPct val="200000"/>
              </a:lnSpc>
              <a:buNone/>
            </a:pPr>
            <a:r>
              <a:rPr lang="en-US" altLang="en-US" dirty="0" smtClean="0">
                <a:solidFill>
                  <a:schemeClr val="folHlink"/>
                </a:solidFill>
                <a:latin typeface="Arial" panose="020B0604020202020204" pitchFamily="34" charset="0"/>
              </a:rPr>
              <a:t>National </a:t>
            </a:r>
            <a:r>
              <a:rPr lang="en-US" altLang="en-US" dirty="0">
                <a:solidFill>
                  <a:schemeClr val="folHlink"/>
                </a:solidFill>
                <a:latin typeface="Arial" panose="020B0604020202020204" pitchFamily="34" charset="0"/>
              </a:rPr>
              <a:t>Research Council. (1992). </a:t>
            </a:r>
            <a:r>
              <a:rPr lang="en-US" altLang="en-US" i="1" dirty="0">
                <a:solidFill>
                  <a:schemeClr val="folHlink"/>
                </a:solidFill>
                <a:latin typeface="Arial" panose="020B0604020202020204" pitchFamily="34" charset="0"/>
              </a:rPr>
              <a:t>China and the damming </a:t>
            </a:r>
            <a:r>
              <a:rPr lang="en-US" altLang="en-US" i="1" dirty="0" smtClean="0">
                <a:solidFill>
                  <a:schemeClr val="folHlink"/>
                </a:solidFill>
                <a:latin typeface="Arial" panose="020B0604020202020204" pitchFamily="34" charset="0"/>
              </a:rPr>
              <a:t>               of </a:t>
            </a:r>
            <a:r>
              <a:rPr lang="en-US" altLang="en-US" i="1" dirty="0">
                <a:solidFill>
                  <a:schemeClr val="folHlink"/>
                </a:solidFill>
                <a:latin typeface="Arial" panose="020B0604020202020204" pitchFamily="34" charset="0"/>
              </a:rPr>
              <a:t>the Three Gorges: Opportunities for psychic enuresis</a:t>
            </a:r>
            <a:r>
              <a:rPr lang="en-US" altLang="en-US" dirty="0">
                <a:solidFill>
                  <a:schemeClr val="folHlink"/>
                </a:solidFill>
                <a:latin typeface="Arial" panose="020B0604020202020204" pitchFamily="34" charset="0"/>
              </a:rPr>
              <a:t>. Washington: National Academy.</a:t>
            </a:r>
          </a:p>
          <a:p>
            <a:endParaRPr lang="en-US" dirty="0"/>
          </a:p>
        </p:txBody>
      </p:sp>
    </p:spTree>
    <p:extLst>
      <p:ext uri="{BB962C8B-B14F-4D97-AF65-F5344CB8AC3E}">
        <p14:creationId xmlns:p14="http://schemas.microsoft.com/office/powerpoint/2010/main" val="30087259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Work</a:t>
            </a:r>
            <a:endParaRPr lang="en-US" dirty="0"/>
          </a:p>
        </p:txBody>
      </p:sp>
      <p:sp>
        <p:nvSpPr>
          <p:cNvPr id="3" name="Content Placeholder 2"/>
          <p:cNvSpPr>
            <a:spLocks noGrp="1"/>
          </p:cNvSpPr>
          <p:nvPr>
            <p:ph idx="1"/>
          </p:nvPr>
        </p:nvSpPr>
        <p:spPr>
          <a:xfrm>
            <a:off x="609600" y="1185864"/>
            <a:ext cx="10972800" cy="5543550"/>
          </a:xfrm>
        </p:spPr>
        <p:txBody>
          <a:bodyPr/>
          <a:lstStyle/>
          <a:p>
            <a:endParaRPr lang="en-US" dirty="0"/>
          </a:p>
          <a:p>
            <a:r>
              <a:rPr lang="en-US" dirty="0" smtClean="0"/>
              <a:t>Academic writing: A handbook for International students</a:t>
            </a:r>
          </a:p>
          <a:p>
            <a:r>
              <a:rPr lang="en-US" dirty="0" smtClean="0"/>
              <a:t>Third edition, written by Stephen Bailey, published by Routledge, New York, 2011. Arrange this in a reference list</a:t>
            </a:r>
          </a:p>
          <a:p>
            <a:endParaRPr lang="en-US" dirty="0"/>
          </a:p>
          <a:p>
            <a:r>
              <a:rPr lang="en-US" b="1" dirty="0" smtClean="0"/>
              <a:t>PAU male students are more athletic than their female counterparts. </a:t>
            </a:r>
            <a:r>
              <a:rPr lang="en-US" dirty="0" smtClean="0"/>
              <a:t>This statement is found on  page 24 </a:t>
            </a:r>
            <a:r>
              <a:rPr lang="en-US" dirty="0"/>
              <a:t>of a book published by </a:t>
            </a:r>
            <a:r>
              <a:rPr lang="en-US" dirty="0" err="1"/>
              <a:t>Dr</a:t>
            </a:r>
            <a:r>
              <a:rPr lang="en-US" dirty="0"/>
              <a:t> </a:t>
            </a:r>
            <a:r>
              <a:rPr lang="en-US" dirty="0" err="1"/>
              <a:t>Kehinde</a:t>
            </a:r>
            <a:r>
              <a:rPr lang="en-US" dirty="0"/>
              <a:t> </a:t>
            </a:r>
            <a:r>
              <a:rPr lang="en-US" dirty="0" err="1"/>
              <a:t>Opadeji</a:t>
            </a:r>
            <a:r>
              <a:rPr lang="en-US" dirty="0"/>
              <a:t> </a:t>
            </a:r>
            <a:r>
              <a:rPr lang="en-US" dirty="0" smtClean="0"/>
              <a:t>in </a:t>
            </a:r>
            <a:r>
              <a:rPr lang="en-US" dirty="0"/>
              <a:t>2017. Write an in-text citation of this </a:t>
            </a:r>
            <a:r>
              <a:rPr lang="en-US" dirty="0" smtClean="0"/>
              <a:t>statement (Paraphrase and verbatim). </a:t>
            </a:r>
            <a:endParaRPr lang="en-US" dirty="0"/>
          </a:p>
        </p:txBody>
      </p:sp>
    </p:spTree>
    <p:extLst>
      <p:ext uri="{BB962C8B-B14F-4D97-AF65-F5344CB8AC3E}">
        <p14:creationId xmlns:p14="http://schemas.microsoft.com/office/powerpoint/2010/main" val="37483984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1695C5-A258-43AD-B303-BD41A2594C4C}"/>
              </a:ext>
            </a:extLst>
          </p:cNvPr>
          <p:cNvSpPr>
            <a:spLocks noGrp="1"/>
          </p:cNvSpPr>
          <p:nvPr>
            <p:ph idx="1"/>
          </p:nvPr>
        </p:nvSpPr>
        <p:spPr>
          <a:xfrm>
            <a:off x="876452" y="1550504"/>
            <a:ext cx="9819860" cy="5943600"/>
          </a:xfrm>
        </p:spPr>
        <p:txBody>
          <a:bodyPr/>
          <a:lstStyle/>
          <a:p>
            <a:pPr marL="0" indent="0">
              <a:buNone/>
              <a:defRPr/>
            </a:pPr>
            <a:r>
              <a:rPr lang="en-GB" sz="2400" dirty="0" err="1" smtClean="0"/>
              <a:t>Ukpokolo</a:t>
            </a:r>
            <a:r>
              <a:rPr lang="en-GB" sz="2400" dirty="0"/>
              <a:t>, E.I. (2015) </a:t>
            </a:r>
            <a:r>
              <a:rPr lang="en-GB" sz="2400" i="1" dirty="0"/>
              <a:t>Methodology of Research and Writing in Philosophy. </a:t>
            </a:r>
            <a:r>
              <a:rPr lang="en-GB" sz="2400" dirty="0"/>
              <a:t>Ibadan: Kairos Publishing.</a:t>
            </a:r>
          </a:p>
          <a:p>
            <a:pPr>
              <a:defRPr/>
            </a:pPr>
            <a:endParaRPr lang="en-GB" sz="1800" i="1" dirty="0"/>
          </a:p>
          <a:p>
            <a:pPr>
              <a:defRPr/>
            </a:pPr>
            <a:r>
              <a:rPr lang="en-US" sz="1800" i="1" dirty="0"/>
              <a:t>For more tutorials on APA referencing and citation format:</a:t>
            </a:r>
          </a:p>
          <a:p>
            <a:pPr>
              <a:defRPr/>
            </a:pPr>
            <a:endParaRPr lang="en-GB" sz="1800" i="1" dirty="0"/>
          </a:p>
          <a:p>
            <a:pPr marL="0" indent="0">
              <a:buNone/>
              <a:defRPr/>
            </a:pPr>
            <a:endParaRPr lang="en-GB" sz="1800" i="1" dirty="0"/>
          </a:p>
          <a:p>
            <a:pPr marL="0" indent="0">
              <a:buNone/>
              <a:defRPr/>
            </a:pPr>
            <a:endParaRPr lang="en-GB" sz="1800" i="1" dirty="0"/>
          </a:p>
          <a:p>
            <a:pPr>
              <a:defRPr/>
            </a:pPr>
            <a:endParaRPr lang="en-US" sz="1800" i="1" dirty="0"/>
          </a:p>
        </p:txBody>
      </p:sp>
      <p:sp>
        <p:nvSpPr>
          <p:cNvPr id="4" name="Slide Number Placeholder 3">
            <a:extLst>
              <a:ext uri="{FF2B5EF4-FFF2-40B4-BE49-F238E27FC236}">
                <a16:creationId xmlns:a16="http://schemas.microsoft.com/office/drawing/2014/main" id="{F8BB25C1-A0D5-4E24-960A-C8547B6E3D3C}"/>
              </a:ext>
            </a:extLst>
          </p:cNvPr>
          <p:cNvSpPr>
            <a:spLocks noGrp="1"/>
          </p:cNvSpPr>
          <p:nvPr>
            <p:ph type="sldNum" sz="quarter" idx="10"/>
          </p:nvPr>
        </p:nvSpPr>
        <p:spPr>
          <a:xfrm>
            <a:off x="5786382" y="6403767"/>
            <a:ext cx="2844800" cy="365125"/>
          </a:xfrm>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CD39E60F-9CCD-4CAD-B6E9-B6C6C07278DB}" type="slidenum">
              <a:rPr lang="en-US" altLang="en-US" b="1">
                <a:solidFill>
                  <a:srgbClr val="2E3A6E"/>
                </a:solidFill>
              </a:rPr>
              <a:pPr/>
              <a:t>38</a:t>
            </a:fld>
            <a:endParaRPr lang="en-US" altLang="en-US" b="1" dirty="0">
              <a:solidFill>
                <a:srgbClr val="2E3A6E"/>
              </a:solidFill>
            </a:endParaRPr>
          </a:p>
        </p:txBody>
      </p:sp>
      <p:sp>
        <p:nvSpPr>
          <p:cNvPr id="2" name="Rectangle 1">
            <a:extLst>
              <a:ext uri="{FF2B5EF4-FFF2-40B4-BE49-F238E27FC236}">
                <a16:creationId xmlns:a16="http://schemas.microsoft.com/office/drawing/2014/main" id="{234B110F-7AD4-4C35-B01E-F425D2F9FFAB}"/>
              </a:ext>
            </a:extLst>
          </p:cNvPr>
          <p:cNvSpPr/>
          <p:nvPr/>
        </p:nvSpPr>
        <p:spPr>
          <a:xfrm>
            <a:off x="3189756" y="4845396"/>
            <a:ext cx="5441426" cy="369332"/>
          </a:xfrm>
          <a:prstGeom prst="rect">
            <a:avLst/>
          </a:prstGeom>
        </p:spPr>
        <p:txBody>
          <a:bodyPr wrap="none">
            <a:spAutoFit/>
          </a:bodyPr>
          <a:lstStyle/>
          <a:p>
            <a:r>
              <a:rPr lang="en-US" dirty="0">
                <a:hlinkClick r:id="rId2"/>
              </a:rPr>
              <a:t>http://flash1r.apa.org/apastyle/basics-html5/index.html</a:t>
            </a:r>
            <a:endParaRPr lang="en-NG" dirty="0"/>
          </a:p>
        </p:txBody>
      </p:sp>
      <p:sp>
        <p:nvSpPr>
          <p:cNvPr id="7" name="Rectangle 6">
            <a:extLst>
              <a:ext uri="{FF2B5EF4-FFF2-40B4-BE49-F238E27FC236}">
                <a16:creationId xmlns:a16="http://schemas.microsoft.com/office/drawing/2014/main" id="{486CDD49-CAB8-42A7-8B9A-AC3C3F469B7C}"/>
              </a:ext>
            </a:extLst>
          </p:cNvPr>
          <p:cNvSpPr/>
          <p:nvPr/>
        </p:nvSpPr>
        <p:spPr>
          <a:xfrm>
            <a:off x="4222900" y="383405"/>
            <a:ext cx="2985882" cy="830997"/>
          </a:xfrm>
          <a:prstGeom prst="rect">
            <a:avLst/>
          </a:prstGeom>
        </p:spPr>
        <p:txBody>
          <a:bodyPr wrap="none">
            <a:spAutoFit/>
          </a:bodyPr>
          <a:lstStyle/>
          <a:p>
            <a:pPr>
              <a:defRPr/>
            </a:pPr>
            <a:r>
              <a:rPr lang="en-GB" sz="4800" b="1" dirty="0">
                <a:solidFill>
                  <a:schemeClr val="bg1"/>
                </a:solidFill>
              </a:rPr>
              <a:t>References</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a:t>Why Reference </a:t>
            </a:r>
            <a:r>
              <a:rPr lang="en-GB" dirty="0" err="1"/>
              <a:t>Contd</a:t>
            </a:r>
            <a:r>
              <a:rPr lang="en-GB" dirty="0"/>
              <a:t>…</a:t>
            </a:r>
            <a:endParaRPr lang="en-US" dirty="0"/>
          </a:p>
        </p:txBody>
      </p:sp>
      <p:sp>
        <p:nvSpPr>
          <p:cNvPr id="3" name="Content Placeholder 2"/>
          <p:cNvSpPr>
            <a:spLocks noGrp="1"/>
          </p:cNvSpPr>
          <p:nvPr>
            <p:ph idx="1"/>
          </p:nvPr>
        </p:nvSpPr>
        <p:spPr>
          <a:xfrm>
            <a:off x="609599" y="1637414"/>
            <a:ext cx="11171275" cy="4915786"/>
          </a:xfrm>
        </p:spPr>
        <p:txBody>
          <a:bodyPr>
            <a:noAutofit/>
          </a:bodyPr>
          <a:lstStyle/>
          <a:p>
            <a:pPr marL="45720" indent="0">
              <a:spcBef>
                <a:spcPts val="200"/>
              </a:spcBef>
              <a:buNone/>
              <a:defRPr/>
            </a:pPr>
            <a:r>
              <a:rPr lang="en-US" sz="2800" dirty="0"/>
              <a:t>Proper citation is a key element in academic scholarship and intellectual exchange. When we cite we: </a:t>
            </a:r>
          </a:p>
          <a:p>
            <a:pPr>
              <a:spcBef>
                <a:spcPts val="200"/>
              </a:spcBef>
              <a:buFont typeface="Wingdings" panose="05000000000000000000" pitchFamily="2" charset="2"/>
              <a:buChar char="§"/>
              <a:defRPr/>
            </a:pPr>
            <a:r>
              <a:rPr lang="en-US" sz="2800" dirty="0"/>
              <a:t>Show respect for the work of others </a:t>
            </a:r>
          </a:p>
          <a:p>
            <a:pPr>
              <a:buFont typeface="Wingdings" panose="05000000000000000000" pitchFamily="2" charset="2"/>
              <a:buChar char="§"/>
              <a:defRPr/>
            </a:pPr>
            <a:r>
              <a:rPr lang="en-US" sz="2800" dirty="0"/>
              <a:t>Help a reader to distinguish our work from the work of others who have contributed to our work </a:t>
            </a:r>
          </a:p>
          <a:p>
            <a:pPr>
              <a:buFont typeface="Wingdings" panose="05000000000000000000" pitchFamily="2" charset="2"/>
              <a:buChar char="§"/>
              <a:defRPr/>
            </a:pPr>
            <a:r>
              <a:rPr lang="en-US" sz="2800" dirty="0"/>
              <a:t>Give the reader the opportunity to check the validity of our use of other people’s work </a:t>
            </a:r>
          </a:p>
          <a:p>
            <a:pPr>
              <a:buFont typeface="Wingdings" panose="05000000000000000000" pitchFamily="2" charset="2"/>
              <a:buChar char="§"/>
              <a:defRPr/>
            </a:pPr>
            <a:r>
              <a:rPr lang="en-US" sz="2800" dirty="0"/>
              <a:t>Give the reader the opportunity to follow up our references, out of interest </a:t>
            </a:r>
          </a:p>
        </p:txBody>
      </p:sp>
    </p:spTree>
    <p:extLst>
      <p:ext uri="{BB962C8B-B14F-4D97-AF65-F5344CB8AC3E}">
        <p14:creationId xmlns:p14="http://schemas.microsoft.com/office/powerpoint/2010/main" val="3660942126"/>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a:t>Why Reference </a:t>
            </a:r>
            <a:r>
              <a:rPr lang="en-GB" dirty="0" err="1"/>
              <a:t>Contd</a:t>
            </a:r>
            <a:r>
              <a:rPr lang="en-GB" dirty="0"/>
              <a:t>…</a:t>
            </a:r>
            <a:endParaRPr lang="en-US" dirty="0"/>
          </a:p>
        </p:txBody>
      </p:sp>
      <p:sp>
        <p:nvSpPr>
          <p:cNvPr id="3" name="Content Placeholder 2"/>
          <p:cNvSpPr>
            <a:spLocks noGrp="1"/>
          </p:cNvSpPr>
          <p:nvPr>
            <p:ph idx="1"/>
          </p:nvPr>
        </p:nvSpPr>
        <p:spPr>
          <a:xfrm>
            <a:off x="609600" y="1679944"/>
            <a:ext cx="10972800" cy="4699591"/>
          </a:xfrm>
        </p:spPr>
        <p:txBody>
          <a:bodyPr>
            <a:normAutofit/>
          </a:bodyPr>
          <a:lstStyle/>
          <a:p>
            <a:pPr>
              <a:buFont typeface="Wingdings" panose="05000000000000000000" pitchFamily="2" charset="2"/>
              <a:buChar char="§"/>
              <a:defRPr/>
            </a:pPr>
            <a:r>
              <a:rPr lang="en-US" sz="2800" dirty="0"/>
              <a:t>Show and receive proper credit for our research process </a:t>
            </a:r>
          </a:p>
          <a:p>
            <a:pPr>
              <a:buFont typeface="Wingdings" panose="05000000000000000000" pitchFamily="2" charset="2"/>
              <a:buChar char="§"/>
              <a:defRPr/>
            </a:pPr>
            <a:r>
              <a:rPr lang="en-US" sz="2800" dirty="0"/>
              <a:t>Demonstrate that we are able to use reliable sources and critically assess them to support our work </a:t>
            </a:r>
          </a:p>
          <a:p>
            <a:pPr>
              <a:buFont typeface="Wingdings" panose="05000000000000000000" pitchFamily="2" charset="2"/>
              <a:buChar char="§"/>
              <a:defRPr/>
            </a:pPr>
            <a:r>
              <a:rPr lang="en-US" sz="2800" dirty="0"/>
              <a:t>Establish the credibility and authority of our knowledge and ideas </a:t>
            </a:r>
          </a:p>
          <a:p>
            <a:pPr>
              <a:buFont typeface="Wingdings" panose="05000000000000000000" pitchFamily="2" charset="2"/>
              <a:buChar char="§"/>
              <a:defRPr/>
            </a:pPr>
            <a:r>
              <a:rPr lang="en-US" sz="2800" dirty="0"/>
              <a:t>Demonstrate that we are able to draw our own conclusions </a:t>
            </a:r>
          </a:p>
          <a:p>
            <a:pPr>
              <a:buFont typeface="Wingdings" panose="05000000000000000000" pitchFamily="2" charset="2"/>
              <a:buChar char="§"/>
              <a:defRPr/>
            </a:pPr>
            <a:r>
              <a:rPr lang="en-US" sz="2800" dirty="0"/>
              <a:t>Share the blame (if we get it wrong)</a:t>
            </a:r>
          </a:p>
          <a:p>
            <a:pPr marL="0" indent="0">
              <a:buNone/>
              <a:defRPr/>
            </a:pPr>
            <a:endParaRPr lang="en-US" sz="2400" dirty="0"/>
          </a:p>
        </p:txBody>
      </p:sp>
    </p:spTree>
    <p:extLst>
      <p:ext uri="{BB962C8B-B14F-4D97-AF65-F5344CB8AC3E}">
        <p14:creationId xmlns:p14="http://schemas.microsoft.com/office/powerpoint/2010/main" val="700138236"/>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a:t>When to Reference</a:t>
            </a:r>
            <a:endParaRPr lang="en-US" dirty="0"/>
          </a:p>
        </p:txBody>
      </p:sp>
      <p:sp>
        <p:nvSpPr>
          <p:cNvPr id="3" name="Content Placeholder 2"/>
          <p:cNvSpPr>
            <a:spLocks noGrp="1"/>
          </p:cNvSpPr>
          <p:nvPr>
            <p:ph idx="1"/>
          </p:nvPr>
        </p:nvSpPr>
        <p:spPr>
          <a:xfrm>
            <a:off x="786809" y="1573618"/>
            <a:ext cx="10972800" cy="4979581"/>
          </a:xfrm>
        </p:spPr>
        <p:txBody>
          <a:bodyPr>
            <a:noAutofit/>
          </a:bodyPr>
          <a:lstStyle/>
          <a:p>
            <a:pPr marL="0" indent="0">
              <a:buNone/>
              <a:defRPr/>
            </a:pPr>
            <a:r>
              <a:rPr lang="en-US" sz="2800" b="1" dirty="0"/>
              <a:t>Remember</a:t>
            </a:r>
            <a:r>
              <a:rPr lang="en-US" sz="2800" dirty="0"/>
              <a:t>! When we acknowledge the use of materials or ideas that are not ours, the reader must be able to clearly distinguish between our own words, illustrations, findings and ideas and the words and work of other creators. </a:t>
            </a:r>
          </a:p>
          <a:p>
            <a:pPr>
              <a:defRPr/>
            </a:pPr>
            <a:r>
              <a:rPr lang="en-US" sz="2800" dirty="0"/>
              <a:t>In written work, we should cite in the text where exactly we have used an external source. </a:t>
            </a:r>
          </a:p>
          <a:p>
            <a:pPr>
              <a:defRPr/>
            </a:pPr>
            <a:r>
              <a:rPr lang="en-US" sz="2800" dirty="0">
                <a:solidFill>
                  <a:srgbClr val="FF0000"/>
                </a:solidFill>
              </a:rPr>
              <a:t>Note</a:t>
            </a:r>
            <a:r>
              <a:rPr lang="en-US" sz="2800" dirty="0"/>
              <a:t>: The inclusion of a </a:t>
            </a:r>
            <a:r>
              <a:rPr lang="en-US" sz="2800"/>
              <a:t>reference </a:t>
            </a:r>
            <a:r>
              <a:rPr lang="en-US" sz="2800" smtClean="0"/>
              <a:t>or </a:t>
            </a:r>
            <a:r>
              <a:rPr lang="en-US" sz="2800" dirty="0"/>
              <a:t>a bibliography (works cited/list of references) at the end of the paper is not enough. </a:t>
            </a:r>
          </a:p>
        </p:txBody>
      </p:sp>
    </p:spTree>
    <p:extLst>
      <p:ext uri="{BB962C8B-B14F-4D97-AF65-F5344CB8AC3E}">
        <p14:creationId xmlns:p14="http://schemas.microsoft.com/office/powerpoint/2010/main" val="1070741315"/>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990601"/>
            <a:ext cx="7315200" cy="1154113"/>
          </a:xfrm>
        </p:spPr>
        <p:txBody>
          <a:bodyPr/>
          <a:lstStyle/>
          <a:p>
            <a:pPr>
              <a:defRPr/>
            </a:pPr>
            <a:r>
              <a:rPr lang="en-GB" dirty="0"/>
              <a:t>When to cite</a:t>
            </a:r>
            <a:endParaRPr lang="en-US" dirty="0"/>
          </a:p>
        </p:txBody>
      </p:sp>
      <p:sp>
        <p:nvSpPr>
          <p:cNvPr id="3" name="Content Placeholder 2"/>
          <p:cNvSpPr>
            <a:spLocks noGrp="1"/>
          </p:cNvSpPr>
          <p:nvPr>
            <p:ph idx="1"/>
          </p:nvPr>
        </p:nvSpPr>
        <p:spPr>
          <a:xfrm>
            <a:off x="850605" y="1486786"/>
            <a:ext cx="10909005" cy="4380613"/>
          </a:xfrm>
        </p:spPr>
        <p:txBody>
          <a:bodyPr>
            <a:noAutofit/>
          </a:bodyPr>
          <a:lstStyle/>
          <a:p>
            <a:pPr marL="0" indent="0">
              <a:buNone/>
              <a:defRPr/>
            </a:pPr>
            <a:endParaRPr lang="en-US" sz="2800" dirty="0"/>
          </a:p>
          <a:p>
            <a:pPr>
              <a:defRPr/>
            </a:pPr>
            <a:r>
              <a:rPr lang="en-US" sz="2800" dirty="0"/>
              <a:t>In other forms of work (music, video, artistic pieces), we are expected to acknowledge use of external sources appropriately.</a:t>
            </a:r>
          </a:p>
          <a:p>
            <a:pPr>
              <a:defRPr/>
            </a:pPr>
            <a:r>
              <a:rPr lang="en-US" sz="2800" dirty="0"/>
              <a:t>In presentations we can provide our audience with a handout of our references, or list our sources on the final slide(s). </a:t>
            </a:r>
          </a:p>
          <a:p>
            <a:pPr>
              <a:defRPr/>
            </a:pPr>
            <a:r>
              <a:rPr lang="en-US" sz="2800" dirty="0"/>
              <a:t>During an oral presentation, we can acknowledge the sources we are using by the use of phrases, for example, “As Aristotle put it …” or “ According to.</a:t>
            </a:r>
          </a:p>
          <a:p>
            <a:pPr marL="45720" indent="0">
              <a:buNone/>
              <a:defRPr/>
            </a:pPr>
            <a:endParaRPr lang="en-US" sz="2800" dirty="0"/>
          </a:p>
        </p:txBody>
      </p:sp>
      <p:sp>
        <p:nvSpPr>
          <p:cNvPr id="4" name="Title 1"/>
          <p:cNvSpPr txBox="1">
            <a:spLocks/>
          </p:cNvSpPr>
          <p:nvPr/>
        </p:nvSpPr>
        <p:spPr bwMode="auto">
          <a:xfrm>
            <a:off x="1148316" y="-51390"/>
            <a:ext cx="7974420" cy="1433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gn="r" rtl="0" eaLnBrk="0" fontAlgn="base" hangingPunct="0">
              <a:spcBef>
                <a:spcPct val="0"/>
              </a:spcBef>
              <a:spcAft>
                <a:spcPct val="0"/>
              </a:spcAft>
              <a:defRPr sz="3000" b="1" kern="1200">
                <a:solidFill>
                  <a:schemeClr val="bg1"/>
                </a:solidFill>
                <a:effectLst>
                  <a:outerShdw blurRad="38100" dist="38100" dir="2700000" algn="tl">
                    <a:srgbClr val="000000">
                      <a:alpha val="43137"/>
                    </a:srgbClr>
                  </a:outerShdw>
                </a:effectLst>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GB" dirty="0"/>
              <a:t>When to Reference </a:t>
            </a:r>
            <a:r>
              <a:rPr lang="en-GB" dirty="0" err="1"/>
              <a:t>Contd</a:t>
            </a:r>
            <a:r>
              <a:rPr lang="en-GB" dirty="0"/>
              <a:t>…</a:t>
            </a:r>
            <a:endParaRPr lang="en-US" dirty="0"/>
          </a:p>
        </p:txBody>
      </p:sp>
    </p:spTree>
    <p:extLst>
      <p:ext uri="{BB962C8B-B14F-4D97-AF65-F5344CB8AC3E}">
        <p14:creationId xmlns:p14="http://schemas.microsoft.com/office/powerpoint/2010/main" val="3785911003"/>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a:t>How to Reference</a:t>
            </a:r>
            <a:endParaRPr lang="en-US" dirty="0"/>
          </a:p>
        </p:txBody>
      </p:sp>
      <p:sp>
        <p:nvSpPr>
          <p:cNvPr id="3" name="Content Placeholder 2"/>
          <p:cNvSpPr>
            <a:spLocks noGrp="1"/>
          </p:cNvSpPr>
          <p:nvPr>
            <p:ph idx="1"/>
          </p:nvPr>
        </p:nvSpPr>
        <p:spPr>
          <a:xfrm>
            <a:off x="609599" y="1467293"/>
            <a:ext cx="10972800" cy="4678325"/>
          </a:xfrm>
        </p:spPr>
        <p:txBody>
          <a:bodyPr>
            <a:normAutofit/>
          </a:bodyPr>
          <a:lstStyle/>
          <a:p>
            <a:pPr algn="just">
              <a:defRPr/>
            </a:pPr>
            <a:r>
              <a:rPr lang="en-US" sz="2800" dirty="0"/>
              <a:t>When we cite,  </a:t>
            </a:r>
            <a:r>
              <a:rPr lang="en-US" sz="2800" dirty="0" smtClean="0"/>
              <a:t>it </a:t>
            </a:r>
            <a:r>
              <a:rPr lang="en-US" sz="2800" dirty="0"/>
              <a:t>must be clear to the reader just what it is that we owe to someone else, and whether we have quoted exactly or have used our own words and understanding of the original material.</a:t>
            </a:r>
          </a:p>
          <a:p>
            <a:pPr marL="0" indent="0" algn="just">
              <a:buNone/>
              <a:defRPr/>
            </a:pPr>
            <a:endParaRPr lang="en-US" sz="2800" dirty="0"/>
          </a:p>
          <a:p>
            <a:pPr algn="just">
              <a:defRPr/>
            </a:pPr>
            <a:r>
              <a:rPr lang="en-US" sz="2800" dirty="0"/>
              <a:t>Use of a reference style guide is advised because it ensures that our citations and references are recorded consistently. </a:t>
            </a:r>
          </a:p>
          <a:p>
            <a:pPr marL="0" indent="0">
              <a:buNone/>
              <a:defRPr/>
            </a:pPr>
            <a:endParaRPr lang="en-US" sz="2800" dirty="0"/>
          </a:p>
        </p:txBody>
      </p:sp>
    </p:spTree>
    <p:extLst>
      <p:ext uri="{BB962C8B-B14F-4D97-AF65-F5344CB8AC3E}">
        <p14:creationId xmlns:p14="http://schemas.microsoft.com/office/powerpoint/2010/main" val="4272249626"/>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99D6E-600C-474E-B45F-33007100699E}"/>
              </a:ext>
            </a:extLst>
          </p:cNvPr>
          <p:cNvSpPr>
            <a:spLocks noGrp="1"/>
          </p:cNvSpPr>
          <p:nvPr>
            <p:ph type="title"/>
          </p:nvPr>
        </p:nvSpPr>
        <p:spPr>
          <a:xfrm>
            <a:off x="203200" y="1548848"/>
            <a:ext cx="3454400" cy="4065104"/>
          </a:xfrm>
        </p:spPr>
        <p:txBody>
          <a:bodyPr>
            <a:normAutofit/>
          </a:bodyPr>
          <a:lstStyle/>
          <a:p>
            <a:pPr>
              <a:defRPr/>
            </a:pPr>
            <a:r>
              <a:rPr lang="en-GB" dirty="0">
                <a:solidFill>
                  <a:schemeClr val="tx1"/>
                </a:solidFill>
              </a:rPr>
              <a:t>DIFFERENT REFERENCING STYLES</a:t>
            </a:r>
            <a:endParaRPr lang="en-US" dirty="0">
              <a:solidFill>
                <a:schemeClr val="tx1"/>
              </a:solidFill>
            </a:endParaRPr>
          </a:p>
        </p:txBody>
      </p:sp>
      <p:sp>
        <p:nvSpPr>
          <p:cNvPr id="3" name="Content Placeholder 2">
            <a:extLst>
              <a:ext uri="{FF2B5EF4-FFF2-40B4-BE49-F238E27FC236}">
                <a16:creationId xmlns:a16="http://schemas.microsoft.com/office/drawing/2014/main" id="{32591592-629C-4CE4-8C97-E15B19A7F556}"/>
              </a:ext>
            </a:extLst>
          </p:cNvPr>
          <p:cNvSpPr>
            <a:spLocks noGrp="1"/>
          </p:cNvSpPr>
          <p:nvPr>
            <p:ph idx="1"/>
          </p:nvPr>
        </p:nvSpPr>
        <p:spPr>
          <a:xfrm>
            <a:off x="4333461" y="1364973"/>
            <a:ext cx="6096000" cy="4991377"/>
          </a:xfrm>
        </p:spPr>
        <p:txBody>
          <a:bodyPr>
            <a:normAutofit fontScale="92500" lnSpcReduction="10000"/>
          </a:bodyPr>
          <a:lstStyle/>
          <a:p>
            <a:pPr>
              <a:defRPr/>
            </a:pPr>
            <a:r>
              <a:rPr lang="en-GB" dirty="0"/>
              <a:t>There are several reference styles usually identified with academic institutions and bodies.</a:t>
            </a:r>
          </a:p>
          <a:p>
            <a:pPr>
              <a:defRPr/>
            </a:pPr>
            <a:endParaRPr lang="en-GB" dirty="0"/>
          </a:p>
          <a:p>
            <a:pPr marL="514350" indent="-514350">
              <a:buFont typeface="+mj-lt"/>
              <a:buAutoNum type="arabicPeriod"/>
              <a:defRPr/>
            </a:pPr>
            <a:r>
              <a:rPr lang="en-GB" dirty="0"/>
              <a:t>APA- American Psychological Association</a:t>
            </a:r>
          </a:p>
          <a:p>
            <a:pPr marL="514350" indent="-514350">
              <a:buFont typeface="+mj-lt"/>
              <a:buAutoNum type="arabicPeriod"/>
              <a:defRPr/>
            </a:pPr>
            <a:r>
              <a:rPr lang="en-GB" dirty="0"/>
              <a:t>MLA- Modern Language Association</a:t>
            </a:r>
          </a:p>
          <a:p>
            <a:pPr marL="514350" indent="-514350">
              <a:buFont typeface="+mj-lt"/>
              <a:buAutoNum type="arabicPeriod"/>
              <a:defRPr/>
            </a:pPr>
            <a:r>
              <a:rPr lang="en-GB" dirty="0"/>
              <a:t>Chicago Manual of Style</a:t>
            </a:r>
          </a:p>
          <a:p>
            <a:pPr marL="514350" indent="-514350">
              <a:buFont typeface="+mj-lt"/>
              <a:buAutoNum type="arabicPeriod"/>
              <a:defRPr/>
            </a:pPr>
            <a:r>
              <a:rPr lang="en-US" dirty="0"/>
              <a:t>Harvard Referencing Style. </a:t>
            </a:r>
          </a:p>
        </p:txBody>
      </p:sp>
      <p:sp>
        <p:nvSpPr>
          <p:cNvPr id="4" name="Slide Number Placeholder 3">
            <a:extLst>
              <a:ext uri="{FF2B5EF4-FFF2-40B4-BE49-F238E27FC236}">
                <a16:creationId xmlns:a16="http://schemas.microsoft.com/office/drawing/2014/main" id="{9E951F10-FCAD-41F6-B8E8-BCDE676681D5}"/>
              </a:ext>
            </a:extLst>
          </p:cNvPr>
          <p:cNvSpPr>
            <a:spLocks noGrp="1"/>
          </p:cNvSpPr>
          <p:nvPr>
            <p:ph type="sldNum" sz="quarter" idx="10"/>
          </p:nvPr>
        </p:nvSpPr>
        <p:spPr>
          <a:xfrm>
            <a:off x="5844208" y="6417917"/>
            <a:ext cx="2844800" cy="365125"/>
          </a:xfrm>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A6BBB33-F1C6-4AB8-9513-A0AF3454579B}" type="slidenum">
              <a:rPr lang="en-US" altLang="en-US" b="1">
                <a:solidFill>
                  <a:srgbClr val="2E3A6E"/>
                </a:solidFill>
              </a:rPr>
              <a:pPr/>
              <a:t>9</a:t>
            </a:fld>
            <a:endParaRPr lang="en-US" altLang="en-US" b="1" dirty="0">
              <a:solidFill>
                <a:srgbClr val="2E3A6E"/>
              </a:solidFill>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Blank PAU slide">
  <a:themeElements>
    <a:clrScheme name="Custom 1">
      <a:dk1>
        <a:srgbClr val="002060"/>
      </a:dk1>
      <a:lt1>
        <a:srgbClr val="FFFFFF"/>
      </a:lt1>
      <a:dk2>
        <a:srgbClr val="09055B"/>
      </a:dk2>
      <a:lt2>
        <a:srgbClr val="FFFFFF"/>
      </a:lt2>
      <a:accent1>
        <a:srgbClr val="002060"/>
      </a:accent1>
      <a:accent2>
        <a:srgbClr val="002060"/>
      </a:accent2>
      <a:accent3>
        <a:srgbClr val="97BAFF"/>
      </a:accent3>
      <a:accent4>
        <a:srgbClr val="D5E3FF"/>
      </a:accent4>
      <a:accent5>
        <a:srgbClr val="002060"/>
      </a:accent5>
      <a:accent6>
        <a:srgbClr val="002060"/>
      </a:accent6>
      <a:hlink>
        <a:srgbClr val="DB5353"/>
      </a:hlink>
      <a:folHlink>
        <a:srgbClr val="90363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 PAU slide</Template>
  <TotalTime>1068</TotalTime>
  <Words>3118</Words>
  <Application>Microsoft Office PowerPoint</Application>
  <PresentationFormat>Widescreen</PresentationFormat>
  <Paragraphs>285</Paragraphs>
  <Slides>38</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38</vt:i4>
      </vt:variant>
    </vt:vector>
  </HeadingPairs>
  <TitlesOfParts>
    <vt:vector size="46" baseType="lpstr">
      <vt:lpstr>Arial</vt:lpstr>
      <vt:lpstr>Calibri</vt:lpstr>
      <vt:lpstr>Segoe UI</vt:lpstr>
      <vt:lpstr>Times New Roman</vt:lpstr>
      <vt:lpstr>Verdana</vt:lpstr>
      <vt:lpstr>Wingdings</vt:lpstr>
      <vt:lpstr>Blank PAU slide</vt:lpstr>
      <vt:lpstr>Office Theme</vt:lpstr>
      <vt:lpstr>REFERENCING AND CITATION</vt:lpstr>
      <vt:lpstr> REFERNCING </vt:lpstr>
      <vt:lpstr>Why Reference </vt:lpstr>
      <vt:lpstr>Why Reference Contd…</vt:lpstr>
      <vt:lpstr>Why Reference Contd…</vt:lpstr>
      <vt:lpstr>When to Reference</vt:lpstr>
      <vt:lpstr>When to cite</vt:lpstr>
      <vt:lpstr>How to Reference</vt:lpstr>
      <vt:lpstr>DIFFERENT REFERENCING STYLES</vt:lpstr>
      <vt:lpstr>APA</vt:lpstr>
      <vt:lpstr>PowerPoint Presentation</vt:lpstr>
      <vt:lpstr>PowerPoint Presentation</vt:lpstr>
      <vt:lpstr>In-text Citation with APA</vt:lpstr>
      <vt:lpstr>How to cite in-text</vt:lpstr>
      <vt:lpstr>In-text Citation Guidelines</vt:lpstr>
      <vt:lpstr>In-text Citation Continued</vt:lpstr>
      <vt:lpstr>In-text Citation Continued</vt:lpstr>
      <vt:lpstr>Other In-text Possibilities</vt:lpstr>
      <vt:lpstr>Other In-text Possibilities Continued</vt:lpstr>
      <vt:lpstr>References List</vt:lpstr>
      <vt:lpstr>General Tips for References </vt:lpstr>
      <vt:lpstr>APA Reference examples</vt:lpstr>
      <vt:lpstr>CHAPTER IN AN EDITED BOOK</vt:lpstr>
      <vt:lpstr>PowerPoint Presentation</vt:lpstr>
      <vt:lpstr>PowerPoint Presentation</vt:lpstr>
      <vt:lpstr>PowerPoint Presentation</vt:lpstr>
      <vt:lpstr>Edited Books ( When the author(s) is also the editor)</vt:lpstr>
      <vt:lpstr>What is DOI in APA referencing?</vt:lpstr>
      <vt:lpstr>PowerPoint Presentation</vt:lpstr>
      <vt:lpstr>Newspaper Article </vt:lpstr>
      <vt:lpstr>Magazine Article </vt:lpstr>
      <vt:lpstr>Blog Post</vt:lpstr>
      <vt:lpstr>Audio podcast </vt:lpstr>
      <vt:lpstr>PowerPoints in Blackboard </vt:lpstr>
      <vt:lpstr>Powerpoint Slides Available Online</vt:lpstr>
      <vt:lpstr>Book by a corporate author:  </vt:lpstr>
      <vt:lpstr>Class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REFERENCING AND BIBLIOGRAPHY</dc:title>
  <dc:creator>Usochi Ilozumba</dc:creator>
  <cp:lastModifiedBy>Ogechi Ekechi</cp:lastModifiedBy>
  <cp:revision>57</cp:revision>
  <dcterms:created xsi:type="dcterms:W3CDTF">2018-10-10T11:35:17Z</dcterms:created>
  <dcterms:modified xsi:type="dcterms:W3CDTF">2022-10-31T13:17:16Z</dcterms:modified>
</cp:coreProperties>
</file>