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  <p:sldMasterId id="2147483728" r:id="rId2"/>
  </p:sldMasterIdLst>
  <p:notesMasterIdLst>
    <p:notesMasterId r:id="rId21"/>
  </p:notesMasterIdLst>
  <p:handoutMasterIdLst>
    <p:handoutMasterId r:id="rId22"/>
  </p:handoutMasterIdLst>
  <p:sldIdLst>
    <p:sldId id="285" r:id="rId3"/>
    <p:sldId id="286" r:id="rId4"/>
    <p:sldId id="287" r:id="rId5"/>
    <p:sldId id="288" r:id="rId6"/>
    <p:sldId id="289" r:id="rId7"/>
    <p:sldId id="292" r:id="rId8"/>
    <p:sldId id="293" r:id="rId9"/>
    <p:sldId id="271" r:id="rId10"/>
    <p:sldId id="270" r:id="rId11"/>
    <p:sldId id="294" r:id="rId12"/>
    <p:sldId id="275" r:id="rId13"/>
    <p:sldId id="301" r:id="rId14"/>
    <p:sldId id="303" r:id="rId15"/>
    <p:sldId id="307" r:id="rId16"/>
    <p:sldId id="305" r:id="rId17"/>
    <p:sldId id="304" r:id="rId18"/>
    <p:sldId id="306" r:id="rId19"/>
    <p:sldId id="30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DA4E54-2437-4856-8158-584BBB2495CB}">
          <p14:sldIdLst/>
        </p14:section>
        <p14:section name="Untitled Section" id="{FA4954ED-0C87-4289-9472-A318ED4B0905}">
          <p14:sldIdLst>
            <p14:sldId id="285"/>
            <p14:sldId id="286"/>
            <p14:sldId id="287"/>
            <p14:sldId id="288"/>
            <p14:sldId id="289"/>
            <p14:sldId id="292"/>
            <p14:sldId id="293"/>
            <p14:sldId id="271"/>
            <p14:sldId id="270"/>
            <p14:sldId id="294"/>
            <p14:sldId id="275"/>
            <p14:sldId id="301"/>
            <p14:sldId id="303"/>
            <p14:sldId id="307"/>
            <p14:sldId id="305"/>
            <p14:sldId id="304"/>
            <p14:sldId id="306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946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173ED-A655-4C6A-9FCE-B773AAE52F5A}" v="18" dt="2018-10-09T10:48:27.71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10" autoAdjust="0"/>
  </p:normalViewPr>
  <p:slideViewPr>
    <p:cSldViewPr showGuides="1">
      <p:cViewPr varScale="1">
        <p:scale>
          <a:sx n="85" d="100"/>
          <a:sy n="85" d="100"/>
        </p:scale>
        <p:origin x="180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ochi Ilozumba" userId="8c705ccef1906239" providerId="LiveId" clId="{365173ED-A655-4C6A-9FCE-B773AAE52F5A}"/>
    <pc:docChg chg="undo custSel modSld modMainMaster">
      <pc:chgData name="Usochi Ilozumba" userId="8c705ccef1906239" providerId="LiveId" clId="{365173ED-A655-4C6A-9FCE-B773AAE52F5A}" dt="2018-10-09T10:48:29.658" v="53" actId="1076"/>
      <pc:docMkLst>
        <pc:docMk/>
      </pc:docMkLst>
      <pc:sldChg chg="modTransition">
        <pc:chgData name="Usochi Ilozumba" userId="8c705ccef1906239" providerId="LiveId" clId="{365173ED-A655-4C6A-9FCE-B773AAE52F5A}" dt="2018-10-09T10:36:22.099" v="7"/>
        <pc:sldMkLst>
          <pc:docMk/>
          <pc:sldMk cId="173668550" sldId="258"/>
        </pc:sldMkLst>
      </pc:sldChg>
      <pc:sldChg chg="addSp modSp modTransition">
        <pc:chgData name="Usochi Ilozumba" userId="8c705ccef1906239" providerId="LiveId" clId="{365173ED-A655-4C6A-9FCE-B773AAE52F5A}" dt="2018-10-09T10:48:29.658" v="53" actId="1076"/>
        <pc:sldMkLst>
          <pc:docMk/>
          <pc:sldMk cId="1153074785" sldId="259"/>
        </pc:sldMkLst>
        <pc:spChg chg="add mod">
          <ac:chgData name="Usochi Ilozumba" userId="8c705ccef1906239" providerId="LiveId" clId="{365173ED-A655-4C6A-9FCE-B773AAE52F5A}" dt="2018-10-09T10:48:29.658" v="53" actId="1076"/>
          <ac:spMkLst>
            <pc:docMk/>
            <pc:sldMk cId="1153074785" sldId="259"/>
            <ac:spMk id="12" creationId="{390F5383-C1EE-4A5A-B529-C57C2EBFCABF}"/>
          </ac:spMkLst>
        </pc:spChg>
      </pc:sldChg>
      <pc:sldChg chg="modTransition">
        <pc:chgData name="Usochi Ilozumba" userId="8c705ccef1906239" providerId="LiveId" clId="{365173ED-A655-4C6A-9FCE-B773AAE52F5A}" dt="2018-10-09T10:36:22.099" v="7"/>
        <pc:sldMkLst>
          <pc:docMk/>
          <pc:sldMk cId="840374242" sldId="260"/>
        </pc:sldMkLst>
      </pc:sldChg>
      <pc:sldChg chg="modSp modTransition">
        <pc:chgData name="Usochi Ilozumba" userId="8c705ccef1906239" providerId="LiveId" clId="{365173ED-A655-4C6A-9FCE-B773AAE52F5A}" dt="2018-10-09T10:48:05.514" v="51" actId="1076"/>
        <pc:sldMkLst>
          <pc:docMk/>
          <pc:sldMk cId="310570406" sldId="261"/>
        </pc:sldMkLst>
        <pc:spChg chg="mod">
          <ac:chgData name="Usochi Ilozumba" userId="8c705ccef1906239" providerId="LiveId" clId="{365173ED-A655-4C6A-9FCE-B773AAE52F5A}" dt="2018-10-09T10:48:05.514" v="51" actId="1076"/>
          <ac:spMkLst>
            <pc:docMk/>
            <pc:sldMk cId="310570406" sldId="261"/>
            <ac:spMk id="7" creationId="{301EC7A1-D140-4577-A977-37AADAF5FD95}"/>
          </ac:spMkLst>
        </pc:spChg>
      </pc:sldChg>
      <pc:sldChg chg="addSp delSp modSp modTransition modAnim">
        <pc:chgData name="Usochi Ilozumba" userId="8c705ccef1906239" providerId="LiveId" clId="{365173ED-A655-4C6A-9FCE-B773AAE52F5A}" dt="2018-10-09T10:45:34.237" v="46"/>
        <pc:sldMkLst>
          <pc:docMk/>
          <pc:sldMk cId="1917223987" sldId="262"/>
        </pc:sldMkLst>
        <pc:spChg chg="mod">
          <ac:chgData name="Usochi Ilozumba" userId="8c705ccef1906239" providerId="LiveId" clId="{365173ED-A655-4C6A-9FCE-B773AAE52F5A}" dt="2018-10-09T10:43:29.788" v="32" actId="20577"/>
          <ac:spMkLst>
            <pc:docMk/>
            <pc:sldMk cId="1917223987" sldId="262"/>
            <ac:spMk id="3" creationId="{00000000-0000-0000-0000-000000000000}"/>
          </ac:spMkLst>
        </pc:spChg>
        <pc:spChg chg="del">
          <ac:chgData name="Usochi Ilozumba" userId="8c705ccef1906239" providerId="LiveId" clId="{365173ED-A655-4C6A-9FCE-B773AAE52F5A}" dt="2018-10-09T10:42:58.399" v="23" actId="478"/>
          <ac:spMkLst>
            <pc:docMk/>
            <pc:sldMk cId="1917223987" sldId="262"/>
            <ac:spMk id="7" creationId="{A39F4ECC-1814-4260-92F5-3D358B19CDCA}"/>
          </ac:spMkLst>
        </pc:spChg>
        <pc:picChg chg="add mod">
          <ac:chgData name="Usochi Ilozumba" userId="8c705ccef1906239" providerId="LiveId" clId="{365173ED-A655-4C6A-9FCE-B773AAE52F5A}" dt="2018-10-09T10:43:36.895" v="35" actId="14100"/>
          <ac:picMkLst>
            <pc:docMk/>
            <pc:sldMk cId="1917223987" sldId="262"/>
            <ac:picMk id="9" creationId="{69CC1062-728E-44FB-A2D2-DA51850983AA}"/>
          </ac:picMkLst>
        </pc:picChg>
        <pc:picChg chg="add del mod">
          <ac:chgData name="Usochi Ilozumba" userId="8c705ccef1906239" providerId="LiveId" clId="{365173ED-A655-4C6A-9FCE-B773AAE52F5A}" dt="2018-10-09T10:41:40.560" v="14" actId="478"/>
          <ac:picMkLst>
            <pc:docMk/>
            <pc:sldMk cId="1917223987" sldId="262"/>
            <ac:picMk id="11" creationId="{509DBB60-3D31-4DFA-A7AE-93C92D4A099C}"/>
          </ac:picMkLst>
        </pc:picChg>
        <pc:picChg chg="add mod ord">
          <ac:chgData name="Usochi Ilozumba" userId="8c705ccef1906239" providerId="LiveId" clId="{365173ED-A655-4C6A-9FCE-B773AAE52F5A}" dt="2018-10-09T10:44:13.718" v="41" actId="1076"/>
          <ac:picMkLst>
            <pc:docMk/>
            <pc:sldMk cId="1917223987" sldId="262"/>
            <ac:picMk id="13" creationId="{A8DA4181-1929-44B3-B3E4-9AC1C4FCCA4C}"/>
          </ac:picMkLst>
        </pc:picChg>
      </pc:sldChg>
      <pc:sldChg chg="modSp modTransition">
        <pc:chgData name="Usochi Ilozumba" userId="8c705ccef1906239" providerId="LiveId" clId="{365173ED-A655-4C6A-9FCE-B773AAE52F5A}" dt="2018-10-09T10:47:52.258" v="50" actId="1076"/>
        <pc:sldMkLst>
          <pc:docMk/>
          <pc:sldMk cId="3714522614" sldId="263"/>
        </pc:sldMkLst>
        <pc:spChg chg="mod">
          <ac:chgData name="Usochi Ilozumba" userId="8c705ccef1906239" providerId="LiveId" clId="{365173ED-A655-4C6A-9FCE-B773AAE52F5A}" dt="2018-10-09T10:46:51.908" v="49" actId="207"/>
          <ac:spMkLst>
            <pc:docMk/>
            <pc:sldMk cId="3714522614" sldId="263"/>
            <ac:spMk id="3" creationId="{00000000-0000-0000-0000-000000000000}"/>
          </ac:spMkLst>
        </pc:spChg>
        <pc:spChg chg="mod">
          <ac:chgData name="Usochi Ilozumba" userId="8c705ccef1906239" providerId="LiveId" clId="{365173ED-A655-4C6A-9FCE-B773AAE52F5A}" dt="2018-10-09T10:47:52.258" v="50" actId="1076"/>
          <ac:spMkLst>
            <pc:docMk/>
            <pc:sldMk cId="3714522614" sldId="263"/>
            <ac:spMk id="7" creationId="{A7747AC7-D204-437E-A6E2-C9928D10E193}"/>
          </ac:spMkLst>
        </pc:spChg>
      </pc:sldChg>
      <pc:sldChg chg="modTransition">
        <pc:chgData name="Usochi Ilozumba" userId="8c705ccef1906239" providerId="LiveId" clId="{365173ED-A655-4C6A-9FCE-B773AAE52F5A}" dt="2018-10-09T10:36:22.099" v="7"/>
        <pc:sldMkLst>
          <pc:docMk/>
          <pc:sldMk cId="4003618854" sldId="264"/>
        </pc:sldMkLst>
      </pc:sldChg>
      <pc:sldChg chg="modTransition">
        <pc:chgData name="Usochi Ilozumba" userId="8c705ccef1906239" providerId="LiveId" clId="{365173ED-A655-4C6A-9FCE-B773AAE52F5A}" dt="2018-10-09T10:36:22.099" v="7"/>
        <pc:sldMkLst>
          <pc:docMk/>
          <pc:sldMk cId="236976409" sldId="265"/>
        </pc:sldMkLst>
      </pc:sldChg>
      <pc:sldChg chg="addSp delSp modSp modTransition">
        <pc:chgData name="Usochi Ilozumba" userId="8c705ccef1906239" providerId="LiveId" clId="{365173ED-A655-4C6A-9FCE-B773AAE52F5A}" dt="2018-10-09T10:36:22.099" v="7"/>
        <pc:sldMkLst>
          <pc:docMk/>
          <pc:sldMk cId="3596815891" sldId="266"/>
        </pc:sldMkLst>
        <pc:spChg chg="del">
          <ac:chgData name="Usochi Ilozumba" userId="8c705ccef1906239" providerId="LiveId" clId="{365173ED-A655-4C6A-9FCE-B773AAE52F5A}" dt="2018-10-09T10:30:12.781" v="0"/>
          <ac:spMkLst>
            <pc:docMk/>
            <pc:sldMk cId="3596815891" sldId="266"/>
            <ac:spMk id="3" creationId="{00000000-0000-0000-0000-000000000000}"/>
          </ac:spMkLst>
        </pc:spChg>
        <pc:picChg chg="add mod">
          <ac:chgData name="Usochi Ilozumba" userId="8c705ccef1906239" providerId="LiveId" clId="{365173ED-A655-4C6A-9FCE-B773AAE52F5A}" dt="2018-10-09T10:30:17.766" v="1" actId="1076"/>
          <ac:picMkLst>
            <pc:docMk/>
            <pc:sldMk cId="3596815891" sldId="266"/>
            <ac:picMk id="6" creationId="{006BDF63-993B-4326-BBAE-260E3BECA2CD}"/>
          </ac:picMkLst>
        </pc:picChg>
      </pc:sldChg>
      <pc:sldChg chg="addSp modTransition">
        <pc:chgData name="Usochi Ilozumba" userId="8c705ccef1906239" providerId="LiveId" clId="{365173ED-A655-4C6A-9FCE-B773AAE52F5A}" dt="2018-10-09T10:36:22.099" v="7"/>
        <pc:sldMkLst>
          <pc:docMk/>
          <pc:sldMk cId="1484067023" sldId="267"/>
        </pc:sldMkLst>
        <pc:picChg chg="add">
          <ac:chgData name="Usochi Ilozumba" userId="8c705ccef1906239" providerId="LiveId" clId="{365173ED-A655-4C6A-9FCE-B773AAE52F5A}" dt="2018-10-09T10:30:21.795" v="2"/>
          <ac:picMkLst>
            <pc:docMk/>
            <pc:sldMk cId="1484067023" sldId="267"/>
            <ac:picMk id="6" creationId="{41E95613-7640-43C1-BEDF-83DDBD00B78E}"/>
          </ac:picMkLst>
        </pc:picChg>
      </pc:sldChg>
      <pc:sldChg chg="modTransition">
        <pc:chgData name="Usochi Ilozumba" userId="8c705ccef1906239" providerId="LiveId" clId="{365173ED-A655-4C6A-9FCE-B773AAE52F5A}" dt="2018-10-09T10:36:22.099" v="7"/>
        <pc:sldMkLst>
          <pc:docMk/>
          <pc:sldMk cId="6432813" sldId="268"/>
        </pc:sldMkLst>
      </pc:sldChg>
      <pc:sldChg chg="modTransition">
        <pc:chgData name="Usochi Ilozumba" userId="8c705ccef1906239" providerId="LiveId" clId="{365173ED-A655-4C6A-9FCE-B773AAE52F5A}" dt="2018-10-09T10:36:22.099" v="7"/>
        <pc:sldMkLst>
          <pc:docMk/>
          <pc:sldMk cId="1208837898" sldId="269"/>
        </pc:sldMkLst>
      </pc:sldChg>
      <pc:sldMasterChg chg="modTransition modSldLayout">
        <pc:chgData name="Usochi Ilozumba" userId="8c705ccef1906239" providerId="LiveId" clId="{365173ED-A655-4C6A-9FCE-B773AAE52F5A}" dt="2018-10-09T10:36:22.099" v="7"/>
        <pc:sldMasterMkLst>
          <pc:docMk/>
          <pc:sldMasterMk cId="537075461" sldId="2147483716"/>
        </pc:sldMasterMkLst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1769807733" sldId="2147483717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4047961749" sldId="2147483718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1156974251" sldId="2147483719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3429216923" sldId="2147483720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2795003817" sldId="2147483721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3520981753" sldId="2147483722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1111588655" sldId="2147483723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1570764159" sldId="2147483724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1908239277" sldId="2147483725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751277709" sldId="2147483726"/>
          </pc:sldLayoutMkLst>
        </pc:sldLayoutChg>
        <pc:sldLayoutChg chg="modTransition">
          <pc:chgData name="Usochi Ilozumba" userId="8c705ccef1906239" providerId="LiveId" clId="{365173ED-A655-4C6A-9FCE-B773AAE52F5A}" dt="2018-10-09T10:36:22.099" v="7"/>
          <pc:sldLayoutMkLst>
            <pc:docMk/>
            <pc:sldMasterMk cId="537075461" sldId="2147483716"/>
            <pc:sldLayoutMk cId="2757102745" sldId="21474837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2/10/2022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5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4389-2BD8-4722-98F4-335C68E97070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tack of books">
            <a:extLst>
              <a:ext uri="{FF2B5EF4-FFF2-40B4-BE49-F238E27FC236}">
                <a16:creationId xmlns:a16="http://schemas.microsoft.com/office/drawing/2014/main" id="{D35A0255-2A04-4C83-8906-FE834041E730}"/>
              </a:ext>
            </a:extLst>
          </p:cNvPr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6890A9-DABF-4EB0-A567-ACFF75513400}"/>
                </a:ext>
              </a:extLst>
            </p:cNvPr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A80F93-2C9D-409B-A11D-7F8EF0FD30A5}"/>
                </a:ext>
              </a:extLst>
            </p:cNvPr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10" name="Picture 9" descr="Stack of books">
                <a:extLst>
                  <a:ext uri="{FF2B5EF4-FFF2-40B4-BE49-F238E27FC236}">
                    <a16:creationId xmlns:a16="http://schemas.microsoft.com/office/drawing/2014/main" id="{25B6EA4A-D8A2-4F4F-A488-FC0F30C53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4F50BF-AB12-42A1-9824-B9A768048B26}"/>
                  </a:ext>
                </a:extLst>
              </p:cNvPr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9807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6F-54B4-4ADF-9415-D920997AD43B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7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919-E974-4999-8092-0AA76722C7B9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2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1015" y="0"/>
            <a:ext cx="325035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3758221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515" y="1524001"/>
            <a:ext cx="7110148" cy="1470025"/>
          </a:xfrm>
        </p:spPr>
        <p:txBody>
          <a:bodyPr/>
          <a:lstStyle>
            <a:lvl1pPr algn="l">
              <a:defRPr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4515" y="3279775"/>
            <a:ext cx="6195986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D406-5778-4D59-8BD6-6308BB42F3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cnwagu\Documents\Corporate Affairs\LOGOS_1\PAU Logo GIF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294" y="457200"/>
            <a:ext cx="3047206" cy="1047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84714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63828" y="0"/>
            <a:ext cx="325035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3250353" cy="6858000"/>
          </a:xfrm>
          <a:prstGeom prst="rect">
            <a:avLst/>
          </a:prstGeom>
          <a:solidFill>
            <a:srgbClr val="2E3A6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2362200"/>
            <a:ext cx="2539339" cy="3352800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648" y="609601"/>
            <a:ext cx="8125883" cy="5943599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243" y="6492876"/>
            <a:ext cx="507868" cy="3651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100" b="1">
                <a:solidFill>
                  <a:srgbClr val="2E3A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Users\cnwagu\Documents\Corporate Affairs\LOGOS_1\PAU Logo GIF1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21" y="533400"/>
            <a:ext cx="2640912" cy="907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84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2F94-5BE8-499C-88FA-95F3210B1C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6694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0AB4-FE7F-4D7B-8534-7FECEDB4BC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570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63EA-37B9-4BE0-8231-5079A74900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472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48CF-C032-4689-A654-43C7AE0EA2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5474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11B-CC1C-45B4-8C2D-F1FAC95A39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37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393-EE76-402B-8F52-573C0548AC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581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629400"/>
            <a:ext cx="12188825" cy="228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Rectangle 12"/>
          <p:cNvSpPr/>
          <p:nvPr/>
        </p:nvSpPr>
        <p:spPr>
          <a:xfrm>
            <a:off x="-3276" y="1"/>
            <a:ext cx="12188825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722438"/>
            <a:ext cx="10969943" cy="4525963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E82-0AED-490F-9862-349651305F17}" type="datetime1">
              <a:rPr lang="en-US" smtClean="0"/>
              <a:t>2/10/2022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95" y="6400800"/>
            <a:ext cx="487553" cy="405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545" y="6466175"/>
            <a:ext cx="327255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7237" y="6400801"/>
            <a:ext cx="507868" cy="365125"/>
          </a:xfrm>
        </p:spPr>
        <p:txBody>
          <a:bodyPr/>
          <a:lstStyle>
            <a:lvl1pPr algn="ctr">
              <a:defRPr sz="1100" b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61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25D-017D-4400-B2C4-9BB187B991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0451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5F98-DE34-4437-908C-7CF45B7373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815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7E52-7C9B-4EEE-BBE9-8609CD1CBA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795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332-D714-4D5E-9974-7F93E205D1D1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74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8832-8CBA-4A8B-8C3A-965038F27B01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6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8EC8-938E-4842-9B02-29F99C3A6A4B}" type="datetime1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3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3716-A209-4172-9BE3-1411D1C5C2BE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1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3C23-86DD-465A-89FB-55DA4878942F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8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4C1-0B75-4193-9731-1407F7D1399C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4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70FC-B348-4248-A4E0-4B28B390AFB4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9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055A-F5FE-4A58-AF11-6E044048E5EE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60000"/>
        <a:buFontTx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C0A2-E262-4F04-84A3-7D746C5DBA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50B2-7CF3-477E-B71B-58661E2A86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5110" y="2"/>
            <a:ext cx="2693714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0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6801112/displaying-a-timetable-with-xslt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26262" y="332656"/>
            <a:ext cx="6616085" cy="15121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Management and Prioritization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FE82-0AED-490F-9862-349651305F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85,605 Time Management Photos and Premium High Res Pictures - Getty Imag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1772816"/>
            <a:ext cx="6994127" cy="45835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18348" y="6299610"/>
            <a:ext cx="253543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gettyimages.com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71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204864"/>
            <a:ext cx="2736304" cy="3352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Using </a:t>
            </a:r>
            <a:r>
              <a:rPr lang="en-US" sz="2800" dirty="0" smtClean="0"/>
              <a:t>a Calendar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are some tips for using a calendar to organize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Another good way to manage time is with a calendar.</a:t>
            </a:r>
          </a:p>
          <a:p>
            <a:pPr>
              <a:lnSpc>
                <a:spcPct val="90000"/>
              </a:lnSpc>
            </a:pPr>
            <a:r>
              <a:rPr lang="en-US" dirty="0"/>
              <a:t>One benefit to using a calendar is that you can see a whole month at a glance.  Some students prefer this method.</a:t>
            </a:r>
          </a:p>
          <a:p>
            <a:r>
              <a:rPr lang="en-US" dirty="0"/>
              <a:t>Write down assignments due on the date they are due; </a:t>
            </a:r>
          </a:p>
          <a:p>
            <a:r>
              <a:rPr lang="en-US" dirty="0"/>
              <a:t>Break big tasks into smaller and simpler sections; </a:t>
            </a:r>
          </a:p>
          <a:p>
            <a:r>
              <a:rPr lang="en-US" dirty="0"/>
              <a:t>Write down all of the things you </a:t>
            </a:r>
            <a:r>
              <a:rPr lang="en-US" u="sng" dirty="0"/>
              <a:t>want</a:t>
            </a:r>
            <a:r>
              <a:rPr lang="en-US" dirty="0"/>
              <a:t> to do;</a:t>
            </a:r>
          </a:p>
          <a:p>
            <a:r>
              <a:rPr lang="en-US" dirty="0"/>
              <a:t>Write on the calendar when you </a:t>
            </a:r>
            <a:r>
              <a:rPr lang="en-US" i="1" u="sng" dirty="0"/>
              <a:t>plan to begin </a:t>
            </a:r>
            <a:r>
              <a:rPr lang="en-US" dirty="0"/>
              <a:t>each activity/assignment.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58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in Your Calendar: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19363"/>
              </p:ext>
            </p:extLst>
          </p:nvPr>
        </p:nvGraphicFramePr>
        <p:xfrm>
          <a:off x="1117309" y="1905000"/>
          <a:ext cx="1036050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0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study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study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choir practice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party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GST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104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quiz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 Do</a:t>
                      </a:r>
                      <a:r>
                        <a:rPr lang="en-US" sz="1100" baseline="0" dirty="0" smtClean="0"/>
                        <a:t> research for English paper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study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 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Choir practice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</a:p>
                    <a:p>
                      <a:r>
                        <a:rPr lang="en-US" sz="1100" i="1" dirty="0" smtClean="0"/>
                        <a:t>Study math</a:t>
                      </a:r>
                    </a:p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Shopping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</a:p>
                    <a:p>
                      <a:r>
                        <a:rPr lang="en-US" sz="1100" i="1" dirty="0" smtClean="0"/>
                        <a:t>Study math</a:t>
                      </a:r>
                    </a:p>
                    <a:p>
                      <a:r>
                        <a:rPr lang="en-US" sz="1100" i="1" dirty="0" smtClean="0"/>
                        <a:t>Finish paper</a:t>
                      </a:r>
                      <a:endParaRPr lang="en-US" sz="1100" i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lain" startAt="24"/>
                      </a:pP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Math test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aseline="0" dirty="0" smtClean="0"/>
                        <a:t>Edit Eng. paper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 </a:t>
                      </a:r>
                      <a:r>
                        <a:rPr lang="en-US" sz="1100" i="1" dirty="0" smtClean="0"/>
                        <a:t>Begin studying Spanish – type paper</a:t>
                      </a:r>
                      <a:endParaRPr lang="en-US" sz="1100" i="1" dirty="0"/>
                    </a:p>
                  </a:txBody>
                  <a:tcPr marL="121888" marR="121888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ENG. Paper due</a:t>
                      </a:r>
                    </a:p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i="1" dirty="0" smtClean="0"/>
                        <a:t>Study Logic</a:t>
                      </a:r>
                      <a:endParaRPr lang="en-US" sz="1100" i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</a:t>
                      </a:r>
                    </a:p>
                    <a:p>
                      <a:r>
                        <a:rPr lang="en-US" sz="1100" i="1" dirty="0" smtClean="0"/>
                        <a:t>Study Spanish</a:t>
                      </a:r>
                      <a:endParaRPr lang="en-US" sz="1100" i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football game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</a:t>
                      </a:r>
                    </a:p>
                    <a:p>
                      <a:r>
                        <a:rPr lang="en-US" sz="1100" i="1" dirty="0" smtClean="0"/>
                        <a:t>Study Spanish</a:t>
                      </a:r>
                      <a:endParaRPr lang="en-US" sz="1100" i="1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30 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Spanish Test</a:t>
                      </a:r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439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1804" y="2348880"/>
            <a:ext cx="2539339" cy="3352800"/>
          </a:xfrm>
        </p:spPr>
        <p:txBody>
          <a:bodyPr/>
          <a:lstStyle/>
          <a:p>
            <a:r>
              <a:rPr lang="en-US" dirty="0" smtClean="0"/>
              <a:t>Task/To-do list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4172" y="764704"/>
            <a:ext cx="7949932" cy="4968552"/>
          </a:xfrm>
        </p:spPr>
        <p:txBody>
          <a:bodyPr/>
          <a:lstStyle/>
          <a:p>
            <a:r>
              <a:rPr lang="en-US" sz="2400" dirty="0"/>
              <a:t>Writing things down on paper prevents you from forgetting </a:t>
            </a:r>
            <a:r>
              <a:rPr lang="en-US" sz="2400" dirty="0" smtClean="0"/>
              <a:t>them;  </a:t>
            </a:r>
            <a:endParaRPr lang="en-US" sz="2400" dirty="0"/>
          </a:p>
          <a:p>
            <a:r>
              <a:rPr lang="en-US" sz="2400" dirty="0"/>
              <a:t>It is harder to put off or ignore what you have written down concretely on </a:t>
            </a:r>
            <a:r>
              <a:rPr lang="en-US" sz="2400" dirty="0" smtClean="0"/>
              <a:t>paper;</a:t>
            </a:r>
            <a:endParaRPr lang="en-US" sz="2400" dirty="0"/>
          </a:p>
          <a:p>
            <a:r>
              <a:rPr lang="en-US" sz="2400" dirty="0"/>
              <a:t>A task list is a time management tool.  It shows you everything you need to do in the immediate future so you can plan your time </a:t>
            </a:r>
            <a:r>
              <a:rPr lang="en-US" sz="2400" dirty="0" smtClean="0"/>
              <a:t>accordingly;</a:t>
            </a:r>
            <a:endParaRPr lang="en-US" sz="2400" dirty="0"/>
          </a:p>
          <a:p>
            <a:r>
              <a:rPr lang="en-US" sz="2400" dirty="0"/>
              <a:t>A formal task list on paper used in conjunction with a planned </a:t>
            </a:r>
            <a:r>
              <a:rPr lang="en-US" sz="2400" dirty="0" smtClean="0"/>
              <a:t>weekly, or monthly, </a:t>
            </a:r>
            <a:r>
              <a:rPr lang="en-US" sz="2400" dirty="0"/>
              <a:t>schedule gives you a single tool to track everything you want or need to do.</a:t>
            </a:r>
          </a:p>
        </p:txBody>
      </p:sp>
    </p:spTree>
    <p:extLst>
      <p:ext uri="{BB962C8B-B14F-4D97-AF65-F5344CB8AC3E}">
        <p14:creationId xmlns:p14="http://schemas.microsoft.com/office/powerpoint/2010/main" val="1595941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DA4181-1929-44B3-B3E4-9AC1C4FC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65" y="-17751"/>
            <a:ext cx="2958260" cy="2638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348880"/>
            <a:ext cx="2035283" cy="3096344"/>
          </a:xfrm>
        </p:spPr>
        <p:txBody>
          <a:bodyPr/>
          <a:lstStyle/>
          <a:p>
            <a:pPr algn="ctr"/>
            <a:r>
              <a:rPr lang="en-US" dirty="0" smtClean="0"/>
              <a:t>Prioritize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649" y="609601"/>
            <a:ext cx="5894148" cy="5943599"/>
          </a:xfrm>
        </p:spPr>
        <p:txBody>
          <a:bodyPr/>
          <a:lstStyle/>
          <a:p>
            <a:r>
              <a:rPr lang="en-US" dirty="0"/>
              <a:t>Prioritize. </a:t>
            </a:r>
          </a:p>
          <a:p>
            <a:r>
              <a:rPr lang="en-US" dirty="0"/>
              <a:t>Figure out which of your obligations and responsibilities are flexible and which ones are not. </a:t>
            </a:r>
          </a:p>
          <a:p>
            <a:endParaRPr lang="en-US" dirty="0"/>
          </a:p>
          <a:p>
            <a:r>
              <a:rPr lang="en-US" dirty="0"/>
              <a:t>Plan accordingly.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D5A9B-67B1-4536-8657-A9EA1FF7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65FE7-53FC-41E2-9C29-33234AB04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6043614"/>
            <a:ext cx="1362075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C1062-728E-44FB-A2D2-DA5185098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2996952"/>
            <a:ext cx="4505116" cy="29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1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Time Management is important for Students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648" y="1052736"/>
            <a:ext cx="8125883" cy="4896544"/>
          </a:xfrm>
        </p:spPr>
        <p:txBody>
          <a:bodyPr>
            <a:normAutofit lnSpcReduction="10000"/>
          </a:bodyPr>
          <a:lstStyle/>
          <a:p>
            <a:pPr marL="0" indent="0" eaLnBrk="0" hangingPunct="0">
              <a:spcBef>
                <a:spcPct val="0"/>
              </a:spcBef>
              <a:buNone/>
              <a:defRPr/>
            </a:pPr>
            <a:r>
              <a:rPr lang="en-US" dirty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marL="109728" eaLnBrk="0" hangingPunct="0">
              <a:spcBef>
                <a:spcPct val="0"/>
              </a:spcBef>
              <a:defRPr/>
            </a:pPr>
            <a:endParaRPr lang="en-US" dirty="0">
              <a:latin typeface="Arial" charset="0"/>
            </a:endParaRPr>
          </a:p>
          <a:p>
            <a:pPr marL="109728" eaLnBrk="0" hangingPunct="0">
              <a:spcBef>
                <a:spcPct val="0"/>
              </a:spcBef>
              <a:defRPr/>
            </a:pPr>
            <a:r>
              <a:rPr lang="en-US" dirty="0" smtClean="0">
                <a:latin typeface="Arial" charset="0"/>
              </a:rPr>
              <a:t>Increases </a:t>
            </a:r>
            <a:r>
              <a:rPr lang="en-US" dirty="0">
                <a:latin typeface="Arial" charset="0"/>
              </a:rPr>
              <a:t>productivity</a:t>
            </a:r>
            <a:r>
              <a:rPr lang="en-US" dirty="0" smtClean="0">
                <a:latin typeface="Arial" charset="0"/>
              </a:rPr>
              <a:t>.</a:t>
            </a:r>
          </a:p>
          <a:p>
            <a:pPr marL="109728" eaLnBrk="0" hangingPunct="0">
              <a:spcBef>
                <a:spcPct val="0"/>
              </a:spcBef>
              <a:defRPr/>
            </a:pPr>
            <a:r>
              <a:rPr lang="en-US" b="1" dirty="0">
                <a:latin typeface="Arial" charset="0"/>
              </a:rPr>
              <a:t>Reduces stress.</a:t>
            </a:r>
          </a:p>
          <a:p>
            <a:pPr marL="109728" eaLnBrk="0" hangingPunct="0">
              <a:spcBef>
                <a:spcPct val="0"/>
              </a:spcBef>
              <a:defRPr/>
            </a:pPr>
            <a:r>
              <a:rPr lang="en-US" dirty="0">
                <a:latin typeface="Arial" charset="0"/>
              </a:rPr>
              <a:t>Improves self-esteem</a:t>
            </a:r>
            <a:endParaRPr lang="en-US" dirty="0" smtClean="0">
              <a:latin typeface="Arial" charset="0"/>
            </a:endParaRPr>
          </a:p>
          <a:p>
            <a:pPr marL="109728" eaLnBrk="0" hangingPunct="0">
              <a:spcBef>
                <a:spcPct val="0"/>
              </a:spcBef>
              <a:defRPr/>
            </a:pPr>
            <a:r>
              <a:rPr lang="en-US" b="1" dirty="0">
                <a:latin typeface="Arial" charset="0"/>
              </a:rPr>
              <a:t>Helps achieve balance in life.</a:t>
            </a:r>
          </a:p>
          <a:p>
            <a:pPr marL="109728" eaLnBrk="0" hangingPunct="0">
              <a:spcBef>
                <a:spcPct val="0"/>
              </a:spcBef>
              <a:defRPr/>
            </a:pPr>
            <a:r>
              <a:rPr lang="en-US" dirty="0">
                <a:latin typeface="Arial" charset="0"/>
              </a:rPr>
              <a:t>Increases self-confidence</a:t>
            </a:r>
          </a:p>
          <a:p>
            <a:pPr marL="109728" eaLnBrk="0" hangingPunct="0">
              <a:spcBef>
                <a:spcPct val="0"/>
              </a:spcBef>
              <a:defRPr/>
            </a:pPr>
            <a:r>
              <a:rPr lang="en-US" b="1" dirty="0">
                <a:latin typeface="Arial" charset="0"/>
              </a:rPr>
              <a:t>Helps you reach your goals!</a:t>
            </a:r>
          </a:p>
          <a:p>
            <a:pPr marL="109728" eaLnBrk="0" hangingPunct="0">
              <a:spcBef>
                <a:spcPct val="0"/>
              </a:spcBef>
              <a:defRPr/>
            </a:pPr>
            <a:endParaRPr lang="en-US" dirty="0">
              <a:latin typeface="Arial" charset="0"/>
            </a:endParaRPr>
          </a:p>
          <a:p>
            <a:pPr marL="109728" indent="0" eaLnBrk="0" hangingPunct="0">
              <a:spcBef>
                <a:spcPct val="0"/>
              </a:spcBef>
              <a:buNone/>
              <a:defRPr/>
            </a:pPr>
            <a:r>
              <a:rPr lang="en-US" b="1" dirty="0">
                <a:latin typeface="Arial" charset="0"/>
              </a:rPr>
              <a:t>  </a:t>
            </a:r>
          </a:p>
          <a:p>
            <a:pPr marL="109728" indent="0" eaLnBrk="0" hangingPunct="0">
              <a:spcBef>
                <a:spcPct val="0"/>
              </a:spcBef>
              <a:buNone/>
              <a:defRPr/>
            </a:pPr>
            <a:endParaRPr lang="en-US" b="1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060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348880"/>
            <a:ext cx="2539339" cy="3352800"/>
          </a:xfrm>
        </p:spPr>
        <p:txBody>
          <a:bodyPr/>
          <a:lstStyle/>
          <a:p>
            <a:pPr algn="ctr"/>
            <a:r>
              <a:rPr lang="en-US" dirty="0" smtClean="0"/>
              <a:t>You need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132" y="188640"/>
            <a:ext cx="8208912" cy="2088232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/>
          </a:p>
          <a:p>
            <a:r>
              <a:rPr lang="en-US" b="1" dirty="0"/>
              <a:t>If you would like to talk to someone in greater detail about your particular time management questions, consider making an appointment with your </a:t>
            </a:r>
            <a:r>
              <a:rPr lang="en-US" b="1" dirty="0" smtClean="0"/>
              <a:t>mentor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3462-1053-4F01-B49F-89F58099005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5B6E6CA-DFE3-4742-9A4F-5EF85BB89BFB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5C6C4-F9AF-4E57-B298-D61BC307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57841-C2AA-4CE1-8216-86977E47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6043614"/>
            <a:ext cx="1362075" cy="561975"/>
          </a:xfrm>
          <a:prstGeom prst="rect">
            <a:avLst/>
          </a:prstGeom>
        </p:spPr>
      </p:pic>
      <p:pic>
        <p:nvPicPr>
          <p:cNvPr id="8" name="Picture 7" descr="Black guidance counselor Images, Stock Photos &amp;amp; Vectors | Shutterstoc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1" y="2405062"/>
            <a:ext cx="7606605" cy="4200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137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598" y="412752"/>
            <a:ext cx="5030052" cy="59435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Do not shortchange your health and well-being. </a:t>
            </a:r>
          </a:p>
          <a:p>
            <a:r>
              <a:rPr lang="en-US" b="1" dirty="0">
                <a:solidFill>
                  <a:srgbClr val="0070C0"/>
                </a:solidFill>
              </a:rPr>
              <a:t>Students often try to fit more time into the week by cutting back on sleep, exercise, or eating. This is not only unhealthy, but a sure-fire recipe for diminished returns. </a:t>
            </a:r>
          </a:p>
          <a:p>
            <a:r>
              <a:rPr lang="en-US" b="1" dirty="0">
                <a:solidFill>
                  <a:srgbClr val="0070C0"/>
                </a:solidFill>
              </a:rPr>
              <a:t>You simply cannot do your best work when you are under slept. </a:t>
            </a:r>
          </a:p>
          <a:p>
            <a:r>
              <a:rPr lang="en-US" b="1" dirty="0">
                <a:solidFill>
                  <a:srgbClr val="0070C0"/>
                </a:solidFill>
              </a:rPr>
              <a:t>You need to take care of yourself first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3383D-9B6B-464F-8E20-0D603FD8891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CC2DE38E-6932-4B24-9618-DC52BD645404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18EB-E99D-4797-8868-33F056E8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631BC-0A97-4B2C-8440-AF552EE20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6043614"/>
            <a:ext cx="1362075" cy="561975"/>
          </a:xfrm>
          <a:prstGeom prst="rect">
            <a:avLst/>
          </a:prstGeom>
        </p:spPr>
      </p:pic>
      <p:pic>
        <p:nvPicPr>
          <p:cNvPr id="10" name="Picture 9" descr="Diving Into Leadershi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51" y="2189369"/>
            <a:ext cx="3084506" cy="16488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223885" y="3679463"/>
            <a:ext cx="267778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emeraldyouth.org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First Cancellations Emerge for Major College Football - The New York Time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51" y="130623"/>
            <a:ext cx="3132316" cy="19111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9223885" y="1800674"/>
            <a:ext cx="1983095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Source:nytime.com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Sports, a victim of Nigeria&amp;#39;s failure | The Guardian Nigeria News - Nigeria  and World News — Sport — The Guardian Nigeria News – Nigeria and World News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50" y="4067267"/>
            <a:ext cx="3132317" cy="17035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9509508" y="5584191"/>
            <a:ext cx="205363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guardian.ng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78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realistic.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Have a personal timetable</a:t>
            </a:r>
          </a:p>
          <a:p>
            <a:r>
              <a:rPr lang="en-US" dirty="0"/>
              <a:t>Prioritize</a:t>
            </a:r>
          </a:p>
          <a:p>
            <a:r>
              <a:rPr lang="en-US" dirty="0"/>
              <a:t>Connect with your </a:t>
            </a:r>
            <a:r>
              <a:rPr lang="en-US" dirty="0" smtClean="0"/>
              <a:t>mentor</a:t>
            </a:r>
          </a:p>
          <a:p>
            <a:r>
              <a:rPr lang="en-US" dirty="0"/>
              <a:t>M</a:t>
            </a:r>
            <a:r>
              <a:rPr lang="en-US" dirty="0" smtClean="0"/>
              <a:t>anage your relationships</a:t>
            </a:r>
            <a:endParaRPr lang="en-US" dirty="0"/>
          </a:p>
          <a:p>
            <a:r>
              <a:rPr lang="en-US" dirty="0"/>
              <a:t>Live a healthy student’s lifestyle: </a:t>
            </a:r>
            <a:r>
              <a:rPr lang="en-US" u="sng" dirty="0">
                <a:solidFill>
                  <a:srgbClr val="FF0000"/>
                </a:solidFill>
              </a:rPr>
              <a:t>study, sleep + extracurricular activities.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1491-83B4-484C-B9B9-3A357F44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95613-7640-43C1-BEDF-83DDBD00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6043614"/>
            <a:ext cx="1362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32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1804" y="1700808"/>
            <a:ext cx="2539339" cy="33528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6648" y="609601"/>
            <a:ext cx="8270412" cy="48356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Remember, time management is a skill.  You have to </a:t>
            </a:r>
            <a:r>
              <a:rPr lang="en-US" b="1" u="sng" dirty="0"/>
              <a:t>use</a:t>
            </a:r>
            <a:r>
              <a:rPr lang="en-US" dirty="0"/>
              <a:t> it to learn it and to get better at </a:t>
            </a:r>
            <a:r>
              <a:rPr lang="en-US" dirty="0" smtClean="0"/>
              <a:t>it;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a </a:t>
            </a:r>
            <a:r>
              <a:rPr lang="en-US" dirty="0" smtClean="0"/>
              <a:t>weekly or monthly </a:t>
            </a:r>
            <a:r>
              <a:rPr lang="en-US" dirty="0"/>
              <a:t>schedule to organize your time, and stick to it!</a:t>
            </a:r>
          </a:p>
          <a:p>
            <a:pPr>
              <a:lnSpc>
                <a:spcPct val="90000"/>
              </a:lnSpc>
            </a:pPr>
            <a:r>
              <a:rPr lang="en-US" dirty="0"/>
              <a:t>Write down what you need to do </a:t>
            </a:r>
            <a:r>
              <a:rPr lang="en-US" dirty="0" smtClean="0"/>
              <a:t>and what you want to do. Plan when to begin. </a:t>
            </a:r>
            <a:r>
              <a:rPr lang="en-US" i="1" dirty="0" smtClean="0"/>
              <a:t>“What </a:t>
            </a:r>
            <a:r>
              <a:rPr lang="en-US" i="1" dirty="0"/>
              <a:t>is well-begun is half-done</a:t>
            </a:r>
            <a:r>
              <a:rPr lang="en-US" i="1" dirty="0" smtClean="0"/>
              <a:t>!”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5394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648" y="160339"/>
            <a:ext cx="8125883" cy="254858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New students often find that managing their time is one of the most difficult tasks presented to them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Simply </a:t>
            </a:r>
            <a:r>
              <a:rPr lang="en-US" sz="2800" b="1" dirty="0"/>
              <a:t>put, there is just too much to do on campus and not enough time in the week to do it all. You will occasionally need to make some hard choices</a:t>
            </a:r>
            <a:r>
              <a:rPr lang="en-US" b="1" dirty="0"/>
              <a:t>.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E0055AC-72E3-449B-A767-2A9559DA955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3"/>
            <a:ext cx="2844059" cy="365125"/>
          </a:xfrm>
        </p:spPr>
        <p:txBody>
          <a:bodyPr/>
          <a:lstStyle/>
          <a:p>
            <a:fld id="{1EEE6DEE-799A-4A5B-BD1D-35812FAE36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AutoShape 2" descr="https://www.irishnews.com/picturesarchive/irishnews/irishnews/2018/06/15/153609811-29bf0ca8-d09b-4048-ac1b-f9fdbc276f9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Stressed African-American student preparing for exam in library Stock Photo  - Alam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2708919"/>
            <a:ext cx="7488319" cy="3647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9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492896"/>
            <a:ext cx="3262158" cy="3352800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/>
              <a:t>What is Time Management ?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Do we actually manage time?</a:t>
            </a:r>
          </a:p>
          <a:p>
            <a:r>
              <a:rPr lang="en-GB" sz="3600" dirty="0" smtClean="0"/>
              <a:t>We </a:t>
            </a:r>
            <a:r>
              <a:rPr lang="en-GB" sz="3600" dirty="0"/>
              <a:t>don’t really </a:t>
            </a:r>
            <a:r>
              <a:rPr lang="en-GB" sz="3600" dirty="0" smtClean="0"/>
              <a:t>manage </a:t>
            </a:r>
            <a:r>
              <a:rPr lang="en-US" sz="3600" dirty="0" smtClean="0"/>
              <a:t>time, we </a:t>
            </a:r>
            <a:r>
              <a:rPr lang="en-US" sz="3600" dirty="0"/>
              <a:t>manage ourselves </a:t>
            </a:r>
            <a:r>
              <a:rPr lang="en-US" sz="3600" dirty="0" smtClean="0"/>
              <a:t>and our </a:t>
            </a:r>
            <a:r>
              <a:rPr lang="en-US" sz="3600" dirty="0"/>
              <a:t>life events in relation to time.</a:t>
            </a:r>
            <a:endParaRPr lang="en-GB" sz="3600" dirty="0" smtClean="0"/>
          </a:p>
          <a:p>
            <a:r>
              <a:rPr lang="en-GB" sz="3600" dirty="0" smtClean="0"/>
              <a:t>Time management</a:t>
            </a:r>
            <a:r>
              <a:rPr lang="en-GB" sz="3600" dirty="0"/>
              <a:t> </a:t>
            </a:r>
            <a:r>
              <a:rPr lang="en-GB" sz="3600" dirty="0" smtClean="0"/>
              <a:t>refers </a:t>
            </a:r>
            <a:r>
              <a:rPr lang="en-GB" sz="3600" dirty="0"/>
              <a:t>to a </a:t>
            </a:r>
            <a:r>
              <a:rPr lang="en-GB" sz="3600" dirty="0" smtClean="0"/>
              <a:t>range of </a:t>
            </a:r>
            <a:r>
              <a:rPr lang="en-GB" sz="3600" dirty="0"/>
              <a:t>skills, </a:t>
            </a:r>
            <a:r>
              <a:rPr lang="en-GB" sz="3600" dirty="0" smtClean="0"/>
              <a:t>tools, and techniques used </a:t>
            </a:r>
            <a:r>
              <a:rPr lang="en-GB" sz="3600" dirty="0"/>
              <a:t>to </a:t>
            </a:r>
            <a:r>
              <a:rPr lang="en-GB" sz="3600" dirty="0" smtClean="0"/>
              <a:t>manage</a:t>
            </a:r>
            <a:r>
              <a:rPr lang="en-GB" sz="3600" b="1" dirty="0" smtClean="0"/>
              <a:t> </a:t>
            </a:r>
            <a:r>
              <a:rPr lang="en-GB" sz="3600" dirty="0" smtClean="0"/>
              <a:t>events </a:t>
            </a:r>
            <a:r>
              <a:rPr lang="en-GB" sz="3600" dirty="0"/>
              <a:t>in </a:t>
            </a:r>
            <a:r>
              <a:rPr lang="en-GB" sz="3600" dirty="0" smtClean="0"/>
              <a:t>your life </a:t>
            </a:r>
            <a:r>
              <a:rPr lang="en-GB" sz="3600" dirty="0"/>
              <a:t>in relation </a:t>
            </a:r>
            <a:r>
              <a:rPr lang="en-GB" sz="3600" dirty="0" smtClean="0"/>
              <a:t>to time</a:t>
            </a:r>
            <a:r>
              <a:rPr lang="en-GB" sz="36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A1A7F332-D714-4D5E-9974-7F93E205D1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1628800"/>
            <a:ext cx="2160240" cy="3352800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/>
              <a:t>Why </a:t>
            </a:r>
            <a:r>
              <a:rPr lang="en-GB" sz="2400" dirty="0"/>
              <a:t>T</a:t>
            </a:r>
            <a:r>
              <a:rPr lang="en-GB" sz="2400" dirty="0" smtClean="0"/>
              <a:t>ime Management ?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Practicing good time </a:t>
            </a:r>
            <a:r>
              <a:rPr lang="en-GB" dirty="0" smtClean="0"/>
              <a:t>management </a:t>
            </a:r>
            <a:r>
              <a:rPr lang="en-US" dirty="0" smtClean="0"/>
              <a:t>skills leads to;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levels </a:t>
            </a:r>
            <a:r>
              <a:rPr lang="en-US" dirty="0" smtClean="0"/>
              <a:t>of </a:t>
            </a:r>
            <a:r>
              <a:rPr lang="en-GB" dirty="0" smtClean="0"/>
              <a:t>productivity 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ore energy</a:t>
            </a:r>
          </a:p>
          <a:p>
            <a:pPr lvl="1"/>
            <a:r>
              <a:rPr lang="en-GB" dirty="0" smtClean="0"/>
              <a:t>Less </a:t>
            </a:r>
            <a:r>
              <a:rPr lang="en-US" dirty="0" smtClean="0"/>
              <a:t>stress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</a:t>
            </a:r>
            <a:r>
              <a:rPr lang="en-US" dirty="0"/>
              <a:t>to get things </a:t>
            </a:r>
            <a:r>
              <a:rPr lang="en-US" dirty="0" smtClean="0"/>
              <a:t>done</a:t>
            </a:r>
            <a:endParaRPr lang="en-US" dirty="0"/>
          </a:p>
          <a:p>
            <a:pPr lvl="1"/>
            <a:r>
              <a:rPr lang="en-GB" dirty="0"/>
              <a:t>P</a:t>
            </a:r>
            <a:r>
              <a:rPr lang="en-GB" dirty="0" smtClean="0"/>
              <a:t>ositive relationships </a:t>
            </a:r>
          </a:p>
          <a:p>
            <a:pPr lvl="1"/>
            <a:r>
              <a:rPr lang="en-GB" dirty="0" smtClean="0"/>
              <a:t>Increased</a:t>
            </a:r>
            <a:r>
              <a:rPr lang="en-GB" dirty="0"/>
              <a:t> </a:t>
            </a:r>
            <a:r>
              <a:rPr lang="en-GB" dirty="0" smtClean="0"/>
              <a:t>self-esteem</a:t>
            </a:r>
            <a:endParaRPr lang="en-GB" dirty="0"/>
          </a:p>
          <a:p>
            <a:pPr lvl="1"/>
            <a:r>
              <a:rPr lang="en-GB" dirty="0" smtClean="0"/>
              <a:t>Fulfilling goals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C503FE82-0AED-490F-9862-349651305F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1700808"/>
            <a:ext cx="2539339" cy="3352800"/>
          </a:xfrm>
        </p:spPr>
        <p:txBody>
          <a:bodyPr/>
          <a:lstStyle/>
          <a:p>
            <a:pPr algn="ctr"/>
            <a:r>
              <a:rPr lang="en-US" dirty="0" smtClean="0"/>
              <a:t>How much Time do I have?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787" y="833760"/>
            <a:ext cx="8153768" cy="475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HOW MANY HOURS ARE THERE IN A WEEK?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week </a:t>
            </a:r>
            <a:r>
              <a:rPr lang="en-US" dirty="0"/>
              <a:t>= 7 days</a:t>
            </a:r>
          </a:p>
          <a:p>
            <a:pPr marL="0" indent="0">
              <a:buNone/>
            </a:pPr>
            <a:r>
              <a:rPr lang="en-US" dirty="0"/>
              <a:t>1 day = 24 hours </a:t>
            </a:r>
          </a:p>
          <a:p>
            <a:pPr marL="0" indent="0">
              <a:buNone/>
            </a:pPr>
            <a:r>
              <a:rPr lang="en-US" dirty="0" smtClean="0"/>
              <a:t>7 </a:t>
            </a:r>
            <a:r>
              <a:rPr lang="en-US" dirty="0"/>
              <a:t>days/week  x</a:t>
            </a:r>
            <a:r>
              <a:rPr lang="en-US" dirty="0" smtClean="0"/>
              <a:t> 24 hours/day</a:t>
            </a:r>
            <a:endParaRPr lang="en-US" dirty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=168 </a:t>
            </a:r>
            <a:r>
              <a:rPr lang="en-US" sz="3600" b="1" dirty="0">
                <a:solidFill>
                  <a:srgbClr val="FF0000"/>
                </a:solidFill>
              </a:rPr>
              <a:t>hours/week!!!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CB5E9-4DF2-48FA-8B99-F5B7421CB12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0824A358-89BE-45A4-BE41-48FF9E1242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EE21E2-01BE-48B6-A21A-739F814A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340FF9-DC0E-4F77-B057-57598EBD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80" y="6065402"/>
            <a:ext cx="1362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57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700808"/>
            <a:ext cx="2304256" cy="3352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Time Management Strategies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Know how you spend your time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 </a:t>
            </a:r>
            <a:r>
              <a:rPr lang="en-GB" dirty="0"/>
              <a:t>priorities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Use </a:t>
            </a:r>
            <a:r>
              <a:rPr lang="en-GB" dirty="0"/>
              <a:t>planning tools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Get </a:t>
            </a:r>
            <a:r>
              <a:rPr lang="en-GB" dirty="0"/>
              <a:t>organized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Schedule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Delegate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Stop </a:t>
            </a:r>
            <a:r>
              <a:rPr lang="en-GB" dirty="0"/>
              <a:t>procrastinating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Manage </a:t>
            </a:r>
            <a:r>
              <a:rPr lang="en-GB" dirty="0"/>
              <a:t>time wasters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Avoid </a:t>
            </a:r>
            <a:r>
              <a:rPr lang="en-GB" dirty="0"/>
              <a:t>multi-tasking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Stay </a:t>
            </a:r>
            <a:r>
              <a:rPr lang="en-GB" dirty="0"/>
              <a:t>healthy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C503FE82-0AED-490F-9862-349651305F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63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669DFB2-0E4E-4303-BB9C-51E1DFB7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2204864"/>
            <a:ext cx="2591774" cy="2664296"/>
          </a:xfrm>
        </p:spPr>
        <p:txBody>
          <a:bodyPr/>
          <a:lstStyle/>
          <a:p>
            <a:pPr algn="ctr"/>
            <a:r>
              <a:rPr lang="en-US" dirty="0" smtClean="0"/>
              <a:t>Use Personal </a:t>
            </a:r>
            <a:r>
              <a:rPr lang="en-US" dirty="0"/>
              <a:t>T</a:t>
            </a:r>
            <a:r>
              <a:rPr lang="en-US" dirty="0" smtClean="0"/>
              <a:t>imetable</a:t>
            </a:r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9C9D-6A2B-4091-B8D5-9332DDDCC1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AE6970FC-B348-4248-A4E0-4B28B390AF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D8007-A6CB-4DCA-A424-B0442D16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804BFE4-8F9A-47E5-878A-CC58ABC7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02800" y="908720"/>
            <a:ext cx="8446738" cy="4611462"/>
          </a:xfrm>
        </p:spPr>
      </p:pic>
    </p:spTree>
    <p:extLst>
      <p:ext uri="{BB962C8B-B14F-4D97-AF65-F5344CB8AC3E}">
        <p14:creationId xmlns:p14="http://schemas.microsoft.com/office/powerpoint/2010/main" val="1535207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3C23-86DD-465A-89FB-55DA4878942F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Insert Name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345670"/>
              </p:ext>
            </p:extLst>
          </p:nvPr>
        </p:nvGraphicFramePr>
        <p:xfrm>
          <a:off x="1125860" y="908720"/>
          <a:ext cx="10153126" cy="56509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1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5:00 –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6: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30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7:00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7:00 – 8:00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8:00 - 9:00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9:00 – 10:00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102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105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103</a:t>
                      </a: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10:00 – 11:00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102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105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103</a:t>
                      </a: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5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11:00 – 12:00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104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104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103</a:t>
                      </a: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12:00 – 13:00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104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3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13:00 -14:00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107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Lab 1 – COM 109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14:00 – 15:00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107</a:t>
                      </a: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Lab 1 – COM 109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15:00 -16:00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1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16:00 – 17:00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17:00 -18:00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18:00 -19:00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1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19:00 -20:00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05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9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20:00 -21:00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7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21:00 -22:00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7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22:00 -5:00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09441" y="152400"/>
            <a:ext cx="10969943" cy="571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PAU Mass </a:t>
            </a:r>
            <a:r>
              <a:rPr lang="en-US" dirty="0" err="1" smtClean="0"/>
              <a:t>Comm</a:t>
            </a:r>
            <a:r>
              <a:rPr lang="en-US" dirty="0" smtClean="0"/>
              <a:t> Student Timetable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0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48697875"/>
              </p:ext>
            </p:extLst>
          </p:nvPr>
        </p:nvGraphicFramePr>
        <p:xfrm>
          <a:off x="117748" y="116632"/>
          <a:ext cx="11697147" cy="65024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1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2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19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89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4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7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39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245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15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64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423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47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939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014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658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2385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489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232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2224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82393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85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5:00 –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Wake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Pray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Wake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Exercise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Wake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Exercise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Wake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Exercise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Wake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Exercise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Wake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Exercise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Wake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Pray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7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6: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30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7:00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Exercise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Shower</a:t>
                      </a:r>
                      <a:endParaRPr lang="en-GB" sz="105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Shower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Shower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Shower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B. fast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Shower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Exercise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6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7:00 – 8:00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Shower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B. fast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B. fast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B. fast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B. fast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B. fast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B. fast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Clean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7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8:00 - 9:00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7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9:00 – 10:00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MAT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ACC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ECO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7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10:00 – 11:00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MAT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ACC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ECO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11:00 – 12:00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104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Lunch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104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102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</a:p>
                    <a:p>
                      <a:endParaRPr lang="en-GB" sz="1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12:00 – 13:00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Lunch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Lunch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ECO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104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Mass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Lunch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Lunch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8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13:00 -14:00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103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Lunch</a:t>
                      </a:r>
                      <a:endParaRPr lang="en-GB" sz="105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Lunch</a:t>
                      </a:r>
                      <a:endParaRPr lang="en-GB" sz="105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7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14:00 – 15:00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103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ACC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Mentoring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15:00 -16:00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BUS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BUS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102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MAT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7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16:00 – 17:00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BUS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GST 102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BUS 101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Sports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17:00 -18:00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Sports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7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18:00 -19:00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kern="120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Sports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89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19:00 -20:00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Dinner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Dinner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Dinner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100" b="1" dirty="0" smtClean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Dinner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5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050" b="1" dirty="0" smtClean="0">
                          <a:latin typeface="Arial Black" panose="020B0A04020102020204" pitchFamily="34" charset="0"/>
                        </a:rPr>
                        <a:t>S. media</a:t>
                      </a:r>
                      <a:endParaRPr lang="en-GB" sz="105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Dinner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05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050" b="1" dirty="0" smtClean="0">
                          <a:latin typeface="Arial Black" panose="020B0A04020102020204" pitchFamily="34" charset="0"/>
                        </a:rPr>
                        <a:t>S. media</a:t>
                      </a:r>
                      <a:endParaRPr lang="en-GB" sz="105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1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Dinner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Mail</a:t>
                      </a:r>
                      <a:r>
                        <a:rPr lang="en-GB" sz="1100" b="1" kern="120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S. media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Dinne</a:t>
                      </a: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Mail</a:t>
                      </a:r>
                    </a:p>
                    <a:p>
                      <a:r>
                        <a:rPr lang="en-GB" sz="1100" b="1" dirty="0" smtClean="0">
                          <a:latin typeface="Arial Black" panose="020B0A04020102020204" pitchFamily="34" charset="0"/>
                        </a:rPr>
                        <a:t>S. media</a:t>
                      </a: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20:00 -21:00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Study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00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21:00 -22:00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Organize for Tomorrow/Pray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Organize for Tomorrow/Pray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Organize for Tomorrow/Pray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Organize for Tomorrow/Pray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Organize for Tomorrow/Pray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Organize for Tomorrow/Pray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Organize for Tomorrow/Pray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42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22:00 -5:00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Rest (7hrs)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Rest (7hrs)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Rest (7hrs)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Rest (7hrs)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Rest (7hrs)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Rest (7hrs)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Rest (7hrs)</a:t>
                      </a:r>
                    </a:p>
                    <a:p>
                      <a:pPr marL="0" algn="l" defTabSz="914400" rtl="0" eaLnBrk="1" latinLnBrk="0" hangingPunct="1"/>
                      <a:endParaRPr lang="en-GB" sz="11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1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AU slid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1211</Words>
  <Application>Microsoft Office PowerPoint</Application>
  <PresentationFormat>Custom</PresentationFormat>
  <Paragraphs>382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Century Gothic</vt:lpstr>
      <vt:lpstr>Times New Roman</vt:lpstr>
      <vt:lpstr>Blank PAU slide</vt:lpstr>
      <vt:lpstr>Office Theme</vt:lpstr>
      <vt:lpstr>Time Management and Prioritization</vt:lpstr>
      <vt:lpstr>PowerPoint Presentation</vt:lpstr>
      <vt:lpstr>What is Time Management ? </vt:lpstr>
      <vt:lpstr>Why Time Management ?</vt:lpstr>
      <vt:lpstr>How much Time do I have?</vt:lpstr>
      <vt:lpstr>Time Management Strategies</vt:lpstr>
      <vt:lpstr>Use Personal Timetable</vt:lpstr>
      <vt:lpstr>PowerPoint Presentation</vt:lpstr>
      <vt:lpstr>PowerPoint Presentation</vt:lpstr>
      <vt:lpstr>Using a Calendar</vt:lpstr>
      <vt:lpstr>Filling in Your Calendar:</vt:lpstr>
      <vt:lpstr>Task/To-do list</vt:lpstr>
      <vt:lpstr>Prioritize</vt:lpstr>
      <vt:lpstr>Why Time Management is important for Students </vt:lpstr>
      <vt:lpstr>You need Help?</vt:lpstr>
      <vt:lpstr>Time Management Tips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and Prioritization</dc:title>
  <dc:creator>Usochi Ilozumba</dc:creator>
  <cp:lastModifiedBy>Ogechi Ekechi</cp:lastModifiedBy>
  <cp:revision>78</cp:revision>
  <dcterms:created xsi:type="dcterms:W3CDTF">2018-10-09T08:54:19Z</dcterms:created>
  <dcterms:modified xsi:type="dcterms:W3CDTF">2022-02-10T10:15:15Z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