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  <p:sldMasterId id="2147483769" r:id="rId3"/>
  </p:sldMasterIdLst>
  <p:notesMasterIdLst>
    <p:notesMasterId r:id="rId29"/>
  </p:notesMasterIdLst>
  <p:sldIdLst>
    <p:sldId id="303" r:id="rId4"/>
    <p:sldId id="484" r:id="rId5"/>
    <p:sldId id="319" r:id="rId6"/>
    <p:sldId id="402" r:id="rId7"/>
    <p:sldId id="441" r:id="rId8"/>
    <p:sldId id="395" r:id="rId9"/>
    <p:sldId id="337" r:id="rId10"/>
    <p:sldId id="434" r:id="rId11"/>
    <p:sldId id="435" r:id="rId12"/>
    <p:sldId id="436" r:id="rId13"/>
    <p:sldId id="347" r:id="rId14"/>
    <p:sldId id="350" r:id="rId15"/>
    <p:sldId id="448" r:id="rId16"/>
    <p:sldId id="447" r:id="rId17"/>
    <p:sldId id="445" r:id="rId18"/>
    <p:sldId id="446" r:id="rId19"/>
    <p:sldId id="442" r:id="rId20"/>
    <p:sldId id="440" r:id="rId21"/>
    <p:sldId id="355" r:id="rId22"/>
    <p:sldId id="356" r:id="rId23"/>
    <p:sldId id="357" r:id="rId24"/>
    <p:sldId id="387" r:id="rId25"/>
    <p:sldId id="437" r:id="rId26"/>
    <p:sldId id="438" r:id="rId27"/>
    <p:sldId id="43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79653" autoAdjust="0"/>
  </p:normalViewPr>
  <p:slideViewPr>
    <p:cSldViewPr>
      <p:cViewPr varScale="1">
        <p:scale>
          <a:sx n="67" d="100"/>
          <a:sy n="67" d="100"/>
        </p:scale>
        <p:origin x="8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0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17B12-FA9F-4076-BE91-8AAF4B3E573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D3A7F-E3EB-4B37-940E-F5DABF8F7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2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face2faceafrica.com</a:t>
            </a:r>
          </a:p>
          <a:p>
            <a:endParaRPr lang="en-US" dirty="0" smtClean="0"/>
          </a:p>
          <a:p>
            <a:r>
              <a:rPr lang="en-US" dirty="0" smtClean="0"/>
              <a:t>bookpatrol.net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D3A7F-E3EB-4B37-940E-F5DABF8F7B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0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D3A7F-E3EB-4B37-940E-F5DABF8F7B01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15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D3A7F-E3EB-4B37-940E-F5DABF8F7B0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539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Tx/>
              <a:buBlip>
                <a:blip r:embed="rId3"/>
              </a:buBlip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1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Earliest known libraries were between 300 - 3200 B.C.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D3A7F-E3EB-4B37-940E-F5DABF8F7B0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99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D3A7F-E3EB-4B37-940E-F5DABF8F7B0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7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D3A7F-E3EB-4B37-940E-F5DABF8F7B0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2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D3A7F-E3EB-4B37-940E-F5DABF8F7B0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6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D3A7F-E3EB-4B37-940E-F5DABF8F7B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9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D3A7F-E3EB-4B37-940E-F5DABF8F7B0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D3A7F-E3EB-4B37-940E-F5DABF8F7B0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533400" y="0"/>
            <a:ext cx="24384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2819400" cy="6858000"/>
          </a:xfrm>
          <a:prstGeom prst="rect">
            <a:avLst/>
          </a:prstGeom>
          <a:solidFill>
            <a:srgbClr val="2E3A6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1524000"/>
            <a:ext cx="5334000" cy="1470025"/>
          </a:xfrm>
        </p:spPr>
        <p:txBody>
          <a:bodyPr/>
          <a:lstStyle>
            <a:lvl1pPr algn="l">
              <a:defRPr b="1">
                <a:solidFill>
                  <a:srgbClr val="2E3A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279775"/>
            <a:ext cx="46482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A33-4EBD-44E5-860E-B4936E53D652}" type="datetime1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42809"/>
            <a:ext cx="221010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0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E47-2EFB-454A-86C5-D6B341160037}" type="datetime1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7208-C5C0-48AF-9A3A-CB89518DCE9E}" type="datetime1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533400" y="0"/>
            <a:ext cx="24384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2819400" cy="6858000"/>
          </a:xfrm>
          <a:prstGeom prst="rect">
            <a:avLst/>
          </a:prstGeom>
          <a:solidFill>
            <a:srgbClr val="2E3A6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1524000"/>
            <a:ext cx="5334000" cy="1470025"/>
          </a:xfrm>
        </p:spPr>
        <p:txBody>
          <a:bodyPr/>
          <a:lstStyle>
            <a:lvl1pPr algn="l">
              <a:defRPr b="1">
                <a:solidFill>
                  <a:srgbClr val="2E3A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279775"/>
            <a:ext cx="46482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A33-4EBD-44E5-860E-B4936E53D6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42809"/>
            <a:ext cx="221010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22903" y="0"/>
            <a:ext cx="24384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2438400" cy="6858000"/>
          </a:xfrm>
          <a:prstGeom prst="rect">
            <a:avLst/>
          </a:prstGeom>
          <a:solidFill>
            <a:srgbClr val="2E3A6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1905000" cy="3276600"/>
          </a:xfrm>
        </p:spPr>
        <p:txBody>
          <a:bodyPr>
            <a:normAutofit/>
          </a:bodyPr>
          <a:lstStyle>
            <a:lvl1pPr algn="r">
              <a:defRPr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609600"/>
            <a:ext cx="6096000" cy="5943599"/>
          </a:xfrm>
        </p:spPr>
        <p:txBody>
          <a:bodyPr/>
          <a:lstStyle>
            <a:lvl1pPr marL="342900" indent="-342900">
              <a:buSzPct val="60000"/>
              <a:buFontTx/>
              <a:buBlip>
                <a:blip r:embed="rId2"/>
              </a:buBlip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700" y="6492875"/>
            <a:ext cx="381000" cy="36512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100" b="1">
                <a:solidFill>
                  <a:srgbClr val="2E3A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659350B2-7CF3-477E-B71B-58661E2A86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5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E97-0731-4E89-B2A7-65657ADBD48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65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84AE-08BA-4CCB-8A19-6E2337AB5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6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A5F0-743B-48F2-8CC4-F23760A9563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6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E81-9424-497B-B6EC-66564622067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6CFE-13E7-4C9A-A5A5-40128C0673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802C-FB05-482F-A676-A4593360981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2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22903" y="0"/>
            <a:ext cx="24384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2438400" cy="6858000"/>
          </a:xfrm>
          <a:prstGeom prst="rect">
            <a:avLst/>
          </a:prstGeom>
          <a:solidFill>
            <a:srgbClr val="2E3A6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1905000" cy="3276600"/>
          </a:xfrm>
        </p:spPr>
        <p:txBody>
          <a:bodyPr>
            <a:normAutofit/>
          </a:bodyPr>
          <a:lstStyle>
            <a:lvl1pPr algn="r">
              <a:defRPr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609600"/>
            <a:ext cx="6096000" cy="5943599"/>
          </a:xfrm>
        </p:spPr>
        <p:txBody>
          <a:bodyPr/>
          <a:lstStyle>
            <a:lvl1pPr marL="342900" indent="-342900">
              <a:buSzPct val="60000"/>
              <a:buFontTx/>
              <a:buBlip>
                <a:blip r:embed="rId2"/>
              </a:buBlip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700" y="6492875"/>
            <a:ext cx="381000" cy="36512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100" b="1">
                <a:solidFill>
                  <a:srgbClr val="2E3A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659350B2-7CF3-477E-B71B-58661E2A86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7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D8CC-6937-49ED-9DFF-6E384F7D05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E47-2EFB-454A-86C5-D6B3411600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9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7208-C5C0-48AF-9A3A-CB89518DCE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2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533400" y="0"/>
            <a:ext cx="24384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2819400" cy="6858000"/>
          </a:xfrm>
          <a:prstGeom prst="rect">
            <a:avLst/>
          </a:prstGeom>
          <a:solidFill>
            <a:srgbClr val="2E3A6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1524000"/>
            <a:ext cx="5334000" cy="1470025"/>
          </a:xfrm>
        </p:spPr>
        <p:txBody>
          <a:bodyPr/>
          <a:lstStyle>
            <a:lvl1pPr algn="l">
              <a:defRPr b="1">
                <a:solidFill>
                  <a:srgbClr val="2E3A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279775"/>
            <a:ext cx="46482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A33-4EBD-44E5-860E-B4936E53D6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42809"/>
            <a:ext cx="221010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22903" y="0"/>
            <a:ext cx="24384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2438400" cy="6858000"/>
          </a:xfrm>
          <a:prstGeom prst="rect">
            <a:avLst/>
          </a:prstGeom>
          <a:solidFill>
            <a:srgbClr val="2E3A6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1905000" cy="3276600"/>
          </a:xfrm>
        </p:spPr>
        <p:txBody>
          <a:bodyPr>
            <a:normAutofit/>
          </a:bodyPr>
          <a:lstStyle>
            <a:lvl1pPr algn="r">
              <a:defRPr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609600"/>
            <a:ext cx="6096000" cy="5943599"/>
          </a:xfrm>
        </p:spPr>
        <p:txBody>
          <a:bodyPr/>
          <a:lstStyle>
            <a:lvl1pPr marL="342900" indent="-342900">
              <a:buSzPct val="60000"/>
              <a:buFontTx/>
              <a:buBlip>
                <a:blip r:embed="rId2"/>
              </a:buBlip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700" y="6492875"/>
            <a:ext cx="381000" cy="36512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100" b="1">
                <a:solidFill>
                  <a:srgbClr val="2E3A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659350B2-7CF3-477E-B71B-58661E2A86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5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E97-0731-4E89-B2A7-65657ADBD48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2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84AE-08BA-4CCB-8A19-6E2337AB5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10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A5F0-743B-48F2-8CC4-F23760A9563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9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E81-9424-497B-B6EC-66564622067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6CFE-13E7-4C9A-A5A5-40128C0673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9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E97-0731-4E89-B2A7-65657ADBD48F}" type="datetime1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9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802C-FB05-482F-A676-A4593360981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3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D8CC-6937-49ED-9DFF-6E384F7D05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9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E47-2EFB-454A-86C5-D6B3411600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0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7208-C5C0-48AF-9A3A-CB89518DCE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6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84AE-08BA-4CCB-8A19-6E2337AB5AC8}" type="datetime1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A5F0-743B-48F2-8CC4-F23760A95631}" type="datetime1">
              <a:rPr lang="en-US" smtClean="0"/>
              <a:pPr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E81-9424-497B-B6EC-665646220675}" type="datetime1">
              <a:rPr lang="en-US" smtClean="0"/>
              <a:pPr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7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6CFE-13E7-4C9A-A5A5-40128C067321}" type="datetime1">
              <a:rPr lang="en-US" smtClean="0"/>
              <a:pPr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5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802C-FB05-482F-A676-A4593360981F}" type="datetime1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3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D8CC-6937-49ED-9DFF-6E384F7D05A2}" type="datetime1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4AC5-1A65-4919-916B-063DB285382B}" type="datetime1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3187" y="1"/>
            <a:ext cx="2020812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5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4AC5-1A65-4919-916B-063DB28538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3187" y="1"/>
            <a:ext cx="2020812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4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4AC5-1A65-4919-916B-063DB28538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3187" y="1"/>
            <a:ext cx="2020812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3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1447800"/>
            <a:ext cx="5791200" cy="39624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5300" dirty="0" smtClean="0"/>
              <a:t>USE </a:t>
            </a:r>
            <a:r>
              <a:rPr lang="en-US" sz="5300"/>
              <a:t>OF </a:t>
            </a:r>
            <a:r>
              <a:rPr lang="en-US" sz="5300" smtClean="0"/>
              <a:t>LIBRARY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4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05000"/>
            <a:ext cx="1905000" cy="2667000"/>
          </a:xfrm>
        </p:spPr>
        <p:txBody>
          <a:bodyPr/>
          <a:lstStyle/>
          <a:p>
            <a:r>
              <a:rPr lang="en-GB" dirty="0"/>
              <a:t>THE NATURE OF PAU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381000"/>
            <a:ext cx="6096000" cy="6172199"/>
          </a:xfrm>
        </p:spPr>
        <p:txBody>
          <a:bodyPr>
            <a:normAutofit fontScale="92500"/>
          </a:bodyPr>
          <a:lstStyle/>
          <a:p>
            <a:r>
              <a:rPr lang="en-GB" dirty="0"/>
              <a:t>It is an academic library.</a:t>
            </a:r>
          </a:p>
          <a:p>
            <a:r>
              <a:rPr lang="en-GB" dirty="0"/>
              <a:t>It is hybrid -Physical and Electronic.</a:t>
            </a:r>
          </a:p>
          <a:p>
            <a:r>
              <a:rPr lang="en-US" dirty="0"/>
              <a:t>It supports the University's curriculum.</a:t>
            </a:r>
          </a:p>
          <a:p>
            <a:r>
              <a:rPr lang="en-US" dirty="0"/>
              <a:t>It supports research interest of the university faculty and students. </a:t>
            </a:r>
          </a:p>
          <a:p>
            <a:r>
              <a:rPr lang="en-US" dirty="0"/>
              <a:t>It serves as a resource center for the students, faculty &amp; staff.</a:t>
            </a:r>
          </a:p>
          <a:p>
            <a:r>
              <a:rPr lang="en-US" dirty="0"/>
              <a:t>It is strictly for faculty, students, staff and alumni members </a:t>
            </a:r>
          </a:p>
          <a:p>
            <a:r>
              <a:rPr lang="en-US" dirty="0"/>
              <a:t>The library is funded by the institution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000"/>
            <a:ext cx="23622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LIBRARY CLASSIFICATION; </a:t>
            </a:r>
            <a:br>
              <a:rPr lang="en-US" sz="2400" dirty="0"/>
            </a:br>
            <a:r>
              <a:rPr lang="en-US" sz="2400" dirty="0"/>
              <a:t>TYPES OF LIBRARY CLASSIFICATION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52400"/>
            <a:ext cx="6477000" cy="6629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Library classification:</a:t>
            </a:r>
          </a:p>
          <a:p>
            <a:r>
              <a:rPr lang="en-US" dirty="0"/>
              <a:t>Method by which library books and non-book materials are organized on shelves </a:t>
            </a:r>
          </a:p>
          <a:p>
            <a:r>
              <a:rPr lang="en-US" dirty="0"/>
              <a:t>Library materials are classified according to subjects by means of call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Two major types of library classification schemes:</a:t>
            </a:r>
          </a:p>
          <a:p>
            <a:r>
              <a:rPr lang="en-US" dirty="0"/>
              <a:t>Dewey Decimal (DDC)</a:t>
            </a:r>
          </a:p>
          <a:p>
            <a:pPr lvl="1"/>
            <a:r>
              <a:rPr lang="en-US" dirty="0"/>
              <a:t>Used by school libraries</a:t>
            </a:r>
          </a:p>
          <a:p>
            <a:pPr lvl="1"/>
            <a:r>
              <a:rPr lang="en-US" dirty="0"/>
              <a:t>Small and public libraries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Library of Congress (LC) (19</a:t>
            </a:r>
            <a:r>
              <a:rPr lang="en-US" baseline="30000" dirty="0"/>
              <a:t>th</a:t>
            </a:r>
            <a:r>
              <a:rPr lang="en-US" dirty="0"/>
              <a:t>-20</a:t>
            </a:r>
            <a:r>
              <a:rPr lang="en-US" baseline="30000" dirty="0"/>
              <a:t>th</a:t>
            </a:r>
            <a:r>
              <a:rPr lang="en-US" dirty="0"/>
              <a:t> c).</a:t>
            </a:r>
          </a:p>
          <a:p>
            <a:pPr lvl="1"/>
            <a:r>
              <a:rPr lang="en-US" dirty="0"/>
              <a:t>Academic libraries</a:t>
            </a:r>
          </a:p>
          <a:p>
            <a:pPr lvl="1"/>
            <a:r>
              <a:rPr lang="en-US" dirty="0"/>
              <a:t>Large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4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90600"/>
            <a:ext cx="2209800" cy="3352800"/>
          </a:xfrm>
        </p:spPr>
        <p:txBody>
          <a:bodyPr>
            <a:normAutofit/>
          </a:bodyPr>
          <a:lstStyle/>
          <a:p>
            <a:r>
              <a:rPr lang="en-US" sz="2000" dirty="0"/>
              <a:t>LIBRARY OF CONGRESS CLASSIFICATIONS</a:t>
            </a:r>
            <a:br>
              <a:rPr lang="en-US" sz="2000" dirty="0"/>
            </a:br>
            <a:r>
              <a:rPr lang="en-US" sz="2000" dirty="0"/>
              <a:t>(LCC)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76200"/>
            <a:ext cx="6248400" cy="6781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There are 21 main LC call number classes: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A General Works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B Philosophy, Psychology, Religion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C Auxiliary Sciences of History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 World History and History of Europe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E History of the Americas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F History of the Americas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G Geography, Anthropology, Recreation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H Social Sciences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J Political Science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K Law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L Education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M Music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N Fine Arts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P Language and Literature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Q Science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R Medicine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 Agriculture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T Technology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U Military Science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V Naval Science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Z Bibliography, Library Science, Information Resources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4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E64-1D9B-445D-A662-BA5B5550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" y="685800"/>
            <a:ext cx="2209800" cy="3429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EXAMPLE OF A LIBRARY OF CONGRESS CALL NUMBER</a:t>
            </a:r>
            <a:endParaRPr lang="x-non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ABBC8E-5B0E-4539-9560-75D39C4A6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" y="1635760"/>
            <a:ext cx="6816090" cy="36352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4430-E609-4B32-B214-BB694115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42F24F-2A70-4377-AB03-774C89C354F2}"/>
              </a:ext>
            </a:extLst>
          </p:cNvPr>
          <p:cNvSpPr txBox="1"/>
          <p:nvPr/>
        </p:nvSpPr>
        <p:spPr>
          <a:xfrm>
            <a:off x="2524125" y="6398438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https://www.usg.edu</a:t>
            </a:r>
            <a:endParaRPr lang="x-none" sz="1200" i="1" dirty="0"/>
          </a:p>
        </p:txBody>
      </p:sp>
    </p:spTree>
    <p:extLst>
      <p:ext uri="{BB962C8B-B14F-4D97-AF65-F5344CB8AC3E}">
        <p14:creationId xmlns:p14="http://schemas.microsoft.com/office/powerpoint/2010/main" val="291976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A09F-4AD5-4F19-B55D-285C5F5A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5" y="978101"/>
            <a:ext cx="8119125" cy="1079287"/>
          </a:xfrm>
        </p:spPr>
        <p:txBody>
          <a:bodyPr anchor="b">
            <a:noAutofit/>
          </a:bodyPr>
          <a:lstStyle/>
          <a:p>
            <a:pPr algn="l"/>
            <a:r>
              <a:rPr lang="en-US" sz="4000" dirty="0">
                <a:solidFill>
                  <a:srgbClr val="0070C0"/>
                </a:solidFill>
              </a:rPr>
              <a:t>ANATOMY OF LIBRARY OF CONGRESS CALL NUMBER</a:t>
            </a:r>
            <a:endParaRPr lang="x-none" sz="4000" dirty="0">
              <a:solidFill>
                <a:srgbClr val="0070C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B39C632-94CD-4731-9CE5-3FC4748C0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811104"/>
            <a:ext cx="2667000" cy="27742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3B5A-151A-46B7-8A3C-5C0235F37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2" y="2362203"/>
            <a:ext cx="6248398" cy="44957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Book title: Uncensored War: The Media and Vietnam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Author: Daniel C. </a:t>
            </a:r>
            <a:r>
              <a:rPr lang="en-US" sz="2000" dirty="0" err="1"/>
              <a:t>Hallin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Call Number: DS559.46 .H35 1986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The first two lines describe the subject of the book.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DS559.45 = Vietnamese Conflict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The third line often represents the author's last name.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H = </a:t>
            </a:r>
            <a:r>
              <a:rPr lang="en-US" sz="2000" dirty="0" err="1"/>
              <a:t>Hallin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The last line represents the date of publication.</a:t>
            </a:r>
          </a:p>
          <a:p>
            <a:pPr>
              <a:lnSpc>
                <a:spcPct val="90000"/>
              </a:lnSpc>
            </a:pPr>
            <a:endParaRPr lang="x-none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0A07-1D44-4346-B528-EED81F37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8177" y="6217920"/>
            <a:ext cx="6858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659350B2-7CF3-477E-B71B-58661E2A869A}" type="slidenum"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</a:rPr>
              <a:pPr algn="r">
                <a:spcAft>
                  <a:spcPts val="600"/>
                </a:spcAft>
              </a:pPr>
              <a:t>14</a:t>
            </a:fld>
            <a:endParaRPr lang="en-US" sz="10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CD72B-7C7C-4280-A5BE-11E429C2A679}"/>
              </a:ext>
            </a:extLst>
          </p:cNvPr>
          <p:cNvSpPr txBox="1"/>
          <p:nvPr/>
        </p:nvSpPr>
        <p:spPr>
          <a:xfrm>
            <a:off x="2667000" y="6444545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https://www.usg.edu</a:t>
            </a:r>
            <a:endParaRPr lang="x-none" sz="1200" i="1" dirty="0"/>
          </a:p>
        </p:txBody>
      </p:sp>
    </p:spTree>
    <p:extLst>
      <p:ext uri="{BB962C8B-B14F-4D97-AF65-F5344CB8AC3E}">
        <p14:creationId xmlns:p14="http://schemas.microsoft.com/office/powerpoint/2010/main" val="274424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072E3-766E-4B02-9AA7-232B6CE4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3" y="609600"/>
            <a:ext cx="2461958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kern="1200" dirty="0">
                <a:latin typeface="+mj-lt"/>
                <a:ea typeface="+mj-ea"/>
                <a:cs typeface="+mj-cs"/>
              </a:rPr>
              <a:t>TIPS FOR FINDING BOOK ON THE SHELF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C49523-DECE-4151-BD8D-7E7ED751C38F}"/>
              </a:ext>
            </a:extLst>
          </p:cNvPr>
          <p:cNvSpPr txBox="1"/>
          <p:nvPr/>
        </p:nvSpPr>
        <p:spPr>
          <a:xfrm>
            <a:off x="3490722" y="459396"/>
            <a:ext cx="5412085" cy="5484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Read call numbers line by line.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Read the first line in alphabetical order:</a:t>
            </a:r>
            <a:br>
              <a:rPr lang="en-US" dirty="0"/>
            </a:br>
            <a:r>
              <a:rPr lang="en-US" dirty="0"/>
              <a:t>A, B, BF, C, D... L, LA, LB, LC, M, ML...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2395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Read the second line as a whole number:</a:t>
            </a:r>
            <a:br>
              <a:rPr lang="en-US" dirty="0"/>
            </a:br>
            <a:r>
              <a:rPr lang="en-US" dirty="0"/>
              <a:t>1, 2, 3, 45, 100, 101, 1000, 2000, 2430...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.C65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third line is a combination of a letter and numbers. Read the letter alphabetically. Read the number as a decimal, </a:t>
            </a:r>
            <a:r>
              <a:rPr lang="en-US" dirty="0" err="1"/>
              <a:t>eg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.C65 = .65 .C724 = .724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Some call numbers have more than one combination letter-number line.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1991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last line is the year the book was published. Read in chronological order:</a:t>
            </a:r>
            <a:br>
              <a:rPr lang="en-US" dirty="0"/>
            </a:br>
            <a:r>
              <a:rPr lang="en-US" dirty="0"/>
              <a:t>1985, 1991, 1992...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31A1D-E922-4F23-9812-0EF4A4EF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8637" y="6033479"/>
            <a:ext cx="5867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59350B2-7CF3-477E-B71B-58661E2A869A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15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0AF5E5-B770-4661-A60E-5B044859CA90}"/>
              </a:ext>
            </a:extLst>
          </p:cNvPr>
          <p:cNvSpPr txBox="1"/>
          <p:nvPr/>
        </p:nvSpPr>
        <p:spPr>
          <a:xfrm>
            <a:off x="2895600" y="6121605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https://www.usg.edu</a:t>
            </a:r>
            <a:endParaRPr lang="x-none" sz="1200" i="1" dirty="0"/>
          </a:p>
        </p:txBody>
      </p:sp>
    </p:spTree>
    <p:extLst>
      <p:ext uri="{BB962C8B-B14F-4D97-AF65-F5344CB8AC3E}">
        <p14:creationId xmlns:p14="http://schemas.microsoft.com/office/powerpoint/2010/main" val="261248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DE7CC1AC-3635-403C-B63C-43DA514B2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6" y="1420454"/>
            <a:ext cx="7946933" cy="174832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339686-122B-4550-A630-F05A5E1E7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30" y="3386723"/>
            <a:ext cx="2498535" cy="34224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4911-295C-4E60-917B-796F3E07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00987" y="6356350"/>
            <a:ext cx="614363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659350B2-7CF3-477E-B71B-58661E2A869A}" type="slidenum">
              <a:rPr lang="en-US" sz="1000">
                <a:solidFill>
                  <a:schemeClr val="bg1">
                    <a:alpha val="70000"/>
                  </a:schemeClr>
                </a:solidFill>
              </a:rPr>
              <a:pPr algn="r">
                <a:spcAft>
                  <a:spcPts val="600"/>
                </a:spcAft>
              </a:pPr>
              <a:t>16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550D69-7A0C-493F-B30B-2CD3AA6143D4}"/>
              </a:ext>
            </a:extLst>
          </p:cNvPr>
          <p:cNvSpPr txBox="1"/>
          <p:nvPr/>
        </p:nvSpPr>
        <p:spPr>
          <a:xfrm>
            <a:off x="1156040" y="6444476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https://www.usg.edu</a:t>
            </a:r>
            <a:endParaRPr lang="x-none" sz="1200" i="1" dirty="0"/>
          </a:p>
        </p:txBody>
      </p:sp>
    </p:spTree>
    <p:extLst>
      <p:ext uri="{BB962C8B-B14F-4D97-AF65-F5344CB8AC3E}">
        <p14:creationId xmlns:p14="http://schemas.microsoft.com/office/powerpoint/2010/main" val="204374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2209800" cy="3505200"/>
          </a:xfrm>
        </p:spPr>
        <p:txBody>
          <a:bodyPr/>
          <a:lstStyle/>
          <a:p>
            <a:pPr algn="ctr"/>
            <a:r>
              <a:rPr lang="en-GB" dirty="0"/>
              <a:t>OTHER SAMPLES OF 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Library of Congress classification 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Communication Theory by </a:t>
            </a:r>
            <a:r>
              <a:rPr lang="en-US" dirty="0" err="1"/>
              <a:t>Ikechukwu</a:t>
            </a:r>
            <a:r>
              <a:rPr lang="en-US" dirty="0"/>
              <a:t> </a:t>
            </a:r>
            <a:r>
              <a:rPr lang="en-US" dirty="0" err="1"/>
              <a:t>Obiaya</a:t>
            </a:r>
            <a:endParaRPr lang="en-US" dirty="0"/>
          </a:p>
          <a:p>
            <a:endParaRPr lang="en-US" dirty="0"/>
          </a:p>
          <a:p>
            <a:r>
              <a:rPr lang="en-US" dirty="0"/>
              <a:t> P     – general class</a:t>
            </a:r>
          </a:p>
          <a:p>
            <a:r>
              <a:rPr lang="en-US" dirty="0"/>
              <a:t> 90   – class mark</a:t>
            </a:r>
          </a:p>
          <a:p>
            <a:r>
              <a:rPr lang="en-US" dirty="0"/>
              <a:t>.O25 – author                    call number</a:t>
            </a:r>
          </a:p>
          <a:p>
            <a:r>
              <a:rPr lang="en-US" dirty="0"/>
              <a:t>2015 – year </a:t>
            </a:r>
          </a:p>
          <a:p>
            <a:endParaRPr lang="en-US" dirty="0"/>
          </a:p>
          <a:p>
            <a:r>
              <a:rPr lang="en-US" dirty="0"/>
              <a:t> Dynamics of Business Communication by Chantal </a:t>
            </a:r>
            <a:r>
              <a:rPr lang="en-US" dirty="0" err="1"/>
              <a:t>Epie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  HF     – general class</a:t>
            </a:r>
          </a:p>
          <a:p>
            <a:r>
              <a:rPr lang="en-US" dirty="0"/>
              <a:t>      5718 – class mark             call number</a:t>
            </a:r>
          </a:p>
          <a:p>
            <a:r>
              <a:rPr lang="en-US" dirty="0"/>
              <a:t>      .E65   – author </a:t>
            </a:r>
          </a:p>
          <a:p>
            <a:r>
              <a:rPr lang="en-US" dirty="0"/>
              <a:t>       2015  – year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2438400" cy="4876800"/>
          </a:xfrm>
        </p:spPr>
        <p:txBody>
          <a:bodyPr/>
          <a:lstStyle/>
          <a:p>
            <a:r>
              <a:rPr lang="en-US" dirty="0"/>
              <a:t>ACCRONYMS AND MEANINGS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ISBN- International Standard </a:t>
            </a:r>
            <a:r>
              <a:rPr lang="en-US" dirty="0">
                <a:solidFill>
                  <a:srgbClr val="0070C0"/>
                </a:solidFill>
              </a:rPr>
              <a:t>Book</a:t>
            </a:r>
            <a:r>
              <a:rPr lang="en-US" dirty="0"/>
              <a:t> Numbers (this is a unique commercial </a:t>
            </a:r>
            <a:r>
              <a:rPr lang="en-US" dirty="0">
                <a:solidFill>
                  <a:schemeClr val="tx1"/>
                </a:solidFill>
              </a:rPr>
              <a:t>book</a:t>
            </a:r>
            <a:r>
              <a:rPr lang="en-US" dirty="0"/>
              <a:t> identifier).</a:t>
            </a:r>
          </a:p>
          <a:p>
            <a:endParaRPr lang="en-US" dirty="0"/>
          </a:p>
          <a:p>
            <a:r>
              <a:rPr lang="en-US" dirty="0"/>
              <a:t>ISSN- International Standard </a:t>
            </a:r>
            <a:r>
              <a:rPr lang="en-US" dirty="0">
                <a:solidFill>
                  <a:srgbClr val="0070C0"/>
                </a:solidFill>
              </a:rPr>
              <a:t>Serial</a:t>
            </a:r>
            <a:r>
              <a:rPr lang="en-US" dirty="0"/>
              <a:t> Numbers (this is an 8-digit identifier for </a:t>
            </a:r>
            <a:r>
              <a:rPr lang="en-US" b="1" dirty="0">
                <a:solidFill>
                  <a:srgbClr val="0070C0"/>
                </a:solidFill>
              </a:rPr>
              <a:t>periodicals or serial publications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LC- Library of Congress (colleges, Universities)</a:t>
            </a:r>
          </a:p>
          <a:p>
            <a:endParaRPr lang="en-US" dirty="0"/>
          </a:p>
          <a:p>
            <a:r>
              <a:rPr lang="en-US" dirty="0"/>
              <a:t>DDC - Dewey Decimal </a:t>
            </a:r>
          </a:p>
          <a:p>
            <a:r>
              <a:rPr lang="en-US" dirty="0"/>
              <a:t>Classification(schools, pub. Library)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85800"/>
            <a:ext cx="2286000" cy="3200400"/>
          </a:xfrm>
        </p:spPr>
        <p:txBody>
          <a:bodyPr/>
          <a:lstStyle/>
          <a:p>
            <a:r>
              <a:rPr lang="en-US" dirty="0"/>
              <a:t>MEANING OF LIBRARY 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4990"/>
            <a:ext cx="64770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endParaRPr lang="en-US" b="1" dirty="0"/>
          </a:p>
          <a:p>
            <a:pPr>
              <a:spcBef>
                <a:spcPts val="600"/>
              </a:spcBef>
            </a:pPr>
            <a:r>
              <a:rPr lang="en-US" sz="2800" dirty="0"/>
              <a:t>A library catalogue is a registry of collections that a library possesses arranged alphabetically by author, title or subject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dirty="0"/>
              <a:t>Complete list of items or resources a library has e.g. books, periodicals, etc.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dirty="0"/>
              <a:t>Searchable collection of records of every item in the holding of a library</a:t>
            </a:r>
          </a:p>
          <a:p>
            <a:pPr marL="0" indent="0">
              <a:spcBef>
                <a:spcPts val="600"/>
              </a:spcBef>
              <a:buNone/>
            </a:pP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dirty="0"/>
              <a:t>Databases containing information that relates to materials or items in a library</a:t>
            </a:r>
          </a:p>
          <a:p>
            <a:pPr marL="0" indent="0">
              <a:spcBef>
                <a:spcPts val="600"/>
              </a:spcBef>
              <a:buNone/>
            </a:pPr>
            <a:endParaRPr lang="en-US" sz="2800" dirty="0"/>
          </a:p>
          <a:p>
            <a:pPr>
              <a:spcBef>
                <a:spcPts val="600"/>
              </a:spcBef>
            </a:pPr>
            <a:endParaRPr lang="en-US" sz="2800" dirty="0"/>
          </a:p>
          <a:p>
            <a:pPr marL="0" indent="0">
              <a:spcBef>
                <a:spcPts val="600"/>
              </a:spcBef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7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This presentation will help you: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Search and access materials –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    whether print or online</a:t>
            </a:r>
          </a:p>
          <a:p>
            <a:pPr>
              <a:spcBef>
                <a:spcPts val="0"/>
              </a:spcBef>
            </a:pPr>
            <a:endParaRPr lang="en-GB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Help you find your way around the Library</a:t>
            </a:r>
          </a:p>
          <a:p>
            <a:pPr>
              <a:spcBef>
                <a:spcPts val="0"/>
              </a:spcBef>
            </a:pPr>
            <a:endParaRPr lang="en-GB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Know who to </a:t>
            </a:r>
            <a:r>
              <a:rPr lang="en-GB" dirty="0" err="1">
                <a:solidFill>
                  <a:schemeClr val="tx1"/>
                </a:solidFill>
                <a:cs typeface="Arial" panose="020B0604020202020204" pitchFamily="34" charset="0"/>
              </a:rPr>
              <a:t>contac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66800"/>
            <a:ext cx="2209800" cy="3276600"/>
          </a:xfrm>
        </p:spPr>
        <p:txBody>
          <a:bodyPr/>
          <a:lstStyle/>
          <a:p>
            <a:r>
              <a:rPr lang="en-US" dirty="0"/>
              <a:t>WHY CATALOGUE LIBRARY MATERIALS?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457200"/>
            <a:ext cx="6172200" cy="6095999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Gateway to entire library collections </a:t>
            </a:r>
          </a:p>
          <a:p>
            <a:r>
              <a:rPr lang="en-US" sz="2400" dirty="0"/>
              <a:t>Lets users know what is available in the Library</a:t>
            </a:r>
          </a:p>
          <a:p>
            <a:r>
              <a:rPr lang="en-US" sz="2400" dirty="0"/>
              <a:t>Summarized collections of the library </a:t>
            </a:r>
          </a:p>
          <a:p>
            <a:r>
              <a:rPr lang="en-US" sz="2400" dirty="0"/>
              <a:t>Ease of locating each itemized library holding</a:t>
            </a:r>
          </a:p>
          <a:p>
            <a:r>
              <a:rPr lang="en-US" sz="2400" dirty="0"/>
              <a:t>Help identify a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9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76400"/>
            <a:ext cx="2286000" cy="3276600"/>
          </a:xfrm>
        </p:spPr>
        <p:txBody>
          <a:bodyPr/>
          <a:lstStyle/>
          <a:p>
            <a:r>
              <a:rPr lang="en-US" dirty="0"/>
              <a:t>TYPES </a:t>
            </a:r>
            <a:br>
              <a:rPr lang="en-US" dirty="0"/>
            </a:br>
            <a:r>
              <a:rPr lang="en-US" dirty="0"/>
              <a:t>OF CATALOGUES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0"/>
            <a:ext cx="6324600" cy="65531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Three types of catalogue: </a:t>
            </a:r>
          </a:p>
          <a:p>
            <a:r>
              <a:rPr lang="en-US" dirty="0"/>
              <a:t>Card catalogue </a:t>
            </a:r>
          </a:p>
          <a:p>
            <a:pPr lvl="1"/>
            <a:r>
              <a:rPr lang="en-US" sz="2600" dirty="0"/>
              <a:t>Subject</a:t>
            </a:r>
          </a:p>
          <a:p>
            <a:pPr lvl="1"/>
            <a:r>
              <a:rPr lang="en-US" sz="2600" dirty="0"/>
              <a:t>Title </a:t>
            </a:r>
          </a:p>
          <a:p>
            <a:pPr lvl="1"/>
            <a:r>
              <a:rPr lang="en-US" sz="2600" dirty="0"/>
              <a:t>Author </a:t>
            </a:r>
          </a:p>
          <a:p>
            <a:pPr lvl="1"/>
            <a:r>
              <a:rPr lang="en-US" sz="2600" dirty="0"/>
              <a:t>C</a:t>
            </a:r>
            <a:r>
              <a:rPr lang="en-US" sz="2400" dirty="0"/>
              <a:t>ard catalogue cabinet </a:t>
            </a:r>
          </a:p>
          <a:p>
            <a:pPr marL="457200" lvl="1" indent="0">
              <a:buNone/>
            </a:pPr>
            <a:endParaRPr lang="en-US" sz="2600" dirty="0"/>
          </a:p>
          <a:p>
            <a:r>
              <a:rPr lang="en-US" sz="2800" dirty="0"/>
              <a:t>Book catalogue</a:t>
            </a:r>
          </a:p>
          <a:p>
            <a:pPr lvl="1"/>
            <a:r>
              <a:rPr lang="en-US" sz="2600" dirty="0">
                <a:solidFill>
                  <a:prstClr val="black"/>
                </a:solidFill>
              </a:rPr>
              <a:t>Subject</a:t>
            </a:r>
          </a:p>
          <a:p>
            <a:pPr lvl="1"/>
            <a:r>
              <a:rPr lang="en-US" sz="2600" dirty="0">
                <a:solidFill>
                  <a:prstClr val="black"/>
                </a:solidFill>
              </a:rPr>
              <a:t>Title </a:t>
            </a:r>
          </a:p>
          <a:p>
            <a:pPr lvl="1"/>
            <a:r>
              <a:rPr lang="en-US" sz="2600" dirty="0">
                <a:solidFill>
                  <a:prstClr val="black"/>
                </a:solidFill>
              </a:rPr>
              <a:t>Author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Online catalogue </a:t>
            </a:r>
          </a:p>
          <a:p>
            <a:pPr lvl="1"/>
            <a:r>
              <a:rPr lang="en-US" sz="2600" dirty="0"/>
              <a:t>Online Public Access Catalogue (OPAC)</a:t>
            </a:r>
          </a:p>
          <a:p>
            <a:pPr lvl="1"/>
            <a:r>
              <a:rPr lang="en-US" sz="2600" dirty="0"/>
              <a:t>Online Databases</a:t>
            </a:r>
          </a:p>
          <a:p>
            <a:pPr marL="457200" lvl="1" indent="0">
              <a:buNone/>
            </a:pPr>
            <a:endParaRPr lang="en-US" sz="2600" b="1" dirty="0"/>
          </a:p>
          <a:p>
            <a:r>
              <a:rPr lang="en-US" sz="2800" dirty="0"/>
              <a:t>Catalogue records are </a:t>
            </a:r>
            <a:r>
              <a:rPr lang="en-US" sz="2600" dirty="0"/>
              <a:t>referred to as entries.</a:t>
            </a:r>
            <a:endParaRPr lang="en-US" sz="2800" dirty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" y="1524000"/>
            <a:ext cx="2286000" cy="3276600"/>
          </a:xfrm>
        </p:spPr>
        <p:txBody>
          <a:bodyPr/>
          <a:lstStyle/>
          <a:p>
            <a:r>
              <a:rPr lang="en-GB" dirty="0"/>
              <a:t>TURNITIN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in use in PAU for checking copyright violation is </a:t>
            </a:r>
            <a:r>
              <a:rPr lang="en-US" dirty="0" err="1"/>
              <a:t>Turnitin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Functions:</a:t>
            </a:r>
          </a:p>
          <a:p>
            <a:pPr lvl="1"/>
            <a:r>
              <a:rPr lang="en-US" i="1" dirty="0" err="1"/>
              <a:t>Turnitin</a:t>
            </a:r>
            <a:r>
              <a:rPr lang="en-US" dirty="0"/>
              <a:t> helps to guard against plagiarism</a:t>
            </a:r>
          </a:p>
          <a:p>
            <a:pPr lvl="1"/>
            <a:r>
              <a:rPr lang="en-US" dirty="0"/>
              <a:t>It tracks level of usage of other persons’ work.</a:t>
            </a:r>
          </a:p>
          <a:p>
            <a:pPr lvl="1"/>
            <a:r>
              <a:rPr lang="en-US" dirty="0"/>
              <a:t>It encourages originality.</a:t>
            </a:r>
          </a:p>
          <a:p>
            <a:pPr lvl="1"/>
            <a:r>
              <a:rPr lang="en-US" dirty="0"/>
              <a:t>It evaluates the level of students’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5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6800"/>
            <a:ext cx="2209800" cy="3581400"/>
          </a:xfrm>
        </p:spPr>
        <p:txBody>
          <a:bodyPr/>
          <a:lstStyle/>
          <a:p>
            <a:r>
              <a:rPr lang="en-GB" dirty="0"/>
              <a:t>PLAGIARISM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Plagiarism is the use of another person, institution, organization or any legal entity’s words, expressions, ideas or research work as one’s own ideas, words, expressions or research work. </a:t>
            </a:r>
          </a:p>
          <a:p>
            <a:endParaRPr lang="en-GB" dirty="0"/>
          </a:p>
          <a:p>
            <a:r>
              <a:rPr lang="en-US" dirty="0"/>
              <a:t>Plagiarism is an example of intellectual dishonesty.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It is also possible to plagiarise oneself.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Contd</a:t>
            </a:r>
            <a:r>
              <a:rPr lang="en-GB" dirty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Self-plagiarism is the re-use of substantial, indistinguishable and nearly identical portions of one’s own work without acknowledging the original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2438400" cy="4419600"/>
          </a:xfrm>
        </p:spPr>
        <p:txBody>
          <a:bodyPr/>
          <a:lstStyle/>
          <a:p>
            <a:r>
              <a:rPr lang="en-GB" dirty="0"/>
              <a:t>DISCIPLINARY MEASURES FOR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304800"/>
            <a:ext cx="6096000" cy="6172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dirty="0"/>
              <a:t>Disciplinary Measures – Students </a:t>
            </a:r>
          </a:p>
          <a:p>
            <a:r>
              <a:rPr lang="en-US" sz="3600" dirty="0"/>
              <a:t>1. Marginal plagiarism: Less than two paragraphs, or data of similar importance is</a:t>
            </a:r>
          </a:p>
          <a:p>
            <a:r>
              <a:rPr lang="en-US" sz="3600" dirty="0">
                <a:solidFill>
                  <a:srgbClr val="FF0000"/>
                </a:solidFill>
              </a:rPr>
              <a:t>Cancellation of the specific paper. </a:t>
            </a:r>
          </a:p>
          <a:p>
            <a:endParaRPr lang="en-US" sz="3600" dirty="0"/>
          </a:p>
          <a:p>
            <a:r>
              <a:rPr lang="en-US" sz="3600" dirty="0"/>
              <a:t>2. Significant plagiarism: More than two paragraphs, but less than 20% of the total work = </a:t>
            </a:r>
            <a:r>
              <a:rPr lang="en-US" sz="3600" dirty="0">
                <a:solidFill>
                  <a:srgbClr val="FF0000"/>
                </a:solidFill>
              </a:rPr>
              <a:t>Suspension for two weeks </a:t>
            </a:r>
          </a:p>
          <a:p>
            <a:endParaRPr lang="en-US" sz="3600" dirty="0"/>
          </a:p>
          <a:p>
            <a:r>
              <a:rPr lang="en-US" sz="3600" dirty="0"/>
              <a:t>3. Substantial plagiarism (more than 20% of the total work) in Masters dissertation or doctoral thesis = </a:t>
            </a:r>
            <a:r>
              <a:rPr lang="en-US" sz="3600" dirty="0">
                <a:solidFill>
                  <a:srgbClr val="FF0000"/>
                </a:solidFill>
              </a:rPr>
              <a:t>Expulsion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/>
              <a:t>4. Substantial plagiarism (more than 20% of the total work) in any other work =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     Suspension for one year  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/>
              <a:t>If a student had already received his/her degree and it is discovered that there is plagiarism, his </a:t>
            </a:r>
            <a:r>
              <a:rPr lang="en-US" sz="3600" dirty="0">
                <a:solidFill>
                  <a:srgbClr val="FF0000"/>
                </a:solidFill>
              </a:rPr>
              <a:t>certificate can be revoked.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9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28600"/>
            <a:ext cx="7543800" cy="6857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7600" b="1" dirty="0"/>
              <a:t>Repositories</a:t>
            </a:r>
            <a:r>
              <a:rPr lang="en-US" sz="7600" dirty="0"/>
              <a:t>. </a:t>
            </a:r>
          </a:p>
          <a:p>
            <a:endParaRPr lang="en-US" sz="2400" dirty="0"/>
          </a:p>
          <a:p>
            <a:r>
              <a:rPr lang="en-GB" sz="2400" dirty="0"/>
              <a:t>Precursors of </a:t>
            </a:r>
          </a:p>
          <a:p>
            <a:pPr marL="0" indent="0">
              <a:buNone/>
            </a:pPr>
            <a:r>
              <a:rPr lang="en-GB" sz="2400" dirty="0"/>
              <a:t>Modern day Libraries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     </a:t>
            </a:r>
            <a:r>
              <a:rPr lang="en-US" sz="1500" dirty="0" smtClean="0"/>
              <a:t>Source</a:t>
            </a:r>
            <a:r>
              <a:rPr lang="en-US" sz="1500" dirty="0"/>
              <a:t>: face2faceafrica.com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Source: bookpatrol.net</a:t>
            </a:r>
            <a:endParaRPr lang="en-US" sz="1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06" y="1066800"/>
            <a:ext cx="4343400" cy="213359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012" y="3733800"/>
            <a:ext cx="4349188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84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2133600" cy="3276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DEFINITION OF </a:t>
            </a:r>
            <a:br>
              <a:rPr lang="en-US" dirty="0"/>
            </a:br>
            <a:r>
              <a:rPr lang="en-US" dirty="0"/>
              <a:t>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"/>
            <a:ext cx="62484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Libraries are collections of books, manuscripts, journals, and other sources of recorded information</a:t>
            </a:r>
            <a:r>
              <a:rPr lang="en-US" dirty="0">
                <a:solidFill>
                  <a:srgbClr val="444444"/>
                </a:solidFill>
                <a:latin typeface="+mj-lt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</a:t>
            </a:r>
            <a:r>
              <a:rPr lang="en-US" dirty="0">
                <a:solidFill>
                  <a:schemeClr val="tx1"/>
                </a:solidFill>
              </a:rPr>
              <a:t>the storehouse of knowledge that allow for ease of information retrieval.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OF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609601"/>
            <a:ext cx="6172200" cy="54863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4800600" y="2895600"/>
            <a:ext cx="1447800" cy="8382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Library</a:t>
            </a:r>
            <a:endParaRPr lang="en-GB" sz="2000" b="1" dirty="0"/>
          </a:p>
        </p:txBody>
      </p:sp>
      <p:sp>
        <p:nvSpPr>
          <p:cNvPr id="9" name="Oval 8"/>
          <p:cNvSpPr/>
          <p:nvPr/>
        </p:nvSpPr>
        <p:spPr>
          <a:xfrm>
            <a:off x="2971800" y="1828800"/>
            <a:ext cx="1447800" cy="764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Retrieval</a:t>
            </a:r>
            <a:r>
              <a:rPr lang="en-US" dirty="0"/>
              <a:t> 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3060700"/>
            <a:ext cx="1524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Research</a:t>
            </a:r>
            <a:endParaRPr lang="en-GB" b="1" dirty="0"/>
          </a:p>
        </p:txBody>
      </p:sp>
      <p:sp>
        <p:nvSpPr>
          <p:cNvPr id="13" name="Oval 12"/>
          <p:cNvSpPr/>
          <p:nvPr/>
        </p:nvSpPr>
        <p:spPr>
          <a:xfrm>
            <a:off x="4721860" y="1242060"/>
            <a:ext cx="160274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Storage </a:t>
            </a:r>
          </a:p>
        </p:txBody>
      </p:sp>
      <p:sp>
        <p:nvSpPr>
          <p:cNvPr id="14" name="Oval 13"/>
          <p:cNvSpPr/>
          <p:nvPr/>
        </p:nvSpPr>
        <p:spPr>
          <a:xfrm>
            <a:off x="2895600" y="4132580"/>
            <a:ext cx="181102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Acquisition</a:t>
            </a:r>
          </a:p>
        </p:txBody>
      </p:sp>
      <p:sp>
        <p:nvSpPr>
          <p:cNvPr id="15" name="Oval 14"/>
          <p:cNvSpPr/>
          <p:nvPr/>
        </p:nvSpPr>
        <p:spPr>
          <a:xfrm>
            <a:off x="4658360" y="4724400"/>
            <a:ext cx="1752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References</a:t>
            </a:r>
            <a:endParaRPr lang="en-GB" b="1" dirty="0"/>
          </a:p>
        </p:txBody>
      </p:sp>
      <p:sp>
        <p:nvSpPr>
          <p:cNvPr id="16" name="Oval 15"/>
          <p:cNvSpPr/>
          <p:nvPr/>
        </p:nvSpPr>
        <p:spPr>
          <a:xfrm>
            <a:off x="6629400" y="4198620"/>
            <a:ext cx="1524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Study/</a:t>
            </a:r>
          </a:p>
          <a:p>
            <a:r>
              <a:rPr lang="en-US" b="1" dirty="0"/>
              <a:t>Reading </a:t>
            </a:r>
          </a:p>
        </p:txBody>
      </p:sp>
      <p:sp>
        <p:nvSpPr>
          <p:cNvPr id="17" name="Oval 16"/>
          <p:cNvSpPr/>
          <p:nvPr/>
        </p:nvSpPr>
        <p:spPr>
          <a:xfrm>
            <a:off x="6767830" y="1899920"/>
            <a:ext cx="153797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Heritage </a:t>
            </a:r>
          </a:p>
        </p:txBody>
      </p:sp>
      <p:sp>
        <p:nvSpPr>
          <p:cNvPr id="19" name="Oval 18"/>
          <p:cNvSpPr/>
          <p:nvPr/>
        </p:nvSpPr>
        <p:spPr>
          <a:xfrm>
            <a:off x="6934200" y="2984500"/>
            <a:ext cx="152654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Professional</a:t>
            </a:r>
            <a:r>
              <a:rPr lang="en-US" b="1" dirty="0" smtClean="0"/>
              <a:t> Help </a:t>
            </a:r>
            <a:endParaRPr lang="en-US" b="1" dirty="0"/>
          </a:p>
        </p:txBody>
      </p:sp>
      <p:cxnSp>
        <p:nvCxnSpPr>
          <p:cNvPr id="21" name="Straight Arrow Connector 20"/>
          <p:cNvCxnSpPr>
            <a:endCxn id="13" idx="4"/>
          </p:cNvCxnSpPr>
          <p:nvPr/>
        </p:nvCxnSpPr>
        <p:spPr>
          <a:xfrm flipV="1">
            <a:off x="5510530" y="1927860"/>
            <a:ext cx="12700" cy="894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5"/>
          </p:cNvCxnSpPr>
          <p:nvPr/>
        </p:nvCxnSpPr>
        <p:spPr>
          <a:xfrm flipH="1" flipV="1">
            <a:off x="4207575" y="2481376"/>
            <a:ext cx="593026" cy="414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7" idx="2"/>
          </p:cNvCxnSpPr>
          <p:nvPr/>
        </p:nvCxnSpPr>
        <p:spPr>
          <a:xfrm flipV="1">
            <a:off x="6172200" y="2242820"/>
            <a:ext cx="595630" cy="652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</p:cNvCxnSpPr>
          <p:nvPr/>
        </p:nvCxnSpPr>
        <p:spPr>
          <a:xfrm>
            <a:off x="5524500" y="3733800"/>
            <a:ext cx="1016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7"/>
          </p:cNvCxnSpPr>
          <p:nvPr/>
        </p:nvCxnSpPr>
        <p:spPr>
          <a:xfrm flipH="1">
            <a:off x="4441402" y="3733800"/>
            <a:ext cx="359198" cy="499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1"/>
          </p:cNvCxnSpPr>
          <p:nvPr/>
        </p:nvCxnSpPr>
        <p:spPr>
          <a:xfrm flipH="1">
            <a:off x="4267200" y="3314700"/>
            <a:ext cx="5334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6" idx="1"/>
          </p:cNvCxnSpPr>
          <p:nvPr/>
        </p:nvCxnSpPr>
        <p:spPr>
          <a:xfrm>
            <a:off x="6248400" y="3733800"/>
            <a:ext cx="604185" cy="565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3"/>
          </p:cNvCxnSpPr>
          <p:nvPr/>
        </p:nvCxnSpPr>
        <p:spPr>
          <a:xfrm>
            <a:off x="6248400" y="3314700"/>
            <a:ext cx="67183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6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800" dirty="0"/>
              <a:t>The Library is very important for any student or researcher who desires to attain his/her academic goals. </a:t>
            </a:r>
          </a:p>
          <a:p>
            <a:endParaRPr lang="en-GB" altLang="en-US" sz="2800" dirty="0"/>
          </a:p>
          <a:p>
            <a:r>
              <a:rPr lang="en-GB" altLang="en-US" sz="2800" b="1" dirty="0"/>
              <a:t>Library provides: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2800" dirty="0"/>
              <a:t>Peer motivation to study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2800" dirty="0"/>
              <a:t>Closest proximity to reference materials while studying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Conducive ambience devoid of common distractions students face when studying elsewhere</a:t>
            </a:r>
            <a:endParaRPr lang="en-GB" alt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GB" alt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GB" altLang="en-US" sz="2800" dirty="0"/>
          </a:p>
          <a:p>
            <a:endParaRPr lang="en-GB" alt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371600"/>
            <a:ext cx="2133600" cy="3505200"/>
          </a:xfrm>
        </p:spPr>
        <p:txBody>
          <a:bodyPr/>
          <a:lstStyle/>
          <a:p>
            <a:r>
              <a:rPr lang="en-US" dirty="0"/>
              <a:t>WHY  </a:t>
            </a:r>
            <a:br>
              <a:rPr lang="en-US" dirty="0"/>
            </a:br>
            <a:r>
              <a:rPr lang="en-US" dirty="0"/>
              <a:t>STUDY IN THE  LIBRARY?</a:t>
            </a:r>
          </a:p>
        </p:txBody>
      </p:sp>
    </p:spTree>
    <p:extLst>
      <p:ext uri="{BB962C8B-B14F-4D97-AF65-F5344CB8AC3E}">
        <p14:creationId xmlns:p14="http://schemas.microsoft.com/office/powerpoint/2010/main" val="133781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1981200" cy="4114800"/>
          </a:xfrm>
        </p:spPr>
        <p:txBody>
          <a:bodyPr/>
          <a:lstStyle/>
          <a:p>
            <a:r>
              <a:rPr lang="en-US" dirty="0"/>
              <a:t>TYPES </a:t>
            </a:r>
            <a:br>
              <a:rPr lang="en-US" dirty="0"/>
            </a:br>
            <a:r>
              <a:rPr lang="en-US" dirty="0"/>
              <a:t>OF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52400"/>
            <a:ext cx="5715000" cy="6553200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endParaRPr lang="en-US" dirty="0"/>
          </a:p>
          <a:p>
            <a:pPr>
              <a:spcBef>
                <a:spcPts val="200"/>
              </a:spcBef>
            </a:pPr>
            <a:r>
              <a:rPr lang="en-US" b="1" dirty="0"/>
              <a:t>Academic library: </a:t>
            </a:r>
            <a:r>
              <a:rPr lang="en-US" dirty="0"/>
              <a:t>This is for Colleges and University.</a:t>
            </a:r>
          </a:p>
          <a:p>
            <a:pPr>
              <a:spcBef>
                <a:spcPts val="200"/>
              </a:spcBef>
            </a:pP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 It is meant to meet the academic needs of students and faculty members.</a:t>
            </a:r>
          </a:p>
          <a:p>
            <a:pPr>
              <a:spcBef>
                <a:spcPts val="200"/>
              </a:spcBef>
            </a:pPr>
            <a:endParaRPr lang="en-GB" dirty="0"/>
          </a:p>
          <a:p>
            <a:pPr>
              <a:spcBef>
                <a:spcPts val="200"/>
              </a:spcBef>
            </a:pPr>
            <a:r>
              <a:rPr lang="en-GB" dirty="0"/>
              <a:t>The bigger an institution is, the most likely it will have libraries for its various academic units (medicine, Law, Engr. </a:t>
            </a:r>
            <a:r>
              <a:rPr lang="en-GB" dirty="0" err="1"/>
              <a:t>Etc</a:t>
            </a:r>
            <a:r>
              <a:rPr lang="en-GB" dirty="0"/>
              <a:t>)</a:t>
            </a:r>
            <a:endParaRPr lang="en-US" dirty="0"/>
          </a:p>
          <a:p>
            <a:pPr>
              <a:spcBef>
                <a:spcPts val="200"/>
              </a:spcBef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0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52600"/>
            <a:ext cx="1905000" cy="2971800"/>
          </a:xfrm>
        </p:spPr>
        <p:txBody>
          <a:bodyPr/>
          <a:lstStyle/>
          <a:p>
            <a:r>
              <a:rPr lang="en-GB" dirty="0" err="1"/>
              <a:t>Contd</a:t>
            </a:r>
            <a:r>
              <a:rPr lang="en-GB" dirty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Public library: </a:t>
            </a:r>
            <a:r>
              <a:rPr lang="en-US" dirty="0"/>
              <a:t>This is often set up by government or community to serve the general public.</a:t>
            </a:r>
          </a:p>
          <a:p>
            <a:endParaRPr lang="en-US" dirty="0"/>
          </a:p>
          <a:p>
            <a:r>
              <a:rPr lang="en-GB" dirty="0"/>
              <a:t>It’s resource materials cut across various fields in order to meet the need public.</a:t>
            </a:r>
          </a:p>
          <a:p>
            <a:endParaRPr lang="en-GB" dirty="0"/>
          </a:p>
          <a:p>
            <a:r>
              <a:rPr lang="en-GB" b="1" dirty="0"/>
              <a:t>School Library: </a:t>
            </a:r>
            <a:r>
              <a:rPr lang="en-GB" dirty="0"/>
              <a:t>This refers to libraries for pre-college students. It is part of a </a:t>
            </a:r>
            <a:r>
              <a:rPr lang="en-GB" b="1" i="1" dirty="0">
                <a:solidFill>
                  <a:srgbClr val="0070C0"/>
                </a:solidFill>
              </a:rPr>
              <a:t>school</a:t>
            </a:r>
            <a:r>
              <a:rPr lang="en-GB" dirty="0"/>
              <a:t> system.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57400"/>
            <a:ext cx="1905000" cy="2514600"/>
          </a:xfrm>
        </p:spPr>
        <p:txBody>
          <a:bodyPr/>
          <a:lstStyle/>
          <a:p>
            <a:r>
              <a:rPr lang="en-GB" dirty="0" err="1"/>
              <a:t>Contd</a:t>
            </a:r>
            <a:r>
              <a:rPr lang="en-GB" dirty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Special library: </a:t>
            </a:r>
            <a:r>
              <a:rPr lang="en-US" dirty="0"/>
              <a:t>Part of the need for special library is to cater for people with disabilities.</a:t>
            </a:r>
          </a:p>
          <a:p>
            <a:r>
              <a:rPr lang="en-GB" dirty="0"/>
              <a:t>It could also be set up by organizations for special needs;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Military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Museum</a:t>
            </a:r>
            <a:r>
              <a:rPr lang="en-US" dirty="0"/>
              <a:t> </a:t>
            </a:r>
            <a:r>
              <a:rPr lang="en-US" dirty="0" smtClean="0"/>
              <a:t>(A place where objects </a:t>
            </a:r>
            <a:r>
              <a:rPr lang="en-US" dirty="0"/>
              <a:t>of historical, scientific, artistic, or cultural interest are stored and </a:t>
            </a:r>
            <a:r>
              <a:rPr lang="en-US" dirty="0" smtClean="0"/>
              <a:t>exhibited)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Corporate firms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Religious organizations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4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1370</Words>
  <Application>Microsoft Office PowerPoint</Application>
  <PresentationFormat>On-screen Show (4:3)</PresentationFormat>
  <Paragraphs>277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Tw Cen MT</vt:lpstr>
      <vt:lpstr>Wingdings</vt:lpstr>
      <vt:lpstr>Office Theme</vt:lpstr>
      <vt:lpstr>2_Office Theme</vt:lpstr>
      <vt:lpstr>10_Office Theme</vt:lpstr>
      <vt:lpstr>       USE OF LIBRARY     </vt:lpstr>
      <vt:lpstr>PowerPoint Presentation</vt:lpstr>
      <vt:lpstr>PowerPoint Presentation</vt:lpstr>
      <vt:lpstr>     DEFINITION OF  LIBRARY</vt:lpstr>
      <vt:lpstr>PURPOSE OF LIBRARY</vt:lpstr>
      <vt:lpstr>WHY   STUDY IN THE  LIBRARY?</vt:lpstr>
      <vt:lpstr>TYPES  OF LIBRARIES</vt:lpstr>
      <vt:lpstr>Contd….</vt:lpstr>
      <vt:lpstr>Contd….</vt:lpstr>
      <vt:lpstr>THE NATURE OF PAU LIBRARY</vt:lpstr>
      <vt:lpstr>LIBRARY CLASSIFICATION;  TYPES OF LIBRARY CLASSIFICATION  </vt:lpstr>
      <vt:lpstr>LIBRARY OF CONGRESS CLASSIFICATIONS (LCC)</vt:lpstr>
      <vt:lpstr>EXAMPLE OF A LIBRARY OF CONGRESS CALL NUMBER</vt:lpstr>
      <vt:lpstr>ANATOMY OF LIBRARY OF CONGRESS CALL NUMBER</vt:lpstr>
      <vt:lpstr>TIPS FOR FINDING BOOK ON THE SHELF</vt:lpstr>
      <vt:lpstr>PowerPoint Presentation</vt:lpstr>
      <vt:lpstr>OTHER SAMPLES OF LC</vt:lpstr>
      <vt:lpstr>ACCRONYMS AND MEANINGS</vt:lpstr>
      <vt:lpstr>MEANING OF LIBRARY CATALOGUES</vt:lpstr>
      <vt:lpstr>WHY CATALOGUE LIBRARY MATERIALS?</vt:lpstr>
      <vt:lpstr>TYPES  OF CATALOGUES </vt:lpstr>
      <vt:lpstr>TURNITIN</vt:lpstr>
      <vt:lpstr>PLAGIARISM</vt:lpstr>
      <vt:lpstr>Contd….</vt:lpstr>
      <vt:lpstr>DISCIPLINARY MEASURES FOR STUDENTS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LIBRARY</dc:title>
  <dc:creator>Usochi Ilozumba</dc:creator>
  <cp:lastModifiedBy>Ogechi Ekechi</cp:lastModifiedBy>
  <cp:revision>29</cp:revision>
  <dcterms:created xsi:type="dcterms:W3CDTF">2018-10-09T14:53:24Z</dcterms:created>
  <dcterms:modified xsi:type="dcterms:W3CDTF">2022-10-11T09:05:36Z</dcterms:modified>
</cp:coreProperties>
</file>