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985FD7-DDAC-55E4-363C-1DE1C97BB165}"/>
              </a:ext>
            </a:extLst>
          </p:cNvPr>
          <p:cNvSpPr txBox="1"/>
          <p:nvPr/>
        </p:nvSpPr>
        <p:spPr>
          <a:xfrm>
            <a:off x="3869267" y="2782669"/>
            <a:ext cx="646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COFFEE SHOP SALES</a:t>
            </a:r>
            <a:endParaRPr lang="en-IN" sz="4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8D63D-B09F-6070-567C-A97CECEDDFDC}"/>
              </a:ext>
            </a:extLst>
          </p:cNvPr>
          <p:cNvSpPr txBox="1"/>
          <p:nvPr/>
        </p:nvSpPr>
        <p:spPr>
          <a:xfrm>
            <a:off x="4072467" y="38692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EXCEL PROJECT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0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offee with solid fill">
            <a:extLst>
              <a:ext uri="{FF2B5EF4-FFF2-40B4-BE49-F238E27FC236}">
                <a16:creationId xmlns:a16="http://schemas.microsoft.com/office/drawing/2014/main" id="{FA571C73-596E-0A4F-7071-15ABA719B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8733" y="2396067"/>
            <a:ext cx="2810933" cy="307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17D24C-C449-2189-F187-18FC0F03FFA5}"/>
              </a:ext>
            </a:extLst>
          </p:cNvPr>
          <p:cNvSpPr txBox="1"/>
          <p:nvPr/>
        </p:nvSpPr>
        <p:spPr>
          <a:xfrm>
            <a:off x="1193800" y="1151467"/>
            <a:ext cx="5918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OBJECTIVE :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analyze coffee shop sales trends using Excel, identifying peak sales periods, top-selling products, and store performance across different locations. The goal is to derive actionable insights that optimize inventory management, pricing strategies, and promotional efforts.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1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C88DBD-D8D5-DA53-2C6D-D6AB36B17135}"/>
              </a:ext>
            </a:extLst>
          </p:cNvPr>
          <p:cNvSpPr txBox="1"/>
          <p:nvPr/>
        </p:nvSpPr>
        <p:spPr>
          <a:xfrm>
            <a:off x="982133" y="982133"/>
            <a:ext cx="9525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INVOLVED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Gathering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Importation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Transformation : Power query editor, Power 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Pivot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&amp;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&amp; Recommendations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5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2A2A9-42D0-86BD-587B-4A5C55706AF6}"/>
              </a:ext>
            </a:extLst>
          </p:cNvPr>
          <p:cNvSpPr txBox="1"/>
          <p:nvPr/>
        </p:nvSpPr>
        <p:spPr>
          <a:xfrm>
            <a:off x="1320800" y="931333"/>
            <a:ext cx="96858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Measures used  to calculate KPI’s :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Total_revenue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 </a:t>
            </a:r>
            <a:r>
              <a:rPr lang="en-IN" sz="1800" dirty="0">
                <a:solidFill>
                  <a:srgbClr val="008000"/>
                </a:solidFill>
                <a:effectLst/>
                <a:latin typeface="Microsoft Sans Serif" panose="020B0604020202020204" pitchFamily="34" charset="0"/>
              </a:rPr>
              <a:t>SUM</a:t>
            </a:r>
            <a:r>
              <a:rPr lang="en-IN" sz="1800" dirty="0">
                <a:effectLst/>
                <a:latin typeface="Microsoft Sans Serif" panose="020B0604020202020204" pitchFamily="34" charset="0"/>
              </a:rPr>
              <a:t>([</a:t>
            </a:r>
            <a:r>
              <a:rPr lang="en-IN" sz="1800" dirty="0" err="1">
                <a:effectLst/>
                <a:latin typeface="Microsoft Sans Serif" panose="020B0604020202020204" pitchFamily="34" charset="0"/>
              </a:rPr>
              <a:t>Total_sales</a:t>
            </a:r>
            <a:r>
              <a:rPr lang="en-IN" sz="1800" dirty="0">
                <a:effectLst/>
                <a:latin typeface="Microsoft Sans Serif" panose="020B0604020202020204" pitchFamily="34" charset="0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Footfall : </a:t>
            </a:r>
            <a:r>
              <a:rPr lang="en-IN" sz="1800" dirty="0">
                <a:solidFill>
                  <a:srgbClr val="008000"/>
                </a:solidFill>
                <a:effectLst/>
                <a:latin typeface="Microsoft Sans Serif" panose="020B0604020202020204" pitchFamily="34" charset="0"/>
              </a:rPr>
              <a:t>DISTINCTCOUNT</a:t>
            </a:r>
            <a:r>
              <a:rPr lang="en-IN" sz="1800" dirty="0">
                <a:effectLst/>
                <a:latin typeface="Microsoft Sans Serif" panose="020B0604020202020204" pitchFamily="34" charset="0"/>
              </a:rPr>
              <a:t>(Transactions[</a:t>
            </a:r>
            <a:r>
              <a:rPr lang="en-IN" sz="1800" dirty="0" err="1">
                <a:effectLst/>
                <a:latin typeface="Microsoft Sans Serif" panose="020B0604020202020204" pitchFamily="34" charset="0"/>
              </a:rPr>
              <a:t>transaction_id</a:t>
            </a:r>
            <a:r>
              <a:rPr lang="en-IN" sz="1800" dirty="0">
                <a:effectLst/>
                <a:latin typeface="Microsoft Sans Serif" panose="020B0604020202020204" pitchFamily="34" charset="0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Microsoft Sans Serif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order/person : </a:t>
            </a:r>
            <a:r>
              <a:rPr lang="en-US" sz="1800" dirty="0">
                <a:effectLst/>
                <a:latin typeface="Microsoft Sans Serif" panose="020B0604020202020204" pitchFamily="34" charset="0"/>
              </a:rPr>
              <a:t>[Sum of         </a:t>
            </a:r>
            <a:r>
              <a:rPr lang="en-US" sz="1800" dirty="0" err="1">
                <a:effectLst/>
                <a:latin typeface="Microsoft Sans Serif" panose="020B0604020202020204" pitchFamily="34" charset="0"/>
              </a:rPr>
              <a:t>transaction_qty</a:t>
            </a:r>
            <a:r>
              <a:rPr lang="en-US" sz="1800" dirty="0">
                <a:effectLst/>
                <a:latin typeface="Microsoft Sans Serif" panose="020B0604020202020204" pitchFamily="34" charset="0"/>
              </a:rPr>
              <a:t>]/</a:t>
            </a:r>
            <a:r>
              <a:rPr lang="en-US" sz="1800" dirty="0">
                <a:solidFill>
                  <a:srgbClr val="008000"/>
                </a:solidFill>
                <a:effectLst/>
                <a:latin typeface="Microsoft Sans Serif" panose="020B0604020202020204" pitchFamily="34" charset="0"/>
              </a:rPr>
              <a:t>DISTINCTCOUNT</a:t>
            </a:r>
            <a:r>
              <a:rPr lang="en-US" sz="1800" dirty="0">
                <a:effectLst/>
                <a:latin typeface="Microsoft Sans Serif" panose="020B0604020202020204" pitchFamily="34" charset="0"/>
              </a:rPr>
              <a:t>(Transactions[</a:t>
            </a:r>
            <a:r>
              <a:rPr lang="en-US" sz="1800" dirty="0" err="1">
                <a:effectLst/>
                <a:latin typeface="Microsoft Sans Serif" panose="020B0604020202020204" pitchFamily="34" charset="0"/>
              </a:rPr>
              <a:t>transaction_id</a:t>
            </a:r>
            <a:r>
              <a:rPr lang="en-US" sz="1800" dirty="0">
                <a:effectLst/>
                <a:latin typeface="Microsoft Sans Serif" panose="020B0604020202020204" pitchFamily="34" charset="0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Microsoft Sans Serif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bill/person </a:t>
            </a:r>
            <a:r>
              <a:rPr lang="en-US" b="1" dirty="0">
                <a:latin typeface="Microsoft Sans Serif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IN" sz="1800" dirty="0">
                <a:effectLst/>
                <a:latin typeface="Microsoft Sans Serif" panose="020B0604020202020204" pitchFamily="34" charset="0"/>
              </a:rPr>
              <a:t>[</a:t>
            </a:r>
            <a:r>
              <a:rPr lang="en-IN" sz="1800" dirty="0" err="1">
                <a:effectLst/>
                <a:latin typeface="Microsoft Sans Serif" panose="020B0604020202020204" pitchFamily="34" charset="0"/>
              </a:rPr>
              <a:t>Total_revenue</a:t>
            </a:r>
            <a:r>
              <a:rPr lang="en-IN" sz="1800" dirty="0">
                <a:effectLst/>
                <a:latin typeface="Microsoft Sans Serif" panose="020B0604020202020204" pitchFamily="34" charset="0"/>
              </a:rPr>
              <a:t>]/[Footfall]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4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9974FD-057B-A985-1355-AA053D30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804427"/>
            <a:ext cx="10634131" cy="52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4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EBC24-4E4A-DE59-9F0A-4F43FEAC5108}"/>
              </a:ext>
            </a:extLst>
          </p:cNvPr>
          <p:cNvSpPr txBox="1"/>
          <p:nvPr/>
        </p:nvSpPr>
        <p:spPr>
          <a:xfrm>
            <a:off x="990600" y="872067"/>
            <a:ext cx="97874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 :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hours for sales is from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7-10 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product sizes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most ordered and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generating more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stores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Hell’s Kitchen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surpasses other two in terms of footfall and sales.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Thursday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Friday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being the  busiest days of the week.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Barista Espresso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Brewed chai tea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top 5 products in terms of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1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EE94B-6846-3F6D-6000-6CF65054B908}"/>
              </a:ext>
            </a:extLst>
          </p:cNvPr>
          <p:cNvSpPr txBox="1"/>
          <p:nvPr/>
        </p:nvSpPr>
        <p:spPr>
          <a:xfrm>
            <a:off x="855133" y="914400"/>
            <a:ext cx="101769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effectLst/>
                <a:latin typeface="Calibri" panose="020F0502020204030204" pitchFamily="34" charset="0"/>
              </a:rPr>
              <a:t> Peak Hour Promotions (7-10 AM)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LcPeriod"/>
            </a:pPr>
            <a:r>
              <a:rPr lang="en-IN" sz="1400" dirty="0">
                <a:effectLst/>
                <a:latin typeface="Calibri" panose="020F0502020204030204" pitchFamily="34" charset="0"/>
              </a:rPr>
              <a:t>Introduce </a:t>
            </a:r>
            <a:r>
              <a:rPr lang="en-US" sz="1400" b="1" dirty="0">
                <a:effectLst/>
                <a:latin typeface="Calibri" panose="020F0502020204030204" pitchFamily="34" charset="0"/>
              </a:rPr>
              <a:t>Happy Hour Discounts</a:t>
            </a:r>
            <a:r>
              <a:rPr lang="en-IN" sz="1400" dirty="0">
                <a:effectLst/>
                <a:latin typeface="Calibri" panose="020F0502020204030204" pitchFamily="34" charset="0"/>
              </a:rPr>
              <a:t> (e.g., Buy 1 Get 1, 10% off on Large sizes).</a:t>
            </a:r>
          </a:p>
          <a:p>
            <a:pPr marL="342900" indent="-342900">
              <a:buAutoNum type="alphaLcPeriod"/>
            </a:pPr>
            <a:r>
              <a:rPr lang="en-IN" sz="1400" dirty="0">
                <a:effectLst/>
                <a:latin typeface="Calibri" panose="020F0502020204030204" pitchFamily="34" charset="0"/>
              </a:rPr>
              <a:t>Implement a </a:t>
            </a:r>
            <a:r>
              <a:rPr lang="en-US" sz="1400" b="1" dirty="0">
                <a:effectLst/>
                <a:latin typeface="Calibri" panose="020F0502020204030204" pitchFamily="34" charset="0"/>
              </a:rPr>
              <a:t>Loyalty Program.</a:t>
            </a:r>
            <a:endParaRPr lang="en-IN" sz="1400" b="1" dirty="0">
              <a:latin typeface="Calibri" panose="020F0502020204030204" pitchFamily="34" charset="0"/>
            </a:endParaRPr>
          </a:p>
          <a:p>
            <a:endParaRPr lang="en-IN" sz="1400" b="1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effectLst/>
                <a:latin typeface="Calibri" panose="020F0502020204030204" pitchFamily="34" charset="0"/>
              </a:rPr>
              <a:t> Product Size Strategy</a:t>
            </a:r>
            <a:endParaRPr lang="en-IN" sz="1400" b="1" dirty="0">
              <a:latin typeface="Calibri" panose="020F0502020204030204" pitchFamily="34" charset="0"/>
            </a:endParaRPr>
          </a:p>
          <a:p>
            <a:pPr marL="342900" indent="-342900">
              <a:buAutoNum type="alphaLcPeriod"/>
            </a:pPr>
            <a:r>
              <a:rPr lang="en-IN" sz="1400" dirty="0">
                <a:effectLst/>
                <a:latin typeface="Calibri" panose="020F0502020204030204" pitchFamily="34" charset="0"/>
              </a:rPr>
              <a:t>Promote </a:t>
            </a:r>
            <a:r>
              <a:rPr lang="en-US" sz="1400" b="1" dirty="0">
                <a:effectLst/>
                <a:latin typeface="Calibri" panose="020F0502020204030204" pitchFamily="34" charset="0"/>
              </a:rPr>
              <a:t>Large Size Upsells</a:t>
            </a:r>
            <a:r>
              <a:rPr lang="en-IN" sz="1400" dirty="0">
                <a:effectLst/>
                <a:latin typeface="Calibri" panose="020F0502020204030204" pitchFamily="34" charset="0"/>
              </a:rPr>
              <a:t> by offering discounts on upgrades.</a:t>
            </a:r>
          </a:p>
          <a:p>
            <a:pPr marL="342900" indent="-342900">
              <a:buAutoNum type="alphaLcPeriod"/>
            </a:pPr>
            <a:r>
              <a:rPr lang="en-IN" sz="1400" dirty="0">
                <a:effectLst/>
                <a:latin typeface="Calibri" panose="020F0502020204030204" pitchFamily="34" charset="0"/>
              </a:rPr>
              <a:t>Introduce </a:t>
            </a:r>
            <a:r>
              <a:rPr lang="en-US" sz="1400" b="1" dirty="0">
                <a:effectLst/>
                <a:latin typeface="Calibri" panose="020F0502020204030204" pitchFamily="34" charset="0"/>
              </a:rPr>
              <a:t>Limited Edition Flavors</a:t>
            </a:r>
            <a:r>
              <a:rPr lang="en-IN" sz="1400" dirty="0">
                <a:effectLst/>
                <a:latin typeface="Calibri" panose="020F0502020204030204" pitchFamily="34" charset="0"/>
              </a:rPr>
              <a:t> in Large sizes to encourage higher spending.</a:t>
            </a:r>
          </a:p>
          <a:p>
            <a:pPr marL="342900" indent="-342900">
              <a:buAutoNum type="alphaLcPeriod"/>
            </a:pPr>
            <a:endParaRPr lang="en-IN" sz="1400" b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effectLst/>
                <a:latin typeface="Calibri" panose="020F0502020204030204" pitchFamily="34" charset="0"/>
              </a:rPr>
              <a:t>Location-Based Promotions</a:t>
            </a:r>
            <a:endParaRPr lang="en-IN" sz="1400" b="1" dirty="0">
              <a:latin typeface="Calibri" panose="020F0502020204030204" pitchFamily="34" charset="0"/>
            </a:endParaRPr>
          </a:p>
          <a:p>
            <a:pPr rtl="0" fontAlgn="ctr"/>
            <a:r>
              <a:rPr lang="en-IN" sz="1400" b="1" dirty="0">
                <a:effectLst/>
                <a:latin typeface="Calibri" panose="020F0502020204030204" pitchFamily="34" charset="0"/>
              </a:rPr>
              <a:t>a.  </a:t>
            </a:r>
            <a:r>
              <a:rPr lang="en-IN" sz="1400" dirty="0">
                <a:effectLst/>
                <a:latin typeface="Calibri" panose="020F0502020204030204" pitchFamily="34" charset="0"/>
              </a:rPr>
              <a:t>Given Hell’s Kitchen has the highest footfall, consider </a:t>
            </a:r>
            <a:r>
              <a:rPr lang="en-US" sz="1400" b="1" dirty="0">
                <a:effectLst/>
                <a:latin typeface="Calibri" panose="020F0502020204030204" pitchFamily="34" charset="0"/>
              </a:rPr>
              <a:t>Exclusive Offers</a:t>
            </a:r>
            <a:r>
              <a:rPr lang="en-IN" sz="1400" dirty="0">
                <a:effectLst/>
                <a:latin typeface="Calibri" panose="020F0502020204030204" pitchFamily="34" charset="0"/>
              </a:rPr>
              <a:t> for frequent visitors (e.g., “Hell’s Kitchen Special Wednesdays” with discounts).</a:t>
            </a:r>
          </a:p>
          <a:p>
            <a:pPr marL="342900" indent="-342900" rtl="0" fontAlgn="ctr">
              <a:buAutoNum type="alphaLcPeriod" startAt="2"/>
            </a:pPr>
            <a:r>
              <a:rPr lang="en-IN" sz="1400" dirty="0">
                <a:effectLst/>
                <a:latin typeface="Calibri" panose="020F0502020204030204" pitchFamily="34" charset="0"/>
              </a:rPr>
              <a:t>Introduce </a:t>
            </a:r>
            <a:r>
              <a:rPr lang="en-US" sz="1400" b="1" dirty="0">
                <a:effectLst/>
                <a:latin typeface="Calibri" panose="020F0502020204030204" pitchFamily="34" charset="0"/>
              </a:rPr>
              <a:t>Referral Discounts</a:t>
            </a:r>
            <a:r>
              <a:rPr lang="en-IN" sz="1400" dirty="0">
                <a:effectLst/>
                <a:latin typeface="Calibri" panose="020F0502020204030204" pitchFamily="34" charset="0"/>
              </a:rPr>
              <a:t> where customers bring friends for discounts on their next visit.</a:t>
            </a:r>
          </a:p>
          <a:p>
            <a:pPr marL="342900" indent="-342900" rtl="0" fontAlgn="ctr">
              <a:buAutoNum type="alphaLcPeriod" startAt="2"/>
            </a:pPr>
            <a:endParaRPr lang="en-IN" sz="1400" dirty="0">
              <a:latin typeface="Calibri" panose="020F0502020204030204" pitchFamily="34" charset="0"/>
            </a:endParaRPr>
          </a:p>
          <a:p>
            <a:pPr marL="285750" indent="-285750" rtl="0" fontAlgn="ctr">
              <a:buFont typeface="Arial" panose="020B0604020202020204" pitchFamily="34" charset="0"/>
              <a:buChar char="•"/>
            </a:pPr>
            <a:r>
              <a:rPr lang="en-IN" sz="1400" b="1" dirty="0">
                <a:effectLst/>
                <a:latin typeface="Calibri" panose="020F0502020204030204" pitchFamily="34" charset="0"/>
              </a:rPr>
              <a:t> Weekly Promotions for Busiest Days (Thursday &amp; Friday)</a:t>
            </a:r>
          </a:p>
          <a:p>
            <a:pPr marL="342900" indent="-342900" rtl="0" fontAlgn="ctr">
              <a:buAutoNum type="alphaLcPeriod"/>
            </a:pPr>
            <a:r>
              <a:rPr lang="en-IN" sz="1400" dirty="0">
                <a:effectLst/>
                <a:latin typeface="Calibri" panose="020F0502020204030204" pitchFamily="34" charset="0"/>
              </a:rPr>
              <a:t>Offer </a:t>
            </a:r>
            <a:r>
              <a:rPr lang="en-US" sz="1400" b="1" dirty="0">
                <a:effectLst/>
                <a:latin typeface="Calibri" panose="020F0502020204030204" pitchFamily="34" charset="0"/>
              </a:rPr>
              <a:t>Pre-Order Discounts</a:t>
            </a:r>
            <a:r>
              <a:rPr lang="en-IN" sz="1400" dirty="0">
                <a:effectLst/>
                <a:latin typeface="Calibri" panose="020F0502020204030204" pitchFamily="34" charset="0"/>
              </a:rPr>
              <a:t> to manage high footfall efficiently and avoid long wait times.</a:t>
            </a:r>
          </a:p>
          <a:p>
            <a:pPr marL="342900" indent="-342900" rtl="0" fontAlgn="ctr">
              <a:buAutoNum type="alphaLcPeriod"/>
            </a:pPr>
            <a:r>
              <a:rPr lang="en-IN" sz="1400" dirty="0">
                <a:effectLst/>
                <a:latin typeface="Calibri" panose="020F0502020204030204" pitchFamily="34" charset="0"/>
              </a:rPr>
              <a:t>Launch a </a:t>
            </a:r>
            <a:r>
              <a:rPr lang="en-US" sz="1400" b="1" dirty="0">
                <a:effectLst/>
                <a:latin typeface="Calibri" panose="020F0502020204030204" pitchFamily="34" charset="0"/>
              </a:rPr>
              <a:t>"Weekend Kickoff" Special</a:t>
            </a:r>
            <a:r>
              <a:rPr lang="en-IN" sz="1400" b="1" dirty="0">
                <a:latin typeface="Calibri" panose="020F0502020204030204" pitchFamily="34" charset="0"/>
              </a:rPr>
              <a:t>.</a:t>
            </a:r>
          </a:p>
          <a:p>
            <a:pPr marL="342900" indent="-342900" rtl="0" fontAlgn="ctr">
              <a:buAutoNum type="alphaLcPeriod"/>
            </a:pPr>
            <a:endParaRPr lang="en-IN" sz="1400" b="1" dirty="0">
              <a:effectLst/>
              <a:latin typeface="Calibri" panose="020F0502020204030204" pitchFamily="34" charset="0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IN" sz="1400" b="1" dirty="0">
                <a:effectLst/>
                <a:latin typeface="Calibri" panose="020F0502020204030204" pitchFamily="34" charset="0"/>
              </a:rPr>
              <a:t>    Product-Focused Campaigns</a:t>
            </a:r>
          </a:p>
          <a:p>
            <a:pPr rtl="0" fontAlgn="ctr"/>
            <a:r>
              <a:rPr lang="en-IN" sz="1400" b="1" dirty="0">
                <a:latin typeface="Calibri" panose="020F0502020204030204" pitchFamily="34" charset="0"/>
              </a:rPr>
              <a:t>a.     </a:t>
            </a:r>
            <a:r>
              <a:rPr lang="en-IN" sz="1400" dirty="0">
                <a:effectLst/>
                <a:latin typeface="Calibri" panose="020F0502020204030204" pitchFamily="34" charset="0"/>
              </a:rPr>
              <a:t>Feature these drinks in </a:t>
            </a:r>
            <a:r>
              <a:rPr lang="en-US" sz="1400" b="1" dirty="0">
                <a:effectLst/>
                <a:latin typeface="Calibri" panose="020F0502020204030204" pitchFamily="34" charset="0"/>
              </a:rPr>
              <a:t>Limited-Time Seasonal Variants</a:t>
            </a:r>
            <a:r>
              <a:rPr lang="en-IN" sz="1400" dirty="0">
                <a:effectLst/>
                <a:latin typeface="Calibri" panose="020F0502020204030204" pitchFamily="34" charset="0"/>
              </a:rPr>
              <a:t> (e.g., holiday spice chai, caramel espresso)</a:t>
            </a:r>
            <a:endParaRPr lang="en-IN" sz="800" dirty="0">
              <a:effectLst/>
              <a:latin typeface="Calibri" panose="020F0502020204030204" pitchFamily="34" charset="0"/>
            </a:endParaRPr>
          </a:p>
          <a:p>
            <a:endParaRPr lang="en-IN" sz="1800" b="1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5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F99B92-B67D-D851-4ABB-DAC4DDE31FDB}"/>
              </a:ext>
            </a:extLst>
          </p:cNvPr>
          <p:cNvSpPr txBox="1"/>
          <p:nvPr/>
        </p:nvSpPr>
        <p:spPr>
          <a:xfrm>
            <a:off x="846666" y="863600"/>
            <a:ext cx="9770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0" marR="0"/>
            <a:r>
              <a:rPr lang="en-IN" sz="1800" b="1" dirty="0">
                <a:effectLst/>
                <a:latin typeface="Calibri" panose="020F0502020204030204" pitchFamily="34" charset="0"/>
              </a:rPr>
              <a:t>Overall </a:t>
            </a:r>
            <a:r>
              <a:rPr lang="en-IN" sz="1800" b="1">
                <a:effectLst/>
                <a:latin typeface="Calibri" panose="020F0502020204030204" pitchFamily="34" charset="0"/>
              </a:rPr>
              <a:t>Potential Growth :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/>
            <a:r>
              <a:rPr lang="en-IN" sz="1800" dirty="0">
                <a:effectLst/>
                <a:latin typeface="Calibri" panose="020F0502020204030204" pitchFamily="34" charset="0"/>
              </a:rPr>
              <a:t>By implementing all strategies effectively, the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business could see a 15-30% overall increase in revenue</a:t>
            </a:r>
            <a:r>
              <a:rPr lang="en-IN" sz="1800" dirty="0">
                <a:effectLst/>
                <a:latin typeface="Calibri" panose="020F0502020204030204" pitchFamily="34" charset="0"/>
              </a:rPr>
              <a:t> and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higher customer retention rates</a:t>
            </a:r>
            <a:r>
              <a:rPr lang="en-IN" sz="1800" dirty="0">
                <a:effectLst/>
                <a:latin typeface="Calibri" panose="020F050202020403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941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194</TotalTime>
  <Words>394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Microsoft Sans Serif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PRANJALI KANUNGO</dc:creator>
  <cp:lastModifiedBy>PRANJALI KANUNGO</cp:lastModifiedBy>
  <cp:revision>7</cp:revision>
  <dcterms:created xsi:type="dcterms:W3CDTF">2025-01-25T15:40:49Z</dcterms:created>
  <dcterms:modified xsi:type="dcterms:W3CDTF">2025-01-26T05:56:05Z</dcterms:modified>
</cp:coreProperties>
</file>