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5" d="100"/>
          <a:sy n="95" d="100"/>
        </p:scale>
        <p:origin x="-1090"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C80347-FA4F-4C9E-858B-C8258822E6EB}"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8D3B4-BF36-4403-9294-3719653C97E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C80347-FA4F-4C9E-858B-C8258822E6EB}"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8D3B4-BF36-4403-9294-3719653C97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C80347-FA4F-4C9E-858B-C8258822E6EB}"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8D3B4-BF36-4403-9294-3719653C97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C80347-FA4F-4C9E-858B-C8258822E6EB}"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8D3B4-BF36-4403-9294-3719653C97E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C80347-FA4F-4C9E-858B-C8258822E6EB}"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8D3B4-BF36-4403-9294-3719653C97E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C80347-FA4F-4C9E-858B-C8258822E6EB}" type="datetimeFigureOut">
              <a:rPr lang="en-US" smtClean="0"/>
              <a:t>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8D3B4-BF36-4403-9294-3719653C97E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C80347-FA4F-4C9E-858B-C8258822E6EB}" type="datetimeFigureOut">
              <a:rPr lang="en-US" smtClean="0"/>
              <a:t>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B8D3B4-BF36-4403-9294-3719653C97E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C80347-FA4F-4C9E-858B-C8258822E6EB}" type="datetimeFigureOut">
              <a:rPr lang="en-US" smtClean="0"/>
              <a:t>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B8D3B4-BF36-4403-9294-3719653C97E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C80347-FA4F-4C9E-858B-C8258822E6EB}" type="datetimeFigureOut">
              <a:rPr lang="en-US" smtClean="0"/>
              <a:t>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B8D3B4-BF36-4403-9294-3719653C97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C80347-FA4F-4C9E-858B-C8258822E6EB}" type="datetimeFigureOut">
              <a:rPr lang="en-US" smtClean="0"/>
              <a:t>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8D3B4-BF36-4403-9294-3719653C97E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C80347-FA4F-4C9E-858B-C8258822E6EB}" type="datetimeFigureOut">
              <a:rPr lang="en-US" smtClean="0"/>
              <a:t>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8D3B4-BF36-4403-9294-3719653C97E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C80347-FA4F-4C9E-858B-C8258822E6EB}" type="datetimeFigureOut">
              <a:rPr lang="en-US" smtClean="0"/>
              <a:t>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B8D3B4-BF36-4403-9294-3719653C97E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71613"/>
            <a:ext cx="7772400" cy="2028838"/>
          </a:xfrm>
        </p:spPr>
        <p:txBody>
          <a:bodyPr/>
          <a:lstStyle/>
          <a:p>
            <a:r>
              <a:rPr lang="en-US" b="1" dirty="0" smtClean="0">
                <a:solidFill>
                  <a:schemeClr val="accent3">
                    <a:lumMod val="50000"/>
                  </a:schemeClr>
                </a:solidFill>
              </a:rPr>
              <a:t>Marketing Analytics </a:t>
            </a:r>
            <a:br>
              <a:rPr lang="en-US" b="1" dirty="0" smtClean="0">
                <a:solidFill>
                  <a:schemeClr val="accent3">
                    <a:lumMod val="50000"/>
                  </a:schemeClr>
                </a:solidFill>
              </a:rPr>
            </a:br>
            <a:r>
              <a:rPr lang="en-US" b="1" dirty="0" smtClean="0">
                <a:solidFill>
                  <a:schemeClr val="accent3">
                    <a:lumMod val="50000"/>
                  </a:schemeClr>
                </a:solidFill>
              </a:rPr>
              <a:t>Business Case</a:t>
            </a:r>
            <a:endParaRPr lang="en-US" dirty="0">
              <a:solidFill>
                <a:schemeClr val="accent3">
                  <a:lumMod val="50000"/>
                </a:schemeClr>
              </a:solidFill>
            </a:endParaRPr>
          </a:p>
        </p:txBody>
      </p:sp>
      <p:sp>
        <p:nvSpPr>
          <p:cNvPr id="3" name="Subtitle 2"/>
          <p:cNvSpPr>
            <a:spLocks noGrp="1"/>
          </p:cNvSpPr>
          <p:nvPr>
            <p:ph type="subTitle" idx="1"/>
          </p:nvPr>
        </p:nvSpPr>
        <p:spPr>
          <a:xfrm>
            <a:off x="1285852" y="3357562"/>
            <a:ext cx="6400800" cy="1752600"/>
          </a:xfrm>
        </p:spPr>
        <p:txBody>
          <a:bodyPr>
            <a:normAutofit/>
          </a:bodyPr>
          <a:lstStyle/>
          <a:p>
            <a:r>
              <a:rPr lang="en-US" sz="2000" dirty="0" err="1" smtClean="0">
                <a:solidFill>
                  <a:schemeClr val="accent3">
                    <a:lumMod val="50000"/>
                  </a:schemeClr>
                </a:solidFill>
              </a:rPr>
              <a:t>Pranjali</a:t>
            </a:r>
            <a:r>
              <a:rPr lang="en-US" sz="2000" dirty="0" smtClean="0">
                <a:solidFill>
                  <a:schemeClr val="accent3">
                    <a:lumMod val="50000"/>
                  </a:schemeClr>
                </a:solidFill>
              </a:rPr>
              <a:t> </a:t>
            </a:r>
            <a:r>
              <a:rPr lang="en-US" sz="2000" dirty="0" err="1" smtClean="0">
                <a:solidFill>
                  <a:schemeClr val="accent3">
                    <a:lumMod val="50000"/>
                  </a:schemeClr>
                </a:solidFill>
              </a:rPr>
              <a:t>Kanungo</a:t>
            </a:r>
            <a:endParaRPr lang="en-US" sz="2000" dirty="0">
              <a:solidFill>
                <a:schemeClr val="accent3">
                  <a:lumMod val="5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428604"/>
            <a:ext cx="8358246" cy="5884688"/>
          </a:xfrm>
          <a:prstGeom prst="rect">
            <a:avLst/>
          </a:prstGeom>
          <a:noFill/>
        </p:spPr>
        <p:txBody>
          <a:bodyPr wrap="square" rtlCol="0">
            <a:spAutoFit/>
          </a:bodyPr>
          <a:lstStyle/>
          <a:p>
            <a:r>
              <a:rPr lang="en-US" b="1" dirty="0" smtClean="0">
                <a:solidFill>
                  <a:schemeClr val="accent3">
                    <a:lumMod val="50000"/>
                  </a:schemeClr>
                </a:solidFill>
              </a:rPr>
              <a:t>Introduction to Business Problem :</a:t>
            </a:r>
          </a:p>
          <a:p>
            <a:endParaRPr lang="en-US" b="1" dirty="0">
              <a:solidFill>
                <a:schemeClr val="accent3">
                  <a:lumMod val="50000"/>
                </a:schemeClr>
              </a:solidFill>
            </a:endParaRPr>
          </a:p>
          <a:p>
            <a:endParaRPr lang="en-US" b="1" dirty="0" smtClean="0">
              <a:solidFill>
                <a:schemeClr val="accent3">
                  <a:lumMod val="50000"/>
                </a:schemeClr>
              </a:solidFill>
            </a:endParaRPr>
          </a:p>
          <a:p>
            <a:pPr>
              <a:buFont typeface="Wingdings" pitchFamily="2" charset="2"/>
              <a:buChar char="v"/>
            </a:pPr>
            <a:r>
              <a:rPr lang="en-US" b="1" dirty="0">
                <a:solidFill>
                  <a:schemeClr val="accent3">
                    <a:lumMod val="50000"/>
                  </a:schemeClr>
                </a:solidFill>
              </a:rPr>
              <a:t> </a:t>
            </a:r>
            <a:r>
              <a:rPr lang="en-US" b="1" dirty="0" smtClean="0">
                <a:solidFill>
                  <a:schemeClr val="accent3">
                    <a:lumMod val="50000"/>
                  </a:schemeClr>
                </a:solidFill>
              </a:rPr>
              <a:t> </a:t>
            </a:r>
            <a:r>
              <a:rPr lang="en-US" sz="1600" dirty="0" err="1" smtClean="0">
                <a:solidFill>
                  <a:schemeClr val="accent3">
                    <a:lumMod val="50000"/>
                  </a:schemeClr>
                </a:solidFill>
              </a:rPr>
              <a:t>ShopEasy</a:t>
            </a:r>
            <a:r>
              <a:rPr lang="en-US" sz="1600" dirty="0" smtClean="0">
                <a:solidFill>
                  <a:schemeClr val="accent3">
                    <a:lumMod val="50000"/>
                  </a:schemeClr>
                </a:solidFill>
              </a:rPr>
              <a:t>, an online retail business, is facing reduced customer engagement and conversion     rates despite launching several new online marketing campaigns. They want to conduct a detailed analysis and identify areas for improvement in their marketing strategies.</a:t>
            </a:r>
          </a:p>
          <a:p>
            <a:pPr>
              <a:buFont typeface="Wingdings" pitchFamily="2" charset="2"/>
              <a:buChar char="v"/>
            </a:pPr>
            <a:endParaRPr lang="en-US" sz="1600" dirty="0">
              <a:solidFill>
                <a:schemeClr val="accent3">
                  <a:lumMod val="50000"/>
                </a:schemeClr>
              </a:solidFill>
            </a:endParaRPr>
          </a:p>
          <a:p>
            <a:endParaRPr lang="en-US" sz="1600" dirty="0" smtClean="0">
              <a:solidFill>
                <a:schemeClr val="accent3">
                  <a:lumMod val="50000"/>
                </a:schemeClr>
              </a:solidFill>
            </a:endParaRPr>
          </a:p>
          <a:p>
            <a:endParaRPr lang="en-US" sz="1600" dirty="0">
              <a:solidFill>
                <a:schemeClr val="accent3">
                  <a:lumMod val="50000"/>
                </a:schemeClr>
              </a:solidFill>
            </a:endParaRPr>
          </a:p>
          <a:p>
            <a:pPr>
              <a:lnSpc>
                <a:spcPct val="170000"/>
              </a:lnSpc>
              <a:buFont typeface="Wingdings" pitchFamily="2" charset="2"/>
              <a:buChar char="v"/>
            </a:pPr>
            <a:r>
              <a:rPr lang="en-US" sz="1400" dirty="0" smtClean="0">
                <a:solidFill>
                  <a:schemeClr val="accent3">
                    <a:lumMod val="50000"/>
                  </a:schemeClr>
                </a:solidFill>
              </a:rPr>
              <a:t>  </a:t>
            </a:r>
            <a:r>
              <a:rPr lang="en-US" sz="1400" b="1" dirty="0" smtClean="0">
                <a:solidFill>
                  <a:schemeClr val="accent3">
                    <a:lumMod val="50000"/>
                  </a:schemeClr>
                </a:solidFill>
              </a:rPr>
              <a:t>Key Points:</a:t>
            </a:r>
            <a:endParaRPr lang="en-US" sz="1400" dirty="0" smtClean="0">
              <a:solidFill>
                <a:schemeClr val="accent3">
                  <a:lumMod val="50000"/>
                </a:schemeClr>
              </a:solidFill>
            </a:endParaRPr>
          </a:p>
          <a:p>
            <a:pPr lvl="1">
              <a:lnSpc>
                <a:spcPct val="170000"/>
              </a:lnSpc>
            </a:pPr>
            <a:r>
              <a:rPr lang="en-US" sz="1400" b="1" dirty="0" smtClean="0">
                <a:solidFill>
                  <a:schemeClr val="accent3">
                    <a:lumMod val="50000"/>
                  </a:schemeClr>
                </a:solidFill>
              </a:rPr>
              <a:t>Reduced Customer Engagement:</a:t>
            </a:r>
            <a:r>
              <a:rPr lang="en-US" sz="1400" dirty="0" smtClean="0">
                <a:solidFill>
                  <a:schemeClr val="accent3">
                    <a:lumMod val="50000"/>
                  </a:schemeClr>
                </a:solidFill>
              </a:rPr>
              <a:t> The number of customer interactions and engagement with the site and marketing content has declined.</a:t>
            </a:r>
          </a:p>
          <a:p>
            <a:pPr lvl="1">
              <a:lnSpc>
                <a:spcPct val="170000"/>
              </a:lnSpc>
            </a:pPr>
            <a:r>
              <a:rPr lang="en-US" sz="1400" b="1" dirty="0" smtClean="0">
                <a:solidFill>
                  <a:schemeClr val="accent3">
                    <a:lumMod val="50000"/>
                  </a:schemeClr>
                </a:solidFill>
              </a:rPr>
              <a:t>Decreased Conversion Rates:</a:t>
            </a:r>
            <a:r>
              <a:rPr lang="en-US" sz="1400" dirty="0" smtClean="0">
                <a:solidFill>
                  <a:schemeClr val="accent3">
                    <a:lumMod val="50000"/>
                  </a:schemeClr>
                </a:solidFill>
              </a:rPr>
              <a:t> Fewer site visitors are converting into paying customers.</a:t>
            </a:r>
          </a:p>
          <a:p>
            <a:pPr lvl="1">
              <a:lnSpc>
                <a:spcPct val="170000"/>
              </a:lnSpc>
            </a:pPr>
            <a:r>
              <a:rPr lang="en-US" sz="1400" b="1" dirty="0" smtClean="0">
                <a:solidFill>
                  <a:schemeClr val="accent3">
                    <a:lumMod val="50000"/>
                  </a:schemeClr>
                </a:solidFill>
              </a:rPr>
              <a:t>High Marketing Expenses:</a:t>
            </a:r>
            <a:r>
              <a:rPr lang="en-US" sz="1400" dirty="0" smtClean="0">
                <a:solidFill>
                  <a:schemeClr val="accent3">
                    <a:lumMod val="50000"/>
                  </a:schemeClr>
                </a:solidFill>
              </a:rPr>
              <a:t> Significant investments in marketing campaigns are not yielding expected returns.</a:t>
            </a:r>
          </a:p>
          <a:p>
            <a:pPr lvl="1">
              <a:lnSpc>
                <a:spcPct val="170000"/>
              </a:lnSpc>
            </a:pPr>
            <a:r>
              <a:rPr lang="en-US" sz="1400" b="1" dirty="0" smtClean="0">
                <a:solidFill>
                  <a:schemeClr val="accent3">
                    <a:lumMod val="50000"/>
                  </a:schemeClr>
                </a:solidFill>
              </a:rPr>
              <a:t>Need for Customer Feedback Analysis:</a:t>
            </a:r>
            <a:r>
              <a:rPr lang="en-US" sz="1400" dirty="0" smtClean="0">
                <a:solidFill>
                  <a:schemeClr val="accent3">
                    <a:lumMod val="50000"/>
                  </a:schemeClr>
                </a:solidFill>
              </a:rPr>
              <a:t> Understanding customer opinions about products and services is crucial for improving engagement and conversions.</a:t>
            </a:r>
          </a:p>
          <a:p>
            <a:pPr>
              <a:buFont typeface="Wingdings" pitchFamily="2" charset="2"/>
              <a:buChar char="v"/>
            </a:pPr>
            <a:endParaRPr lang="en-US" sz="1600" dirty="0" smtClean="0">
              <a:solidFill>
                <a:schemeClr val="accent3">
                  <a:lumMod val="50000"/>
                </a:schemeClr>
              </a:solidFill>
            </a:endParaRPr>
          </a:p>
          <a:p>
            <a:pPr>
              <a:buFont typeface="Wingdings" pitchFamily="2" charset="2"/>
              <a:buChar char="v"/>
            </a:pPr>
            <a:endParaRPr lang="en-US" dirty="0">
              <a:solidFill>
                <a:schemeClr val="accent3">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357166"/>
            <a:ext cx="8501122" cy="1285884"/>
          </a:xfrm>
        </p:spPr>
        <p:txBody>
          <a:bodyPr>
            <a:normAutofit/>
          </a:bodyPr>
          <a:lstStyle/>
          <a:p>
            <a:r>
              <a:rPr lang="en-US" sz="3200" b="1" dirty="0" smtClean="0">
                <a:solidFill>
                  <a:schemeClr val="accent3">
                    <a:lumMod val="50000"/>
                  </a:schemeClr>
                </a:solidFill>
              </a:rPr>
              <a:t>Subject: Request for Data Analysis to Improve Marketing Strategy</a:t>
            </a:r>
            <a:endParaRPr lang="en-US" sz="3200" dirty="0">
              <a:solidFill>
                <a:schemeClr val="accent3">
                  <a:lumMod val="50000"/>
                </a:schemeClr>
              </a:solidFill>
            </a:endParaRPr>
          </a:p>
        </p:txBody>
      </p:sp>
      <p:sp>
        <p:nvSpPr>
          <p:cNvPr id="3" name="Subtitle 2"/>
          <p:cNvSpPr>
            <a:spLocks noGrp="1"/>
          </p:cNvSpPr>
          <p:nvPr>
            <p:ph type="subTitle" idx="1"/>
          </p:nvPr>
        </p:nvSpPr>
        <p:spPr>
          <a:xfrm>
            <a:off x="428596" y="1714488"/>
            <a:ext cx="8429684" cy="4500594"/>
          </a:xfrm>
        </p:spPr>
        <p:txBody>
          <a:bodyPr>
            <a:normAutofit fontScale="40000" lnSpcReduction="20000"/>
          </a:bodyPr>
          <a:lstStyle/>
          <a:p>
            <a:pPr algn="l">
              <a:lnSpc>
                <a:spcPct val="170000"/>
              </a:lnSpc>
            </a:pPr>
            <a:r>
              <a:rPr lang="en-US" b="1" dirty="0" smtClean="0">
                <a:solidFill>
                  <a:schemeClr val="accent3">
                    <a:lumMod val="50000"/>
                  </a:schemeClr>
                </a:solidFill>
              </a:rPr>
              <a:t>Hi Data Analyst,</a:t>
            </a:r>
          </a:p>
          <a:p>
            <a:pPr algn="just">
              <a:lnSpc>
                <a:spcPct val="170000"/>
              </a:lnSpc>
            </a:pPr>
            <a:r>
              <a:rPr lang="en-US" b="1" dirty="0" smtClean="0">
                <a:solidFill>
                  <a:schemeClr val="accent3">
                    <a:lumMod val="50000"/>
                  </a:schemeClr>
                </a:solidFill>
              </a:rPr>
              <a:t>I hope this email finds you well. I’m the Marketing Manager at </a:t>
            </a:r>
            <a:r>
              <a:rPr lang="en-US" b="1" dirty="0" err="1" smtClean="0">
                <a:solidFill>
                  <a:schemeClr val="accent3">
                    <a:lumMod val="50000"/>
                  </a:schemeClr>
                </a:solidFill>
              </a:rPr>
              <a:t>ShopEasy</a:t>
            </a:r>
            <a:r>
              <a:rPr lang="en-US" b="1" dirty="0" smtClean="0">
                <a:solidFill>
                  <a:schemeClr val="accent3">
                    <a:lumMod val="50000"/>
                  </a:schemeClr>
                </a:solidFill>
              </a:rPr>
              <a:t>. We’ve been facing some challenges with our marketing campaigns lately, and I’m reaching out to request your expertise in data analysis to help us identify areas for improvement.</a:t>
            </a:r>
          </a:p>
          <a:p>
            <a:pPr algn="just">
              <a:lnSpc>
                <a:spcPct val="170000"/>
              </a:lnSpc>
            </a:pPr>
            <a:r>
              <a:rPr lang="en-US" b="1" dirty="0" smtClean="0">
                <a:solidFill>
                  <a:schemeClr val="accent3">
                    <a:lumMod val="50000"/>
                  </a:schemeClr>
                </a:solidFill>
              </a:rPr>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algn="just">
              <a:lnSpc>
                <a:spcPct val="170000"/>
              </a:lnSpc>
            </a:pPr>
            <a:r>
              <a:rPr lang="en-US" b="1" dirty="0" smtClean="0">
                <a:solidFill>
                  <a:schemeClr val="accent3">
                    <a:lumMod val="50000"/>
                  </a:schemeClr>
                </a:solidFill>
              </a:rPr>
              <a:t>We have data from various sources, including customer reviews, social media comments, and campaign performance metrics. Your insights will be invaluable in helping us turn this situation around.</a:t>
            </a:r>
          </a:p>
          <a:p>
            <a:pPr algn="just">
              <a:lnSpc>
                <a:spcPct val="170000"/>
              </a:lnSpc>
            </a:pPr>
            <a:r>
              <a:rPr lang="en-US" b="1" dirty="0" smtClean="0">
                <a:solidFill>
                  <a:schemeClr val="accent3">
                    <a:lumMod val="50000"/>
                  </a:schemeClr>
                </a:solidFill>
              </a:rPr>
              <a:t>Looking forward to your response.</a:t>
            </a:r>
          </a:p>
          <a:p>
            <a:pPr algn="l">
              <a:lnSpc>
                <a:spcPct val="170000"/>
              </a:lnSpc>
            </a:pPr>
            <a:r>
              <a:rPr lang="en-US" b="1" dirty="0" smtClean="0">
                <a:solidFill>
                  <a:schemeClr val="accent3">
                    <a:lumMod val="50000"/>
                  </a:schemeClr>
                </a:solidFill>
              </a:rPr>
              <a:t>Best regards,</a:t>
            </a:r>
            <a:br>
              <a:rPr lang="en-US" b="1" dirty="0" smtClean="0">
                <a:solidFill>
                  <a:schemeClr val="accent3">
                    <a:lumMod val="50000"/>
                  </a:schemeClr>
                </a:solidFill>
              </a:rPr>
            </a:br>
            <a:r>
              <a:rPr lang="en-US" b="1" dirty="0" smtClean="0">
                <a:solidFill>
                  <a:schemeClr val="accent3">
                    <a:lumMod val="50000"/>
                  </a:schemeClr>
                </a:solidFill>
              </a:rPr>
              <a:t>Jane Doe</a:t>
            </a:r>
            <a:br>
              <a:rPr lang="en-US" b="1" dirty="0" smtClean="0">
                <a:solidFill>
                  <a:schemeClr val="accent3">
                    <a:lumMod val="50000"/>
                  </a:schemeClr>
                </a:solidFill>
              </a:rPr>
            </a:br>
            <a:r>
              <a:rPr lang="en-US" b="1" dirty="0" smtClean="0">
                <a:solidFill>
                  <a:schemeClr val="accent3">
                    <a:lumMod val="50000"/>
                  </a:schemeClr>
                </a:solidFill>
              </a:rPr>
              <a:t>Marketing Manager</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357166"/>
            <a:ext cx="8501122" cy="1285884"/>
          </a:xfrm>
        </p:spPr>
        <p:txBody>
          <a:bodyPr>
            <a:normAutofit/>
          </a:bodyPr>
          <a:lstStyle/>
          <a:p>
            <a:r>
              <a:rPr lang="en-US" sz="3200" b="1" dirty="0" smtClean="0">
                <a:solidFill>
                  <a:schemeClr val="accent3">
                    <a:lumMod val="50000"/>
                  </a:schemeClr>
                </a:solidFill>
              </a:rPr>
              <a:t>Subject: Request for Data Analysis to Improve Marketing Strategy</a:t>
            </a:r>
            <a:endParaRPr lang="en-US" sz="3200" dirty="0">
              <a:solidFill>
                <a:schemeClr val="accent3">
                  <a:lumMod val="50000"/>
                </a:schemeClr>
              </a:solidFill>
            </a:endParaRPr>
          </a:p>
        </p:txBody>
      </p:sp>
      <p:sp>
        <p:nvSpPr>
          <p:cNvPr id="3" name="Subtitle 2"/>
          <p:cNvSpPr>
            <a:spLocks noGrp="1"/>
          </p:cNvSpPr>
          <p:nvPr>
            <p:ph type="subTitle" idx="1"/>
          </p:nvPr>
        </p:nvSpPr>
        <p:spPr>
          <a:xfrm>
            <a:off x="428596" y="1714488"/>
            <a:ext cx="8429684" cy="4857784"/>
          </a:xfrm>
        </p:spPr>
        <p:txBody>
          <a:bodyPr>
            <a:normAutofit fontScale="32500" lnSpcReduction="20000"/>
          </a:bodyPr>
          <a:lstStyle/>
          <a:p>
            <a:pPr algn="l">
              <a:lnSpc>
                <a:spcPct val="170000"/>
              </a:lnSpc>
            </a:pPr>
            <a:r>
              <a:rPr lang="en-US" sz="3700" b="1" dirty="0" smtClean="0">
                <a:solidFill>
                  <a:schemeClr val="accent3">
                    <a:lumMod val="50000"/>
                  </a:schemeClr>
                </a:solidFill>
              </a:rPr>
              <a:t>Hi Data Analyst,</a:t>
            </a:r>
          </a:p>
          <a:p>
            <a:pPr algn="l">
              <a:lnSpc>
                <a:spcPct val="170000"/>
              </a:lnSpc>
            </a:pPr>
            <a:r>
              <a:rPr lang="en-US" sz="3700" b="1" dirty="0" smtClean="0">
                <a:solidFill>
                  <a:schemeClr val="accent3">
                    <a:lumMod val="50000"/>
                  </a:schemeClr>
                </a:solidFill>
              </a:rPr>
              <a:t>I’m the Customer Experience Manager at </a:t>
            </a:r>
            <a:r>
              <a:rPr lang="en-US" sz="3700" b="1" dirty="0" err="1" smtClean="0">
                <a:solidFill>
                  <a:schemeClr val="accent3">
                    <a:lumMod val="50000"/>
                  </a:schemeClr>
                </a:solidFill>
              </a:rPr>
              <a:t>ShopEasy</a:t>
            </a:r>
            <a:r>
              <a:rPr lang="en-US" sz="3700" b="1" dirty="0" smtClean="0">
                <a:solidFill>
                  <a:schemeClr val="accent3">
                    <a:lumMod val="50000"/>
                  </a:schemeClr>
                </a:solidFill>
              </a:rPr>
              <a:t>, and I’m writing to seek your help with analyzing our customer feedback. Over the past few months, we’ve noticed a drop in customer engagement and satisfaction, which is impacting our overall conversion rates.</a:t>
            </a:r>
          </a:p>
          <a:p>
            <a:pPr algn="l">
              <a:lnSpc>
                <a:spcPct val="170000"/>
              </a:lnSpc>
            </a:pPr>
            <a:r>
              <a:rPr lang="en-US" sz="3700" b="1" dirty="0" smtClean="0">
                <a:solidFill>
                  <a:schemeClr val="accent3">
                    <a:lumMod val="50000"/>
                  </a:schemeClr>
                </a:solidFill>
              </a:rPr>
              <a:t>We’ve gathered a significant amount of customer reviews and social media comments that highlight various issues and sentiments. We believe that by thoroughly analyzing this feedback, we can gain a better understanding of our customers' needs and pain points.</a:t>
            </a:r>
          </a:p>
          <a:p>
            <a:pPr algn="l">
              <a:lnSpc>
                <a:spcPct val="170000"/>
              </a:lnSpc>
            </a:pPr>
            <a:r>
              <a:rPr lang="en-US" sz="3700" b="1" dirty="0" smtClean="0">
                <a:solidFill>
                  <a:schemeClr val="accent3">
                    <a:lumMod val="50000"/>
                  </a:schemeClr>
                </a:solidFill>
              </a:rPr>
              <a:t>Your expertise in data analysis will be crucial in helping us decode this feedback and provide actionable insights. We hope this will guide us in improving our customer experience and ultimately boost our engagement and conversion rates.</a:t>
            </a:r>
          </a:p>
          <a:p>
            <a:pPr algn="l">
              <a:lnSpc>
                <a:spcPct val="170000"/>
              </a:lnSpc>
            </a:pPr>
            <a:r>
              <a:rPr lang="en-US" sz="3700" b="1" dirty="0" smtClean="0">
                <a:solidFill>
                  <a:schemeClr val="accent3">
                    <a:lumMod val="50000"/>
                  </a:schemeClr>
                </a:solidFill>
              </a:rPr>
              <a:t>Thank you for your assistance.</a:t>
            </a:r>
          </a:p>
          <a:p>
            <a:pPr algn="l">
              <a:lnSpc>
                <a:spcPct val="170000"/>
              </a:lnSpc>
            </a:pPr>
            <a:endParaRPr lang="en-US" sz="3700" b="1" dirty="0" smtClean="0">
              <a:solidFill>
                <a:schemeClr val="accent3">
                  <a:lumMod val="50000"/>
                </a:schemeClr>
              </a:solidFill>
            </a:endParaRPr>
          </a:p>
          <a:p>
            <a:pPr algn="l">
              <a:lnSpc>
                <a:spcPct val="170000"/>
              </a:lnSpc>
            </a:pPr>
            <a:r>
              <a:rPr lang="en-US" sz="3700" b="1" dirty="0" smtClean="0">
                <a:solidFill>
                  <a:schemeClr val="accent3">
                    <a:lumMod val="50000"/>
                  </a:schemeClr>
                </a:solidFill>
              </a:rPr>
              <a:t>Best regards,</a:t>
            </a:r>
            <a:br>
              <a:rPr lang="en-US" sz="3700" b="1" dirty="0" smtClean="0">
                <a:solidFill>
                  <a:schemeClr val="accent3">
                    <a:lumMod val="50000"/>
                  </a:schemeClr>
                </a:solidFill>
              </a:rPr>
            </a:br>
            <a:r>
              <a:rPr lang="en-US" sz="3700" b="1" dirty="0" smtClean="0">
                <a:solidFill>
                  <a:schemeClr val="accent3">
                    <a:lumMod val="50000"/>
                  </a:schemeClr>
                </a:solidFill>
              </a:rPr>
              <a:t>John Smith</a:t>
            </a:r>
            <a:br>
              <a:rPr lang="en-US" sz="3700" b="1" dirty="0" smtClean="0">
                <a:solidFill>
                  <a:schemeClr val="accent3">
                    <a:lumMod val="50000"/>
                  </a:schemeClr>
                </a:solidFill>
              </a:rPr>
            </a:br>
            <a:r>
              <a:rPr lang="en-US" sz="3700" b="1" dirty="0" smtClean="0">
                <a:solidFill>
                  <a:schemeClr val="accent3">
                    <a:lumMod val="50000"/>
                  </a:schemeClr>
                </a:solidFill>
              </a:rPr>
              <a:t>Customer Experience Manager</a:t>
            </a:r>
            <a:br>
              <a:rPr lang="en-US" sz="3700" b="1" dirty="0" smtClean="0">
                <a:solidFill>
                  <a:schemeClr val="accent3">
                    <a:lumMod val="50000"/>
                  </a:schemeClr>
                </a:solidFill>
              </a:rPr>
            </a:br>
            <a:r>
              <a:rPr lang="en-US" sz="3700" b="1" dirty="0" err="1" smtClean="0">
                <a:solidFill>
                  <a:schemeClr val="accent3">
                    <a:lumMod val="50000"/>
                  </a:schemeClr>
                </a:solidFill>
              </a:rPr>
              <a:t>ShopEasy</a:t>
            </a:r>
            <a:endParaRPr lang="en-US" sz="3700" b="1" dirty="0" smtClean="0">
              <a:solidFill>
                <a:schemeClr val="accent3">
                  <a:lumMod val="50000"/>
                </a:schemeClr>
              </a:solidFill>
            </a:endParaRP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428603"/>
            <a:ext cx="8358246" cy="1071571"/>
          </a:xfrm>
        </p:spPr>
        <p:txBody>
          <a:bodyPr/>
          <a:lstStyle/>
          <a:p>
            <a:r>
              <a:rPr lang="en-US" b="1" dirty="0" smtClean="0">
                <a:solidFill>
                  <a:schemeClr val="accent3">
                    <a:lumMod val="50000"/>
                  </a:schemeClr>
                </a:solidFill>
              </a:rPr>
              <a:t>Key Performance Indicators (KPIs)</a:t>
            </a:r>
            <a:endParaRPr lang="en-US" dirty="0">
              <a:solidFill>
                <a:schemeClr val="accent3">
                  <a:lumMod val="50000"/>
                </a:schemeClr>
              </a:solidFill>
            </a:endParaRPr>
          </a:p>
        </p:txBody>
      </p:sp>
      <p:sp>
        <p:nvSpPr>
          <p:cNvPr id="3" name="Subtitle 2"/>
          <p:cNvSpPr>
            <a:spLocks noGrp="1"/>
          </p:cNvSpPr>
          <p:nvPr>
            <p:ph type="subTitle" idx="1"/>
          </p:nvPr>
        </p:nvSpPr>
        <p:spPr>
          <a:xfrm>
            <a:off x="571472" y="1571612"/>
            <a:ext cx="8143932" cy="4429156"/>
          </a:xfrm>
        </p:spPr>
        <p:txBody>
          <a:bodyPr>
            <a:normAutofit fontScale="77500" lnSpcReduction="20000"/>
          </a:bodyPr>
          <a:lstStyle/>
          <a:p>
            <a:pPr algn="l">
              <a:lnSpc>
                <a:spcPct val="150000"/>
              </a:lnSpc>
            </a:pPr>
            <a:r>
              <a:rPr lang="en-US" b="1" dirty="0" smtClean="0">
                <a:solidFill>
                  <a:schemeClr val="accent3">
                    <a:lumMod val="50000"/>
                  </a:schemeClr>
                </a:solidFill>
              </a:rPr>
              <a:t>Conversion Rate: </a:t>
            </a:r>
            <a:r>
              <a:rPr lang="en-US" dirty="0" smtClean="0">
                <a:solidFill>
                  <a:schemeClr val="accent3">
                    <a:lumMod val="50000"/>
                  </a:schemeClr>
                </a:solidFill>
              </a:rPr>
              <a:t>Percentage of website visitors who make a purchase.</a:t>
            </a:r>
          </a:p>
          <a:p>
            <a:pPr algn="l">
              <a:lnSpc>
                <a:spcPct val="150000"/>
              </a:lnSpc>
            </a:pPr>
            <a:r>
              <a:rPr lang="en-US" b="1" dirty="0" smtClean="0">
                <a:solidFill>
                  <a:schemeClr val="accent3">
                    <a:lumMod val="50000"/>
                  </a:schemeClr>
                </a:solidFill>
              </a:rPr>
              <a:t>Customer Engagement Rate: </a:t>
            </a:r>
            <a:r>
              <a:rPr lang="en-US" dirty="0" smtClean="0">
                <a:solidFill>
                  <a:schemeClr val="accent3">
                    <a:lumMod val="50000"/>
                  </a:schemeClr>
                </a:solidFill>
              </a:rPr>
              <a:t>Level of interaction with marketing content (clicks, likes, comments).</a:t>
            </a:r>
          </a:p>
          <a:p>
            <a:pPr algn="l">
              <a:lnSpc>
                <a:spcPct val="150000"/>
              </a:lnSpc>
            </a:pPr>
            <a:r>
              <a:rPr lang="en-US" b="1" dirty="0" smtClean="0">
                <a:solidFill>
                  <a:schemeClr val="accent3">
                    <a:lumMod val="50000"/>
                  </a:schemeClr>
                </a:solidFill>
              </a:rPr>
              <a:t>Average Order Value (AOV): </a:t>
            </a:r>
            <a:r>
              <a:rPr lang="en-US" dirty="0" smtClean="0">
                <a:solidFill>
                  <a:schemeClr val="accent3">
                    <a:lumMod val="50000"/>
                  </a:schemeClr>
                </a:solidFill>
              </a:rPr>
              <a:t>Average amount spent by a customer per transaction.</a:t>
            </a:r>
          </a:p>
          <a:p>
            <a:pPr algn="l">
              <a:lnSpc>
                <a:spcPct val="150000"/>
              </a:lnSpc>
            </a:pPr>
            <a:r>
              <a:rPr lang="en-US" b="1" dirty="0" smtClean="0">
                <a:solidFill>
                  <a:schemeClr val="accent3">
                    <a:lumMod val="50000"/>
                  </a:schemeClr>
                </a:solidFill>
              </a:rPr>
              <a:t>Customer Feedback Score: </a:t>
            </a:r>
            <a:r>
              <a:rPr lang="en-US" dirty="0" smtClean="0">
                <a:solidFill>
                  <a:schemeClr val="accent3">
                    <a:lumMod val="50000"/>
                  </a:schemeClr>
                </a:solidFill>
              </a:rPr>
              <a:t>Average rating from customer reviews.</a:t>
            </a:r>
            <a:endParaRPr lang="nb-NO" dirty="0" smtClean="0">
              <a:solidFill>
                <a:schemeClr val="accent3">
                  <a:lumMod val="50000"/>
                </a:schemeClr>
              </a:solidFill>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14291"/>
            <a:ext cx="7772400" cy="642941"/>
          </a:xfrm>
        </p:spPr>
        <p:txBody>
          <a:bodyPr>
            <a:normAutofit fontScale="90000"/>
          </a:bodyPr>
          <a:lstStyle/>
          <a:p>
            <a:pPr algn="l"/>
            <a:r>
              <a:rPr lang="en-US" b="1" dirty="0" smtClean="0">
                <a:solidFill>
                  <a:schemeClr val="accent3">
                    <a:lumMod val="50000"/>
                  </a:schemeClr>
                </a:solidFill>
              </a:rPr>
              <a:t>Goals :</a:t>
            </a:r>
            <a:endParaRPr lang="en-US" dirty="0">
              <a:solidFill>
                <a:schemeClr val="accent3">
                  <a:lumMod val="50000"/>
                </a:schemeClr>
              </a:solidFill>
            </a:endParaRPr>
          </a:p>
        </p:txBody>
      </p:sp>
      <p:sp>
        <p:nvSpPr>
          <p:cNvPr id="3" name="Subtitle 2"/>
          <p:cNvSpPr>
            <a:spLocks noGrp="1"/>
          </p:cNvSpPr>
          <p:nvPr>
            <p:ph type="subTitle" idx="1"/>
          </p:nvPr>
        </p:nvSpPr>
        <p:spPr>
          <a:xfrm>
            <a:off x="428596" y="1000108"/>
            <a:ext cx="8501122" cy="4929222"/>
          </a:xfrm>
        </p:spPr>
        <p:txBody>
          <a:bodyPr>
            <a:normAutofit/>
          </a:bodyPr>
          <a:lstStyle/>
          <a:p>
            <a:pPr algn="l">
              <a:lnSpc>
                <a:spcPct val="170000"/>
              </a:lnSpc>
              <a:buFont typeface="Wingdings" pitchFamily="2" charset="2"/>
              <a:buChar char="q"/>
            </a:pPr>
            <a:r>
              <a:rPr lang="en-US" sz="1200" b="1" dirty="0" smtClean="0">
                <a:solidFill>
                  <a:schemeClr val="accent3">
                    <a:lumMod val="50000"/>
                  </a:schemeClr>
                </a:solidFill>
              </a:rPr>
              <a:t> Increase Conversion Rates:</a:t>
            </a:r>
          </a:p>
          <a:p>
            <a:pPr lvl="1" algn="l">
              <a:lnSpc>
                <a:spcPct val="170000"/>
              </a:lnSpc>
            </a:pPr>
            <a:r>
              <a:rPr lang="en-US" sz="1200" b="1" dirty="0" smtClean="0">
                <a:solidFill>
                  <a:schemeClr val="accent3">
                    <a:lumMod val="50000"/>
                  </a:schemeClr>
                </a:solidFill>
              </a:rPr>
              <a:t>Goal: </a:t>
            </a:r>
            <a:r>
              <a:rPr lang="en-US" sz="1200" dirty="0" smtClean="0">
                <a:solidFill>
                  <a:schemeClr val="accent3">
                    <a:lumMod val="50000"/>
                  </a:schemeClr>
                </a:solidFill>
              </a:rPr>
              <a:t>Identify factors impacting the conversion rate and provide recommendations to improve it.</a:t>
            </a:r>
          </a:p>
          <a:p>
            <a:pPr lvl="1" algn="l">
              <a:lnSpc>
                <a:spcPct val="170000"/>
              </a:lnSpc>
            </a:pPr>
            <a:r>
              <a:rPr lang="en-US" sz="1200" b="1" dirty="0" smtClean="0">
                <a:solidFill>
                  <a:schemeClr val="accent3">
                    <a:lumMod val="50000"/>
                  </a:schemeClr>
                </a:solidFill>
              </a:rPr>
              <a:t>Insight: </a:t>
            </a:r>
            <a:r>
              <a:rPr lang="en-US" sz="1200" dirty="0" smtClean="0">
                <a:solidFill>
                  <a:schemeClr val="accent3">
                    <a:lumMod val="50000"/>
                  </a:schemeClr>
                </a:solidFill>
              </a:rPr>
              <a:t>Highlight key stages where visitors drop off and suggest improvements to optimize the conversion funnel.</a:t>
            </a:r>
          </a:p>
          <a:p>
            <a:pPr algn="l">
              <a:lnSpc>
                <a:spcPct val="170000"/>
              </a:lnSpc>
              <a:buFont typeface="Wingdings" pitchFamily="2" charset="2"/>
              <a:buChar char="q"/>
            </a:pPr>
            <a:r>
              <a:rPr lang="en-US" sz="1200" b="1" dirty="0" smtClean="0">
                <a:solidFill>
                  <a:schemeClr val="accent3">
                    <a:lumMod val="50000"/>
                  </a:schemeClr>
                </a:solidFill>
              </a:rPr>
              <a:t> Enhance Customer Engagement:</a:t>
            </a:r>
            <a:endParaRPr lang="en-US" sz="1200" dirty="0" smtClean="0">
              <a:solidFill>
                <a:schemeClr val="accent3">
                  <a:lumMod val="50000"/>
                </a:schemeClr>
              </a:solidFill>
            </a:endParaRPr>
          </a:p>
          <a:p>
            <a:pPr lvl="1" algn="l">
              <a:lnSpc>
                <a:spcPct val="170000"/>
              </a:lnSpc>
            </a:pPr>
            <a:r>
              <a:rPr lang="en-US" sz="1200" b="1" dirty="0" smtClean="0">
                <a:solidFill>
                  <a:schemeClr val="accent3">
                    <a:lumMod val="50000"/>
                  </a:schemeClr>
                </a:solidFill>
              </a:rPr>
              <a:t>Goal:</a:t>
            </a:r>
            <a:r>
              <a:rPr lang="en-US" sz="1200" dirty="0" smtClean="0">
                <a:solidFill>
                  <a:schemeClr val="accent3">
                    <a:lumMod val="50000"/>
                  </a:schemeClr>
                </a:solidFill>
              </a:rPr>
              <a:t> Determine which types of content drive the highest engagement. </a:t>
            </a:r>
          </a:p>
          <a:p>
            <a:pPr lvl="1" algn="l">
              <a:lnSpc>
                <a:spcPct val="170000"/>
              </a:lnSpc>
            </a:pPr>
            <a:r>
              <a:rPr lang="en-US" sz="1200" b="1" dirty="0" smtClean="0">
                <a:solidFill>
                  <a:schemeClr val="accent3">
                    <a:lumMod val="50000"/>
                  </a:schemeClr>
                </a:solidFill>
              </a:rPr>
              <a:t>Insight:</a:t>
            </a:r>
            <a:r>
              <a:rPr lang="en-US" sz="1200" dirty="0" smtClean="0">
                <a:solidFill>
                  <a:schemeClr val="accent3">
                    <a:lumMod val="50000"/>
                  </a:schemeClr>
                </a:solidFill>
              </a:rPr>
              <a:t> Analyze interaction levels with different types of marketing content to inform better content strategies.</a:t>
            </a:r>
          </a:p>
          <a:p>
            <a:pPr algn="l">
              <a:lnSpc>
                <a:spcPct val="170000"/>
              </a:lnSpc>
              <a:buFont typeface="Wingdings" pitchFamily="2" charset="2"/>
              <a:buChar char="q"/>
            </a:pPr>
            <a:r>
              <a:rPr lang="en-US" sz="1200" b="1" dirty="0">
                <a:solidFill>
                  <a:schemeClr val="accent3">
                    <a:lumMod val="50000"/>
                  </a:schemeClr>
                </a:solidFill>
              </a:rPr>
              <a:t> </a:t>
            </a:r>
            <a:r>
              <a:rPr lang="en-US" sz="1200" b="1" dirty="0" smtClean="0">
                <a:solidFill>
                  <a:schemeClr val="accent3">
                    <a:lumMod val="50000"/>
                  </a:schemeClr>
                </a:solidFill>
              </a:rPr>
              <a:t>Improve Customer Feedback Scores:</a:t>
            </a:r>
            <a:endParaRPr lang="en-US" sz="1200" dirty="0" smtClean="0">
              <a:solidFill>
                <a:schemeClr val="accent3">
                  <a:lumMod val="50000"/>
                </a:schemeClr>
              </a:solidFill>
            </a:endParaRPr>
          </a:p>
          <a:p>
            <a:pPr lvl="1" algn="l">
              <a:lnSpc>
                <a:spcPct val="170000"/>
              </a:lnSpc>
            </a:pPr>
            <a:r>
              <a:rPr lang="en-US" sz="1200" b="1" dirty="0" smtClean="0">
                <a:solidFill>
                  <a:schemeClr val="accent3">
                    <a:lumMod val="50000"/>
                  </a:schemeClr>
                </a:solidFill>
              </a:rPr>
              <a:t>Goal:</a:t>
            </a:r>
            <a:r>
              <a:rPr lang="en-US" sz="1200" dirty="0" smtClean="0">
                <a:solidFill>
                  <a:schemeClr val="accent3">
                    <a:lumMod val="50000"/>
                  </a:schemeClr>
                </a:solidFill>
              </a:rPr>
              <a:t> Understand common themes in customer reviews and provide actionable insights.</a:t>
            </a:r>
          </a:p>
          <a:p>
            <a:pPr lvl="1" algn="l">
              <a:lnSpc>
                <a:spcPct val="170000"/>
              </a:lnSpc>
            </a:pPr>
            <a:r>
              <a:rPr lang="en-US" sz="1200" b="1" dirty="0" smtClean="0">
                <a:solidFill>
                  <a:schemeClr val="accent3">
                    <a:lumMod val="50000"/>
                  </a:schemeClr>
                </a:solidFill>
              </a:rPr>
              <a:t>Insight:</a:t>
            </a:r>
            <a:r>
              <a:rPr lang="en-US" sz="1200" dirty="0" smtClean="0">
                <a:solidFill>
                  <a:schemeClr val="accent3">
                    <a:lumMod val="50000"/>
                  </a:schemeClr>
                </a:solidFill>
              </a:rPr>
              <a:t> Identify recurring positive and negative feedback to guide product and service improvements.</a:t>
            </a:r>
          </a:p>
          <a:p>
            <a:pPr algn="l">
              <a:lnSpc>
                <a:spcPct val="170000"/>
              </a:lnSpc>
              <a:buFont typeface="Wingdings" pitchFamily="2" charset="2"/>
              <a:buChar char="q"/>
            </a:pPr>
            <a:r>
              <a:rPr lang="en-US" sz="1200" b="1" dirty="0" smtClean="0">
                <a:solidFill>
                  <a:schemeClr val="accent3">
                    <a:lumMod val="50000"/>
                  </a:schemeClr>
                </a:solidFill>
              </a:rPr>
              <a:t> Reduce High Expenses</a:t>
            </a:r>
            <a:r>
              <a:rPr lang="en-US" sz="1200" b="1" dirty="0" smtClean="0">
                <a:solidFill>
                  <a:schemeClr val="accent3">
                    <a:lumMod val="50000"/>
                  </a:schemeClr>
                </a:solidFill>
              </a:rPr>
              <a:t>:</a:t>
            </a:r>
            <a:endParaRPr lang="en-US" sz="1200" dirty="0" smtClean="0">
              <a:solidFill>
                <a:schemeClr val="accent3">
                  <a:lumMod val="50000"/>
                </a:schemeClr>
              </a:solidFill>
            </a:endParaRPr>
          </a:p>
          <a:p>
            <a:pPr lvl="1" algn="l">
              <a:lnSpc>
                <a:spcPct val="170000"/>
              </a:lnSpc>
            </a:pPr>
            <a:r>
              <a:rPr lang="en-US" sz="1200" b="1" dirty="0" smtClean="0">
                <a:solidFill>
                  <a:schemeClr val="accent3">
                    <a:lumMod val="50000"/>
                  </a:schemeClr>
                </a:solidFill>
              </a:rPr>
              <a:t>Goal:</a:t>
            </a:r>
            <a:r>
              <a:rPr lang="en-US" sz="1200" dirty="0" smtClean="0">
                <a:solidFill>
                  <a:schemeClr val="accent3">
                    <a:lumMod val="50000"/>
                  </a:schemeClr>
                </a:solidFill>
              </a:rPr>
              <a:t> </a:t>
            </a:r>
            <a:r>
              <a:rPr lang="en-US" sz="1200" dirty="0" smtClean="0">
                <a:solidFill>
                  <a:schemeClr val="accent3">
                    <a:lumMod val="50000"/>
                  </a:schemeClr>
                </a:solidFill>
              </a:rPr>
              <a:t>Optimize marketing strategies to improve ROI (Return on Investment).</a:t>
            </a:r>
            <a:endParaRPr lang="en-US" sz="1200" dirty="0" smtClean="0">
              <a:solidFill>
                <a:schemeClr val="accent3">
                  <a:lumMod val="50000"/>
                </a:schemeClr>
              </a:solidFill>
            </a:endParaRPr>
          </a:p>
          <a:p>
            <a:pPr lvl="1" algn="l">
              <a:lnSpc>
                <a:spcPct val="170000"/>
              </a:lnSpc>
            </a:pPr>
            <a:r>
              <a:rPr lang="en-US" sz="1200" b="1" dirty="0" smtClean="0">
                <a:solidFill>
                  <a:schemeClr val="accent3">
                    <a:lumMod val="50000"/>
                  </a:schemeClr>
                </a:solidFill>
              </a:rPr>
              <a:t>Insight:</a:t>
            </a:r>
            <a:r>
              <a:rPr lang="en-US" sz="1200" dirty="0" smtClean="0">
                <a:solidFill>
                  <a:schemeClr val="accent3">
                    <a:lumMod val="50000"/>
                  </a:schemeClr>
                </a:solidFill>
              </a:rPr>
              <a:t>  Identify low return marketing campaigns and take steps to cut unnecessary high expenses.</a:t>
            </a:r>
          </a:p>
          <a:p>
            <a:pPr lvl="1" algn="l">
              <a:lnSpc>
                <a:spcPct val="170000"/>
              </a:lnSpc>
            </a:pPr>
            <a:endParaRPr lang="en-US" sz="1200" dirty="0" smtClean="0">
              <a:solidFill>
                <a:schemeClr val="accent3">
                  <a:lumMod val="50000"/>
                </a:schemeClr>
              </a:solidFill>
            </a:endParaRPr>
          </a:p>
          <a:p>
            <a:pPr lvl="1" algn="l">
              <a:lnSpc>
                <a:spcPct val="170000"/>
              </a:lnSpc>
            </a:pPr>
            <a:endParaRPr lang="en-US" sz="1200" dirty="0">
              <a:solidFill>
                <a:schemeClr val="accent3">
                  <a:lumMod val="50000"/>
                </a:schemeClr>
              </a:solidFill>
            </a:endParaRPr>
          </a:p>
          <a:p>
            <a:pPr lvl="1" algn="l">
              <a:lnSpc>
                <a:spcPct val="170000"/>
              </a:lnSpc>
            </a:pPr>
            <a:endParaRPr lang="en-US" sz="1200" dirty="0" smtClean="0">
              <a:solidFill>
                <a:schemeClr val="accent3">
                  <a:lumMod val="50000"/>
                </a:schemeClr>
              </a:solidFill>
            </a:endParaRP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633</Words>
  <Application>Microsoft Office PowerPoint</Application>
  <PresentationFormat>On-screen Show (4:3)</PresentationFormat>
  <Paragraphs>49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Marketing Analytics  Business Case</vt:lpstr>
      <vt:lpstr>Slide 2</vt:lpstr>
      <vt:lpstr>Subject: Request for Data Analysis to Improve Marketing Strategy</vt:lpstr>
      <vt:lpstr>Subject: Request for Data Analysis to Improve Marketing Strategy</vt:lpstr>
      <vt:lpstr>Key Performance Indicators (KPIs)</vt:lpstr>
      <vt:lpstr>Goals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Analytics  Business Case</dc:title>
  <dc:creator>asus</dc:creator>
  <cp:lastModifiedBy>asus</cp:lastModifiedBy>
  <cp:revision>8</cp:revision>
  <dcterms:created xsi:type="dcterms:W3CDTF">2025-02-09T14:35:19Z</dcterms:created>
  <dcterms:modified xsi:type="dcterms:W3CDTF">2025-02-09T16:16:54Z</dcterms:modified>
</cp:coreProperties>
</file>