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0" r:id="rId5"/>
    <p:sldId id="261" r:id="rId6"/>
    <p:sldId id="263" r:id="rId7"/>
    <p:sldId id="262" r:id="rId8"/>
    <p:sldId id="258" r:id="rId9"/>
    <p:sldId id="25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7393-3E70-4365-9E4C-31CC4523367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097A-F0C8-4D28-BF48-1EB773ED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8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7393-3E70-4365-9E4C-31CC4523367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097A-F0C8-4D28-BF48-1EB773ED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13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7393-3E70-4365-9E4C-31CC4523367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097A-F0C8-4D28-BF48-1EB773ED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21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7393-3E70-4365-9E4C-31CC4523367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097A-F0C8-4D28-BF48-1EB773ED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94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7393-3E70-4365-9E4C-31CC4523367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097A-F0C8-4D28-BF48-1EB773ED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77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7393-3E70-4365-9E4C-31CC4523367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097A-F0C8-4D28-BF48-1EB773ED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50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7393-3E70-4365-9E4C-31CC4523367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097A-F0C8-4D28-BF48-1EB773ED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9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7393-3E70-4365-9E4C-31CC4523367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097A-F0C8-4D28-BF48-1EB773ED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3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7393-3E70-4365-9E4C-31CC4523367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097A-F0C8-4D28-BF48-1EB773ED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7393-3E70-4365-9E4C-31CC4523367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097A-F0C8-4D28-BF48-1EB773ED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7393-3E70-4365-9E4C-31CC4523367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097A-F0C8-4D28-BF48-1EB773ED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03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77393-3E70-4365-9E4C-31CC4523367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E097A-F0C8-4D28-BF48-1EB773ED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38483"/>
            <a:ext cx="12192000" cy="971479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I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ASYNCIO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4865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ASINCIO</a:t>
            </a:r>
            <a:endParaRPr lang="en-IN" sz="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322" y="958729"/>
            <a:ext cx="118280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The </a:t>
            </a:r>
            <a:r>
              <a:rPr lang="en-IN" sz="3200" b="1" dirty="0" err="1"/>
              <a:t>Coroutine</a:t>
            </a:r>
            <a:r>
              <a:rPr lang="en-IN" sz="3200" b="1" dirty="0"/>
              <a:t> &amp; Task</a:t>
            </a:r>
            <a:endParaRPr lang="en-IN" sz="3200" dirty="0"/>
          </a:p>
          <a:p>
            <a:pPr lvl="0"/>
            <a:r>
              <a:rPr lang="en-IN" sz="3200" dirty="0" err="1"/>
              <a:t>Coroutines</a:t>
            </a:r>
            <a:r>
              <a:rPr lang="en-IN" sz="3200" dirty="0"/>
              <a:t> are a key element of the symphony which are basically functions</a:t>
            </a:r>
            <a:r>
              <a:rPr lang="en-IN" sz="3200" dirty="0" smtClean="0"/>
              <a:t>.</a:t>
            </a:r>
          </a:p>
          <a:p>
            <a:pPr lvl="0"/>
            <a:endParaRPr lang="en-IN" sz="3200" dirty="0"/>
          </a:p>
          <a:p>
            <a:pPr lvl="0"/>
            <a:r>
              <a:rPr lang="en-IN" sz="3200" dirty="0"/>
              <a:t>It is the </a:t>
            </a:r>
            <a:r>
              <a:rPr lang="en-IN" sz="3200" dirty="0" err="1"/>
              <a:t>coroutines</a:t>
            </a:r>
            <a:r>
              <a:rPr lang="en-IN" sz="3200" dirty="0"/>
              <a:t>, and their co-operative nature, that enables giving </a:t>
            </a:r>
            <a:r>
              <a:rPr lang="en-IN" sz="3200" dirty="0" smtClean="0"/>
              <a:t>up.</a:t>
            </a:r>
          </a:p>
          <a:p>
            <a:pPr lvl="0"/>
            <a:endParaRPr lang="en-IN" sz="3200" dirty="0"/>
          </a:p>
          <a:p>
            <a:r>
              <a:rPr lang="en-IN" sz="3200" b="1" dirty="0" err="1"/>
              <a:t>Asyncio</a:t>
            </a:r>
            <a:r>
              <a:rPr lang="en-IN" sz="3200" b="1" dirty="0"/>
              <a:t> : </a:t>
            </a:r>
            <a:r>
              <a:rPr lang="en-IN" sz="3200" dirty="0" err="1"/>
              <a:t>Asyncio</a:t>
            </a:r>
            <a:r>
              <a:rPr lang="en-IN" sz="3200" dirty="0"/>
              <a:t> is all about writing asynchronous programs in Python. </a:t>
            </a:r>
          </a:p>
          <a:p>
            <a:r>
              <a:rPr lang="en-IN" sz="3200" dirty="0" err="1"/>
              <a:t>Asyncio</a:t>
            </a:r>
            <a:r>
              <a:rPr lang="en-IN" sz="3200" dirty="0"/>
              <a:t> is a beautiful symphony between an Event loop, Tasks and </a:t>
            </a:r>
            <a:r>
              <a:rPr lang="en-IN" sz="3200" dirty="0" err="1"/>
              <a:t>Coroutines</a:t>
            </a:r>
            <a:r>
              <a:rPr lang="en-IN" sz="3200" dirty="0"/>
              <a:t> all </a:t>
            </a:r>
            <a:r>
              <a:rPr lang="en-IN" sz="3200" dirty="0" smtClean="0"/>
              <a:t>coming </a:t>
            </a:r>
            <a:r>
              <a:rPr lang="en-IN" sz="3200" dirty="0"/>
              <a:t>together so perfectly .</a:t>
            </a:r>
          </a:p>
        </p:txBody>
      </p:sp>
    </p:spTree>
    <p:extLst>
      <p:ext uri="{BB962C8B-B14F-4D97-AF65-F5344CB8AC3E}">
        <p14:creationId xmlns:p14="http://schemas.microsoft.com/office/powerpoint/2010/main" val="235915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4480" y="762000"/>
            <a:ext cx="9113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hangingPunct="0">
              <a:buFont typeface="+mj-lt"/>
              <a:buAutoNum type="arabicPeriod"/>
            </a:pPr>
            <a:endParaRPr lang="en-US" sz="2400" dirty="0"/>
          </a:p>
          <a:p>
            <a:pPr hangingPunct="0"/>
            <a:endParaRPr lang="en-US" sz="2400" dirty="0"/>
          </a:p>
          <a:p>
            <a:pPr hangingPunct="0"/>
            <a:r>
              <a:rPr lang="en-US" sz="2400" dirty="0"/>
              <a:t> </a:t>
            </a:r>
          </a:p>
          <a:p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356"/>
            <a:ext cx="12192000" cy="605245"/>
          </a:xfr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400" b="1" dirty="0" err="1" smtClean="0">
                <a:solidFill>
                  <a:srgbClr val="FFFF00"/>
                </a:solidFill>
              </a:rPr>
              <a:t>asyncio</a:t>
            </a:r>
            <a:endParaRPr lang="en-US" sz="4400" b="1" dirty="0">
              <a:solidFill>
                <a:srgbClr val="FFFF00"/>
              </a:solidFill>
            </a:endParaRPr>
          </a:p>
        </p:txBody>
      </p:sp>
      <p:pic>
        <p:nvPicPr>
          <p:cNvPr id="4" name="Picture 3" descr="http://tpstatic.com/img/usermedia/Pr2IapH5Pk2VcdqZr97MlA/cropped-w220-h22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4928" y="675410"/>
            <a:ext cx="2286000" cy="238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419600" y="852843"/>
            <a:ext cx="609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When you are using desktop application , suddenly if it freezes !   May be app performing lengthy operation using UI thread which blocks UI.</a:t>
            </a:r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7421" y="3124201"/>
            <a:ext cx="11900848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Asynchrony </a:t>
            </a:r>
            <a:r>
              <a:rPr lang="en-US" sz="2800" b="1" dirty="0">
                <a:solidFill>
                  <a:srgbClr val="FF0000"/>
                </a:solidFill>
              </a:rPr>
              <a:t>: (</a:t>
            </a:r>
            <a:r>
              <a:rPr lang="en-US" sz="2800" b="1" dirty="0" err="1">
                <a:solidFill>
                  <a:srgbClr val="FF0000"/>
                </a:solidFill>
              </a:rPr>
              <a:t>Awaitable</a:t>
            </a:r>
            <a:r>
              <a:rPr lang="en-US" sz="2800" b="1" dirty="0">
                <a:solidFill>
                  <a:srgbClr val="FF0000"/>
                </a:solidFill>
              </a:rPr>
              <a:t> Pattern)</a:t>
            </a:r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dirty="0"/>
              <a:t>provide a </a:t>
            </a:r>
            <a:r>
              <a:rPr lang="en-US" sz="2800" smtClean="0"/>
              <a:t>responsive, potentially </a:t>
            </a:r>
            <a:r>
              <a:rPr lang="en-US" sz="2800" dirty="0"/>
              <a:t>lengthy operations should be done asynchronously, on a separate </a:t>
            </a:r>
            <a:r>
              <a:rPr lang="en-US" sz="2800" dirty="0"/>
              <a:t>thread which is now available in </a:t>
            </a:r>
            <a:r>
              <a:rPr lang="en-US" sz="2800" dirty="0" smtClean="0"/>
              <a:t>python (</a:t>
            </a:r>
            <a:r>
              <a:rPr lang="en-US" sz="2800" b="1" dirty="0" err="1" smtClean="0">
                <a:solidFill>
                  <a:srgbClr val="FF0000"/>
                </a:solidFill>
              </a:rPr>
              <a:t>async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and await</a:t>
            </a:r>
            <a:r>
              <a:rPr lang="en-US" sz="2800" dirty="0" smtClean="0"/>
              <a:t>).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	What </a:t>
            </a:r>
            <a:r>
              <a:rPr lang="en-US" sz="2800" b="1" dirty="0">
                <a:solidFill>
                  <a:srgbClr val="FF0000"/>
                </a:solidFill>
              </a:rPr>
              <a:t>is it?					</a:t>
            </a:r>
            <a:r>
              <a:rPr lang="en-US" sz="2800" b="1" dirty="0">
                <a:solidFill>
                  <a:srgbClr val="FF0000"/>
                </a:solidFill>
              </a:rPr>
              <a:t>Not about :</a:t>
            </a:r>
          </a:p>
          <a:p>
            <a:r>
              <a:rPr lang="en-US" sz="2800" dirty="0"/>
              <a:t>	</a:t>
            </a:r>
            <a:r>
              <a:rPr lang="en-US" sz="2800" dirty="0"/>
              <a:t>- IO bound  workload		</a:t>
            </a:r>
            <a:r>
              <a:rPr lang="en-US" sz="2800" dirty="0" smtClean="0"/>
              <a:t>	- </a:t>
            </a:r>
            <a:r>
              <a:rPr lang="en-US" sz="2800" dirty="0"/>
              <a:t>CPU bound workload</a:t>
            </a:r>
          </a:p>
          <a:p>
            <a:r>
              <a:rPr lang="en-US" sz="2800" dirty="0"/>
              <a:t>	</a:t>
            </a:r>
            <a:r>
              <a:rPr lang="en-US" sz="2800" dirty="0"/>
              <a:t>- scalability and throughput		- Threads</a:t>
            </a:r>
          </a:p>
          <a:p>
            <a:r>
              <a:rPr lang="en-US" sz="2800" dirty="0"/>
              <a:t>	</a:t>
            </a:r>
            <a:r>
              <a:rPr lang="en-US" sz="2800" dirty="0"/>
              <a:t>- Responsiveness			</a:t>
            </a:r>
            <a:r>
              <a:rPr lang="en-US" sz="2800" dirty="0" smtClean="0"/>
              <a:t>	- </a:t>
            </a:r>
            <a:r>
              <a:rPr lang="en-US" sz="2800" dirty="0"/>
              <a:t>Parallel workload</a:t>
            </a:r>
          </a:p>
          <a:p>
            <a:r>
              <a:rPr lang="en-US" sz="2800" dirty="0"/>
              <a:t>	</a:t>
            </a:r>
            <a:endParaRPr lang="en-US" sz="2800" dirty="0"/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670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4865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ASINCIO</a:t>
            </a:r>
            <a:endParaRPr lang="en-IN" sz="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868" y="1258980"/>
            <a:ext cx="11063785" cy="3780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Concurrency is like having two threads running on a single core CPU.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Instructions from each thread could be interleaved, but at any given time, 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IN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only one of the two threads is actively making progress.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Parallelism is like having two threads running simultaneously on different cores of a multi-core CPU.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</p:txBody>
      </p:sp>
    </p:spTree>
    <p:extLst>
      <p:ext uri="{BB962C8B-B14F-4D97-AF65-F5344CB8AC3E}">
        <p14:creationId xmlns:p14="http://schemas.microsoft.com/office/powerpoint/2010/main" val="3599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4865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ASINCIO</a:t>
            </a:r>
            <a:endParaRPr lang="en-IN" sz="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650"/>
            <a:ext cx="12192000" cy="60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4865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ASINCIO</a:t>
            </a:r>
            <a:endParaRPr lang="en-IN" sz="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650"/>
            <a:ext cx="12192000" cy="60093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01050"/>
            <a:ext cx="12192000" cy="60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4865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ASINCIO</a:t>
            </a:r>
            <a:endParaRPr lang="en-IN" sz="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322" y="958729"/>
            <a:ext cx="118280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Asynchronous programming?</a:t>
            </a:r>
            <a:endParaRPr lang="en-IN" sz="3200" dirty="0"/>
          </a:p>
          <a:p>
            <a:pPr lvl="0"/>
            <a:r>
              <a:rPr lang="en-IN" sz="3200" dirty="0"/>
              <a:t>Improves performance &amp; utilization of machine resources effectively.</a:t>
            </a:r>
          </a:p>
          <a:p>
            <a:endParaRPr lang="en-IN" sz="3200" b="1" dirty="0" smtClean="0"/>
          </a:p>
          <a:p>
            <a:r>
              <a:rPr lang="en-IN" sz="3200" b="1" dirty="0" smtClean="0"/>
              <a:t>The </a:t>
            </a:r>
            <a:r>
              <a:rPr lang="en-IN" sz="3200" b="1" dirty="0"/>
              <a:t>Event Loop</a:t>
            </a:r>
            <a:endParaRPr lang="en-IN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The event loop is the orchestrator of the symphony.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It runs tasks one after the other.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At any given time, only one of the tasks is running.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The event loop time is precious.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If you are not making progress, you should step off the loop, so that someone else can.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Event loop is the measure of progress.</a:t>
            </a:r>
          </a:p>
        </p:txBody>
      </p:sp>
    </p:spTree>
    <p:extLst>
      <p:ext uri="{BB962C8B-B14F-4D97-AF65-F5344CB8AC3E}">
        <p14:creationId xmlns:p14="http://schemas.microsoft.com/office/powerpoint/2010/main" val="212921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4865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ASINCIO</a:t>
            </a:r>
            <a:endParaRPr lang="en-IN" sz="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322" y="958729"/>
            <a:ext cx="118280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Synchronous:</a:t>
            </a:r>
            <a:endParaRPr lang="en-IN" sz="3200" dirty="0"/>
          </a:p>
          <a:p>
            <a:r>
              <a:rPr lang="en-IN" sz="3200" dirty="0"/>
              <a:t>    - Runs functions one after </a:t>
            </a:r>
            <a:r>
              <a:rPr lang="en-IN" sz="3200" dirty="0" smtClean="0"/>
              <a:t>another</a:t>
            </a:r>
          </a:p>
          <a:p>
            <a:endParaRPr lang="en-IN" sz="3200" dirty="0"/>
          </a:p>
          <a:p>
            <a:r>
              <a:rPr lang="en-IN" sz="3200" b="1" dirty="0"/>
              <a:t>Asynchronous: </a:t>
            </a:r>
            <a:r>
              <a:rPr lang="en-IN" sz="3200" b="1" dirty="0" err="1"/>
              <a:t>asyncio</a:t>
            </a:r>
            <a:endParaRPr lang="en-IN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runs multiple functions  in parallel without threads</a:t>
            </a:r>
            <a:r>
              <a:rPr lang="en-IN" sz="3200" dirty="0" smtClean="0"/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functions that regularly suspended by awaiting </a:t>
            </a:r>
            <a:r>
              <a:rPr lang="en-IN" sz="3200" dirty="0" smtClean="0"/>
              <a:t>something should </a:t>
            </a:r>
            <a:r>
              <a:rPr lang="en-IN" sz="3200" dirty="0"/>
              <a:t>not use blocking functions like </a:t>
            </a:r>
            <a:r>
              <a:rPr lang="en-IN" sz="3200" dirty="0" err="1"/>
              <a:t>time.sleep</a:t>
            </a:r>
            <a:r>
              <a:rPr lang="en-IN" sz="3200" dirty="0" smtClean="0"/>
              <a:t>()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Fire off some task, and decide that while we don’t have the result of that task means do </a:t>
            </a:r>
            <a:r>
              <a:rPr lang="en-IN" sz="3200" dirty="0" err="1"/>
              <a:t>someother</a:t>
            </a:r>
            <a:r>
              <a:rPr lang="en-IN" sz="3200" dirty="0"/>
              <a:t>  work instead of waiting.</a:t>
            </a:r>
          </a:p>
        </p:txBody>
      </p:sp>
    </p:spTree>
    <p:extLst>
      <p:ext uri="{BB962C8B-B14F-4D97-AF65-F5344CB8AC3E}">
        <p14:creationId xmlns:p14="http://schemas.microsoft.com/office/powerpoint/2010/main" val="18163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4356"/>
            <a:ext cx="9144000" cy="605245"/>
          </a:xfr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FF00"/>
                </a:solidFill>
              </a:rPr>
              <a:t>Asyncio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701533" y="681370"/>
            <a:ext cx="8382000" cy="609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1533" y="808322"/>
            <a:ext cx="70866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User Mode Process </a:t>
            </a:r>
            <a:r>
              <a:rPr lang="en-IN" sz="2400" dirty="0" err="1">
                <a:solidFill>
                  <a:srgbClr val="FF0000"/>
                </a:solidFill>
              </a:rPr>
              <a:t>vs</a:t>
            </a:r>
            <a:r>
              <a:rPr lang="en-IN" sz="2400" dirty="0">
                <a:solidFill>
                  <a:srgbClr val="FF0000"/>
                </a:solidFill>
              </a:rPr>
              <a:t> Kernel Mode Process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0027" y="2916382"/>
            <a:ext cx="22098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701533" y="2009745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Synchronous Programming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612969" y="2895602"/>
            <a:ext cx="22098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4211782" y="3505200"/>
            <a:ext cx="2401187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9067800" y="277565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Mode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76647" y="3404938"/>
            <a:ext cx="204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IO Kernel  Mode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65116" y="256564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Blocked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80610" y="2916382"/>
            <a:ext cx="2401187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59828" y="3144982"/>
            <a:ext cx="183573" cy="25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400800" y="3144982"/>
            <a:ext cx="180996" cy="25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102427" y="5619112"/>
            <a:ext cx="22098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1853933" y="4712475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Asynchronous Programming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765369" y="5598332"/>
            <a:ext cx="22098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364182" y="6207930"/>
            <a:ext cx="2401187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9220200" y="547838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Mode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29047" y="6107668"/>
            <a:ext cx="204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IO Kernel  Mode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333010" y="5619112"/>
            <a:ext cx="2401187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312228" y="5847712"/>
            <a:ext cx="183573" cy="25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553200" y="5847712"/>
            <a:ext cx="180996" cy="25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0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4480" y="762000"/>
            <a:ext cx="9113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hangingPunct="0">
              <a:buFont typeface="+mj-lt"/>
              <a:buAutoNum type="arabicPeriod"/>
            </a:pPr>
            <a:endParaRPr lang="en-US" sz="2400" dirty="0"/>
          </a:p>
          <a:p>
            <a:pPr hangingPunct="0"/>
            <a:endParaRPr lang="en-US" sz="2400" dirty="0"/>
          </a:p>
          <a:p>
            <a:pPr hangingPunct="0"/>
            <a:r>
              <a:rPr lang="en-US" sz="2400" dirty="0"/>
              <a:t> </a:t>
            </a:r>
          </a:p>
          <a:p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4356"/>
            <a:ext cx="9144000" cy="605245"/>
          </a:xfr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FF00"/>
                </a:solidFill>
              </a:rPr>
              <a:t>Asyncio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8600" y="7620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endParaRPr lang="en-IN" sz="20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701533" y="681370"/>
            <a:ext cx="8382000" cy="609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Synchronous vs. asynchronous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042845" y="3974414"/>
            <a:ext cx="804068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gradFill>
                  <a:gsLst>
                    <a:gs pos="0">
                      <a:srgbClr val="000000"/>
                    </a:gs>
                    <a:gs pos="86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000" b="0" kern="1200">
                <a:gradFill>
                  <a:gsLst>
                    <a:gs pos="0">
                      <a:srgbClr val="000000"/>
                    </a:gs>
                    <a:gs pos="86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1800" b="0" kern="1200">
                <a:gradFill>
                  <a:gsLst>
                    <a:gs pos="0">
                      <a:srgbClr val="000000"/>
                    </a:gs>
                    <a:gs pos="86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1800" b="0" kern="1200">
                <a:gradFill>
                  <a:gsLst>
                    <a:gs pos="0">
                      <a:srgbClr val="000000"/>
                    </a:gs>
                    <a:gs pos="86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1800" b="0" kern="1200">
                <a:gradFill>
                  <a:gsLst>
                    <a:gs pos="0">
                      <a:srgbClr val="000000"/>
                    </a:gs>
                    <a:gs pos="86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latin typeface="Consolas"/>
                <a:ea typeface="Calibri"/>
                <a:cs typeface="Times New Roman"/>
              </a:rPr>
              <a:t>future </a:t>
            </a:r>
            <a:r>
              <a:rPr lang="en-US" sz="2000" dirty="0">
                <a:solidFill>
                  <a:schemeClr val="tx1"/>
                </a:solidFill>
                <a:latin typeface="Consolas"/>
                <a:ea typeface="Calibri"/>
                <a:cs typeface="Times New Roman"/>
              </a:rPr>
              <a:t>= </a:t>
            </a:r>
            <a:r>
              <a:rPr lang="en-US" sz="2000" dirty="0" err="1">
                <a:solidFill>
                  <a:schemeClr val="tx1"/>
                </a:solidFill>
                <a:latin typeface="Consolas"/>
                <a:ea typeface="Calibri"/>
                <a:cs typeface="Times New Roman"/>
              </a:rPr>
              <a:t>DownloadDataAsync</a:t>
            </a:r>
            <a:r>
              <a:rPr lang="en-US" sz="2000" dirty="0">
                <a:solidFill>
                  <a:schemeClr val="tx1"/>
                </a:solidFill>
                <a:latin typeface="Consolas"/>
                <a:ea typeface="Calibri"/>
                <a:cs typeface="Times New Roman"/>
              </a:rPr>
              <a:t>(...); 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/>
                <a:ea typeface="Calibri"/>
                <a:cs typeface="Times New Roman"/>
              </a:rPr>
              <a:t>future.ContinueWith</a:t>
            </a:r>
            <a:r>
              <a:rPr lang="en-US" sz="2000" dirty="0">
                <a:solidFill>
                  <a:schemeClr val="tx1"/>
                </a:solidFill>
                <a:latin typeface="Consolas"/>
                <a:ea typeface="Calibri"/>
                <a:cs typeface="Times New Roman"/>
              </a:rPr>
              <a:t>(data =&gt; </a:t>
            </a:r>
            <a:r>
              <a:rPr lang="en-US" sz="2000" dirty="0" err="1">
                <a:solidFill>
                  <a:schemeClr val="tx1"/>
                </a:solidFill>
                <a:latin typeface="Consolas"/>
                <a:ea typeface="Calibri"/>
                <a:cs typeface="Times New Roman"/>
              </a:rPr>
              <a:t>ProcessData</a:t>
            </a:r>
            <a:r>
              <a:rPr lang="en-US" sz="2000" dirty="0">
                <a:solidFill>
                  <a:schemeClr val="tx1"/>
                </a:solidFill>
                <a:latin typeface="Consolas"/>
                <a:ea typeface="Calibri"/>
                <a:cs typeface="Times New Roman"/>
              </a:rPr>
              <a:t>(data));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608942" y="5029200"/>
            <a:ext cx="74886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1003">
            <a:schemeClr val="dk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08942" y="2286000"/>
            <a:ext cx="74886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1003">
            <a:schemeClr val="dk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666107" y="5029200"/>
            <a:ext cx="4630073" cy="914400"/>
            <a:chOff x="1522411" y="5029200"/>
            <a:chExt cx="5737483" cy="914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1598612" y="5029200"/>
              <a:ext cx="3810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ectangular Callout 13"/>
            <p:cNvSpPr/>
            <p:nvPr/>
          </p:nvSpPr>
          <p:spPr bwMode="auto">
            <a:xfrm>
              <a:off x="1522411" y="5562600"/>
              <a:ext cx="2845250" cy="381000"/>
            </a:xfrm>
            <a:prstGeom prst="wedgeRectCallout">
              <a:avLst>
                <a:gd name="adj1" fmla="val -43351"/>
                <a:gd name="adj2" fmla="val -12055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itchFamily="49" charset="0"/>
                  <a:cs typeface="Consolas" pitchFamily="49" charset="0"/>
                </a:rPr>
                <a:t>DownloadDataAsync</a:t>
              </a:r>
              <a:endPara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ular Callout 14"/>
            <p:cNvSpPr/>
            <p:nvPr/>
          </p:nvSpPr>
          <p:spPr bwMode="auto">
            <a:xfrm>
              <a:off x="5418471" y="5562600"/>
              <a:ext cx="1841423" cy="381000"/>
            </a:xfrm>
            <a:prstGeom prst="wedgeRectCallout">
              <a:avLst>
                <a:gd name="adj1" fmla="val -26204"/>
                <a:gd name="adj2" fmla="val -119726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itchFamily="49" charset="0"/>
                  <a:cs typeface="Consolas" pitchFamily="49" charset="0"/>
                </a:rPr>
                <a:t>ProcessData</a:t>
              </a:r>
              <a:endPara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713412" y="5029200"/>
              <a:ext cx="609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66107" y="2209800"/>
            <a:ext cx="4304232" cy="990600"/>
            <a:chOff x="1522412" y="2209800"/>
            <a:chExt cx="5737482" cy="9906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979612" y="2286000"/>
              <a:ext cx="3733800" cy="228600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Octagon 18"/>
            <p:cNvSpPr/>
            <p:nvPr/>
          </p:nvSpPr>
          <p:spPr bwMode="auto">
            <a:xfrm>
              <a:off x="3427412" y="2209800"/>
              <a:ext cx="381000" cy="381000"/>
            </a:xfrm>
            <a:prstGeom prst="octagon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STOP</a:t>
              </a:r>
            </a:p>
          </p:txBody>
        </p:sp>
        <p:sp>
          <p:nvSpPr>
            <p:cNvPr id="20" name="Rectangular Callout 19"/>
            <p:cNvSpPr/>
            <p:nvPr/>
          </p:nvSpPr>
          <p:spPr bwMode="auto">
            <a:xfrm>
              <a:off x="5180012" y="2819400"/>
              <a:ext cx="2079882" cy="381000"/>
            </a:xfrm>
            <a:prstGeom prst="wedgeRectCallout">
              <a:avLst>
                <a:gd name="adj1" fmla="val -20047"/>
                <a:gd name="adj2" fmla="val -131874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itchFamily="49" charset="0"/>
                  <a:cs typeface="Consolas" pitchFamily="49" charset="0"/>
                </a:rPr>
                <a:t>ProcessData</a:t>
              </a:r>
              <a:endPara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ular Callout 20"/>
            <p:cNvSpPr/>
            <p:nvPr/>
          </p:nvSpPr>
          <p:spPr bwMode="auto">
            <a:xfrm>
              <a:off x="1522412" y="2819400"/>
              <a:ext cx="2285999" cy="381000"/>
            </a:xfrm>
            <a:prstGeom prst="wedgeRectCallout">
              <a:avLst>
                <a:gd name="adj1" fmla="val -40203"/>
                <a:gd name="adj2" fmla="val -118517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itchFamily="49" charset="0"/>
                  <a:cs typeface="Consolas" pitchFamily="49" charset="0"/>
                </a:rPr>
                <a:t>DownloadData</a:t>
              </a:r>
              <a:endPara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713412" y="2286000"/>
              <a:ext cx="609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598612" y="2286000"/>
              <a:ext cx="3810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3123426" y="5029200"/>
            <a:ext cx="171495" cy="2286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352086" y="5029200"/>
            <a:ext cx="342989" cy="2286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923735" y="5029200"/>
            <a:ext cx="171495" cy="2286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152394" y="5029200"/>
            <a:ext cx="171495" cy="2286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495384" y="5029200"/>
            <a:ext cx="457319" cy="2286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410021" y="5029200"/>
            <a:ext cx="285824" cy="2286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787797" y="2286000"/>
            <a:ext cx="285824" cy="2286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296180" y="2286000"/>
            <a:ext cx="457319" cy="2286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090386" y="2286000"/>
            <a:ext cx="171495" cy="2286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884592" y="2286000"/>
            <a:ext cx="171495" cy="2286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507304" y="2286000"/>
            <a:ext cx="342989" cy="2286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01510" y="2286000"/>
            <a:ext cx="171495" cy="2286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6" name="Text Placeholder 5"/>
          <p:cNvSpPr txBox="1">
            <a:spLocks/>
          </p:cNvSpPr>
          <p:nvPr/>
        </p:nvSpPr>
        <p:spPr>
          <a:xfrm>
            <a:off x="2042845" y="1323816"/>
            <a:ext cx="8040688" cy="615553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/>
              <a:t>data = </a:t>
            </a:r>
            <a:r>
              <a:rPr lang="en-US" sz="2000" dirty="0" err="1"/>
              <a:t>DownloadData</a:t>
            </a:r>
            <a:r>
              <a:rPr lang="en-US" sz="2000" dirty="0"/>
              <a:t>(...);</a:t>
            </a:r>
          </a:p>
          <a:p>
            <a:r>
              <a:rPr lang="en-US" sz="2000" dirty="0" err="1"/>
              <a:t>ProcessData</a:t>
            </a:r>
            <a:r>
              <a:rPr lang="en-US" sz="2000" dirty="0"/>
              <a:t>(data);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9915" y="2173069"/>
            <a:ext cx="117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UI Thread</a:t>
            </a:r>
          </a:p>
        </p:txBody>
      </p:sp>
    </p:spTree>
    <p:extLst>
      <p:ext uri="{BB962C8B-B14F-4D97-AF65-F5344CB8AC3E}">
        <p14:creationId xmlns:p14="http://schemas.microsoft.com/office/powerpoint/2010/main" val="57374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374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Gautami</vt:lpstr>
      <vt:lpstr>Symbol</vt:lpstr>
      <vt:lpstr>Times New Roman</vt:lpstr>
      <vt:lpstr>Office Theme</vt:lpstr>
      <vt:lpstr>ASYNCIO</vt:lpstr>
      <vt:lpstr>asyncio</vt:lpstr>
      <vt:lpstr>ASINCIO</vt:lpstr>
      <vt:lpstr>ASINCIO</vt:lpstr>
      <vt:lpstr>ASINCIO</vt:lpstr>
      <vt:lpstr>ASINCIO</vt:lpstr>
      <vt:lpstr>ASINCIO</vt:lpstr>
      <vt:lpstr>Asyncio </vt:lpstr>
      <vt:lpstr>Asyncio </vt:lpstr>
      <vt:lpstr>ASINCIO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ASINCIO</dc:title>
  <dc:creator>DSR Murthy</dc:creator>
  <cp:lastModifiedBy>DSR Murthy</cp:lastModifiedBy>
  <cp:revision>26</cp:revision>
  <dcterms:created xsi:type="dcterms:W3CDTF">2019-06-07T08:02:13Z</dcterms:created>
  <dcterms:modified xsi:type="dcterms:W3CDTF">2019-06-07T08:22:01Z</dcterms:modified>
</cp:coreProperties>
</file>