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58" r:id="rId5"/>
    <p:sldId id="259" r:id="rId6"/>
    <p:sldId id="260" r:id="rId7"/>
    <p:sldId id="261" r:id="rId8"/>
    <p:sldId id="262" r:id="rId9"/>
    <p:sldId id="271" r:id="rId10"/>
    <p:sldId id="272" r:id="rId11"/>
    <p:sldId id="273" r:id="rId12"/>
    <p:sldId id="274" r:id="rId13"/>
    <p:sldId id="275" r:id="rId14"/>
    <p:sldId id="276" r:id="rId15"/>
    <p:sldId id="277" r:id="rId16"/>
    <p:sldId id="278" r:id="rId17"/>
    <p:sldId id="279" r:id="rId18"/>
    <p:sldId id="280" r:id="rId19"/>
    <p:sldId id="263" r:id="rId20"/>
    <p:sldId id="264" r:id="rId21"/>
    <p:sldId id="265" r:id="rId22"/>
    <p:sldId id="266" r:id="rId23"/>
    <p:sldId id="267" r:id="rId24"/>
    <p:sldId id="268" r:id="rId25"/>
    <p:sldId id="269"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7612BA-5DEA-412A-8D0A-7C0D4EB1AFC9}" type="datetimeFigureOut">
              <a:rPr lang="en-IN" smtClean="0"/>
              <a:t>21-06-2020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254344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7612BA-5DEA-412A-8D0A-7C0D4EB1AFC9}" type="datetimeFigureOut">
              <a:rPr lang="en-IN" smtClean="0"/>
              <a:t>21-06-2020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403477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7612BA-5DEA-412A-8D0A-7C0D4EB1AFC9}" type="datetimeFigureOut">
              <a:rPr lang="en-IN" smtClean="0"/>
              <a:t>21-06-2020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22910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7612BA-5DEA-412A-8D0A-7C0D4EB1AFC9}" type="datetimeFigureOut">
              <a:rPr lang="en-IN" smtClean="0"/>
              <a:t>21-06-2020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222423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612BA-5DEA-412A-8D0A-7C0D4EB1AFC9}" type="datetimeFigureOut">
              <a:rPr lang="en-IN" smtClean="0"/>
              <a:t>21-06-2020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287048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7612BA-5DEA-412A-8D0A-7C0D4EB1AFC9}" type="datetimeFigureOut">
              <a:rPr lang="en-IN" smtClean="0"/>
              <a:t>21-06-2020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59670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7612BA-5DEA-412A-8D0A-7C0D4EB1AFC9}" type="datetimeFigureOut">
              <a:rPr lang="en-IN" smtClean="0"/>
              <a:t>21-06-2020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181113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7612BA-5DEA-412A-8D0A-7C0D4EB1AFC9}" type="datetimeFigureOut">
              <a:rPr lang="en-IN" smtClean="0"/>
              <a:t>21-06-2020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289124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612BA-5DEA-412A-8D0A-7C0D4EB1AFC9}" type="datetimeFigureOut">
              <a:rPr lang="en-IN" smtClean="0"/>
              <a:t>21-06-2020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45646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612BA-5DEA-412A-8D0A-7C0D4EB1AFC9}" type="datetimeFigureOut">
              <a:rPr lang="en-IN" smtClean="0"/>
              <a:t>21-06-2020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99699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612BA-5DEA-412A-8D0A-7C0D4EB1AFC9}" type="datetimeFigureOut">
              <a:rPr lang="en-IN" smtClean="0"/>
              <a:t>21-06-2020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CE6D3-F220-4CE2-A660-AE3DD3A4562E}" type="slidenum">
              <a:rPr lang="en-IN" smtClean="0"/>
              <a:t>‹#›</a:t>
            </a:fld>
            <a:endParaRPr lang="en-IN"/>
          </a:p>
        </p:txBody>
      </p:sp>
    </p:spTree>
    <p:extLst>
      <p:ext uri="{BB962C8B-B14F-4D97-AF65-F5344CB8AC3E}">
        <p14:creationId xmlns:p14="http://schemas.microsoft.com/office/powerpoint/2010/main" val="177544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612BA-5DEA-412A-8D0A-7C0D4EB1AFC9}" type="datetimeFigureOut">
              <a:rPr lang="en-IN" smtClean="0"/>
              <a:t>21-06-2020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CE6D3-F220-4CE2-A660-AE3DD3A4562E}" type="slidenum">
              <a:rPr lang="en-IN" smtClean="0"/>
              <a:t>‹#›</a:t>
            </a:fld>
            <a:endParaRPr lang="en-IN"/>
          </a:p>
        </p:txBody>
      </p:sp>
    </p:spTree>
    <p:extLst>
      <p:ext uri="{BB962C8B-B14F-4D97-AF65-F5344CB8AC3E}">
        <p14:creationId xmlns:p14="http://schemas.microsoft.com/office/powerpoint/2010/main" val="324799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11187"/>
            <a:ext cx="12192000" cy="998775"/>
          </a:xfrm>
          <a:solidFill>
            <a:srgbClr val="FFFF00"/>
          </a:solidFill>
        </p:spPr>
        <p:txBody>
          <a:bodyPr>
            <a:normAutofit/>
          </a:bodyPr>
          <a:lstStyle/>
          <a:p>
            <a:r>
              <a:rPr lang="en-IN" sz="4800" b="1" dirty="0" smtClean="0">
                <a:solidFill>
                  <a:srgbClr val="FF0000"/>
                </a:solidFill>
              </a:rPr>
              <a:t>SQLITE </a:t>
            </a:r>
            <a:r>
              <a:rPr lang="en-IN" sz="4800" b="1" dirty="0" smtClean="0">
                <a:solidFill>
                  <a:srgbClr val="FF0000"/>
                </a:solidFill>
              </a:rPr>
              <a:t>3.0 , Django &amp; Flask </a:t>
            </a:r>
            <a:endParaRPr lang="en-IN" sz="4800" b="1" dirty="0">
              <a:solidFill>
                <a:srgbClr val="FF0000"/>
              </a:solidFill>
            </a:endParaRPr>
          </a:p>
        </p:txBody>
      </p:sp>
    </p:spTree>
    <p:extLst>
      <p:ext uri="{BB962C8B-B14F-4D97-AF65-F5344CB8AC3E}">
        <p14:creationId xmlns:p14="http://schemas.microsoft.com/office/powerpoint/2010/main" val="845348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5016758"/>
          </a:xfrm>
          <a:prstGeom prst="rect">
            <a:avLst/>
          </a:prstGeom>
          <a:noFill/>
        </p:spPr>
        <p:txBody>
          <a:bodyPr wrap="square" rtlCol="0">
            <a:spAutoFit/>
          </a:bodyPr>
          <a:lstStyle/>
          <a:p>
            <a:r>
              <a:rPr lang="en-IN" sz="3200" dirty="0" smtClean="0"/>
              <a:t>The </a:t>
            </a:r>
            <a:r>
              <a:rPr lang="en-IN" sz="3200" dirty="0"/>
              <a:t>timeout parameter specifies how long the connection should wait for the lock to go </a:t>
            </a:r>
            <a:r>
              <a:rPr lang="en-IN" sz="3200" dirty="0" smtClean="0"/>
              <a:t>away until </a:t>
            </a:r>
            <a:r>
              <a:rPr lang="en-IN" sz="3200" dirty="0"/>
              <a:t>raising an exception. </a:t>
            </a:r>
            <a:endParaRPr lang="en-IN" sz="3200" dirty="0" smtClean="0"/>
          </a:p>
          <a:p>
            <a:endParaRPr lang="en-IN" sz="3200" dirty="0"/>
          </a:p>
          <a:p>
            <a:r>
              <a:rPr lang="en-IN" sz="3200" dirty="0" smtClean="0"/>
              <a:t>The </a:t>
            </a:r>
            <a:r>
              <a:rPr lang="en-IN" sz="3200" dirty="0"/>
              <a:t>default for the timeout parameter is 5.0 </a:t>
            </a:r>
            <a:r>
              <a:rPr lang="en-IN" sz="3200" i="1" dirty="0" err="1"/>
              <a:t>fiveseconds</a:t>
            </a:r>
            <a:r>
              <a:rPr lang="en-IN" sz="3200" dirty="0" smtClean="0"/>
              <a:t>.</a:t>
            </a:r>
          </a:p>
          <a:p>
            <a:endParaRPr lang="en-IN" sz="3200" dirty="0"/>
          </a:p>
          <a:p>
            <a:r>
              <a:rPr lang="en-IN" sz="3200" dirty="0"/>
              <a:t>If given database name does not exist then this call will create the database. </a:t>
            </a:r>
            <a:endParaRPr lang="en-IN" sz="3200" dirty="0" smtClean="0"/>
          </a:p>
          <a:p>
            <a:endParaRPr lang="en-IN" sz="3200" dirty="0"/>
          </a:p>
          <a:p>
            <a:r>
              <a:rPr lang="en-IN" sz="3200" dirty="0" smtClean="0"/>
              <a:t>we can specify </a:t>
            </a:r>
            <a:r>
              <a:rPr lang="en-IN" sz="3200" dirty="0"/>
              <a:t>filename with required path as well if </a:t>
            </a:r>
            <a:r>
              <a:rPr lang="en-IN" sz="3200" dirty="0" smtClean="0"/>
              <a:t>to </a:t>
            </a:r>
            <a:r>
              <a:rPr lang="en-IN" sz="3200" dirty="0"/>
              <a:t>create database anywhere </a:t>
            </a:r>
            <a:r>
              <a:rPr lang="en-IN" sz="3200" dirty="0" smtClean="0"/>
              <a:t>else  except </a:t>
            </a:r>
            <a:r>
              <a:rPr lang="en-IN" sz="3200" dirty="0"/>
              <a:t>in current directory.</a:t>
            </a:r>
          </a:p>
        </p:txBody>
      </p:sp>
    </p:spTree>
    <p:extLst>
      <p:ext uri="{BB962C8B-B14F-4D97-AF65-F5344CB8AC3E}">
        <p14:creationId xmlns:p14="http://schemas.microsoft.com/office/powerpoint/2010/main" val="286548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4524315"/>
          </a:xfrm>
          <a:prstGeom prst="rect">
            <a:avLst/>
          </a:prstGeom>
          <a:noFill/>
        </p:spPr>
        <p:txBody>
          <a:bodyPr wrap="square" rtlCol="0">
            <a:spAutoFit/>
          </a:bodyPr>
          <a:lstStyle/>
          <a:p>
            <a:r>
              <a:rPr lang="en-IN" sz="3200" b="1" dirty="0" err="1"/>
              <a:t>connection.cursor</a:t>
            </a:r>
            <a:r>
              <a:rPr lang="en-IN" sz="3200" b="1" dirty="0"/>
              <a:t>[</a:t>
            </a:r>
            <a:r>
              <a:rPr lang="en-IN" sz="3200" b="1" i="1" dirty="0" err="1"/>
              <a:t>cursorClass</a:t>
            </a:r>
            <a:r>
              <a:rPr lang="en-IN" sz="3200" b="1" dirty="0" smtClean="0"/>
              <a:t>]</a:t>
            </a:r>
          </a:p>
          <a:p>
            <a:endParaRPr lang="en-IN" sz="3200" b="1" dirty="0"/>
          </a:p>
          <a:p>
            <a:r>
              <a:rPr lang="en-IN" sz="3200" dirty="0"/>
              <a:t>This routine creates a </a:t>
            </a:r>
            <a:r>
              <a:rPr lang="en-IN" sz="3200" b="1" dirty="0"/>
              <a:t>cursor </a:t>
            </a:r>
            <a:r>
              <a:rPr lang="en-IN" sz="3200" dirty="0"/>
              <a:t>which will be used throughout </a:t>
            </a:r>
            <a:r>
              <a:rPr lang="en-IN" sz="3200" dirty="0" smtClean="0"/>
              <a:t> database programming </a:t>
            </a:r>
            <a:r>
              <a:rPr lang="en-IN" sz="3200" dirty="0"/>
              <a:t>with Python. </a:t>
            </a:r>
            <a:endParaRPr lang="en-IN" sz="3200" dirty="0" smtClean="0"/>
          </a:p>
          <a:p>
            <a:endParaRPr lang="en-IN" sz="3200" dirty="0"/>
          </a:p>
          <a:p>
            <a:r>
              <a:rPr lang="en-IN" sz="3200" dirty="0" smtClean="0"/>
              <a:t>This </a:t>
            </a:r>
            <a:r>
              <a:rPr lang="en-IN" sz="3200" dirty="0"/>
              <a:t>method accepts a single optional parameter </a:t>
            </a:r>
            <a:r>
              <a:rPr lang="en-IN" sz="3200" dirty="0" smtClean="0"/>
              <a:t>cursor Class.</a:t>
            </a:r>
          </a:p>
          <a:p>
            <a:endParaRPr lang="en-IN" sz="3200" dirty="0" smtClean="0"/>
          </a:p>
          <a:p>
            <a:r>
              <a:rPr lang="en-IN" sz="3200" dirty="0" smtClean="0"/>
              <a:t>If </a:t>
            </a:r>
            <a:r>
              <a:rPr lang="en-IN" sz="3200" dirty="0"/>
              <a:t>supplied, this must be a custom cursor class that extends sqlite3.Cursor.</a:t>
            </a:r>
          </a:p>
        </p:txBody>
      </p:sp>
    </p:spTree>
    <p:extLst>
      <p:ext uri="{BB962C8B-B14F-4D97-AF65-F5344CB8AC3E}">
        <p14:creationId xmlns:p14="http://schemas.microsoft.com/office/powerpoint/2010/main" val="9721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5016758"/>
          </a:xfrm>
          <a:prstGeom prst="rect">
            <a:avLst/>
          </a:prstGeom>
          <a:noFill/>
        </p:spPr>
        <p:txBody>
          <a:bodyPr wrap="square" rtlCol="0">
            <a:spAutoFit/>
          </a:bodyPr>
          <a:lstStyle/>
          <a:p>
            <a:r>
              <a:rPr lang="en-IN" sz="3200" b="1" dirty="0" err="1"/>
              <a:t>cursor.execute</a:t>
            </a:r>
            <a:r>
              <a:rPr lang="en-IN" sz="3200" b="1" i="1" dirty="0" err="1"/>
              <a:t>sql</a:t>
            </a:r>
            <a:r>
              <a:rPr lang="en-IN" sz="3200" b="1" dirty="0"/>
              <a:t>[, </a:t>
            </a:r>
            <a:r>
              <a:rPr lang="en-IN" sz="3200" b="1" i="1" dirty="0" err="1"/>
              <a:t>optionalparameters</a:t>
            </a:r>
            <a:r>
              <a:rPr lang="en-IN" sz="3200" b="1" dirty="0" smtClean="0"/>
              <a:t>]</a:t>
            </a:r>
          </a:p>
          <a:p>
            <a:endParaRPr lang="en-IN" sz="3200" b="1" dirty="0"/>
          </a:p>
          <a:p>
            <a:r>
              <a:rPr lang="en-IN" sz="3200" dirty="0"/>
              <a:t>This routine executes an SQL statement. The SQL statement may be </a:t>
            </a:r>
            <a:r>
              <a:rPr lang="en-IN" sz="3200" dirty="0" smtClean="0"/>
              <a:t>parameterized </a:t>
            </a:r>
            <a:r>
              <a:rPr lang="en-IN" sz="3200" i="1" dirty="0" err="1" smtClean="0"/>
              <a:t>i</a:t>
            </a:r>
            <a:r>
              <a:rPr lang="en-IN" sz="3200" dirty="0"/>
              <a:t>. </a:t>
            </a:r>
            <a:r>
              <a:rPr lang="en-IN" sz="3200" i="1" dirty="0"/>
              <a:t>e</a:t>
            </a:r>
            <a:r>
              <a:rPr lang="en-IN" sz="3200" dirty="0"/>
              <a:t>. </a:t>
            </a:r>
            <a:r>
              <a:rPr lang="en-IN" sz="3200" i="1" dirty="0" err="1"/>
              <a:t>placeholdersinsteadofSQLliterals</a:t>
            </a:r>
            <a:r>
              <a:rPr lang="en-IN" sz="3200" dirty="0" smtClean="0"/>
              <a:t>.</a:t>
            </a:r>
          </a:p>
          <a:p>
            <a:endParaRPr lang="en-IN" sz="3200" dirty="0"/>
          </a:p>
          <a:p>
            <a:r>
              <a:rPr lang="en-IN" sz="3200" dirty="0" smtClean="0"/>
              <a:t> </a:t>
            </a:r>
            <a:r>
              <a:rPr lang="en-IN" sz="3200" dirty="0"/>
              <a:t>The sqlite3 module supports two kinds of placeholders</a:t>
            </a:r>
            <a:r>
              <a:rPr lang="en-IN" sz="3200" dirty="0" smtClean="0"/>
              <a:t>:</a:t>
            </a:r>
          </a:p>
          <a:p>
            <a:endParaRPr lang="en-IN" sz="3200" dirty="0"/>
          </a:p>
          <a:p>
            <a:r>
              <a:rPr lang="en-IN" sz="3200" dirty="0"/>
              <a:t>question marks and named placeholders </a:t>
            </a:r>
            <a:r>
              <a:rPr lang="en-IN" sz="3200" i="1" dirty="0" err="1"/>
              <a:t>namedstyle</a:t>
            </a:r>
            <a:r>
              <a:rPr lang="en-IN" sz="3200" dirty="0"/>
              <a:t>.</a:t>
            </a:r>
          </a:p>
          <a:p>
            <a:r>
              <a:rPr lang="en-IN" sz="3200" dirty="0" smtClean="0"/>
              <a:t>	For </a:t>
            </a:r>
            <a:r>
              <a:rPr lang="en-IN" sz="3200" dirty="0"/>
              <a:t>example</a:t>
            </a:r>
            <a:r>
              <a:rPr lang="en-IN" sz="3200" dirty="0" smtClean="0"/>
              <a:t>:</a:t>
            </a:r>
          </a:p>
          <a:p>
            <a:r>
              <a:rPr lang="en-IN" sz="3200" dirty="0"/>
              <a:t>	</a:t>
            </a:r>
            <a:r>
              <a:rPr lang="en-IN" sz="3200" dirty="0" err="1" smtClean="0"/>
              <a:t>cursor.execute</a:t>
            </a:r>
            <a:r>
              <a:rPr lang="en-IN" sz="3200" dirty="0" smtClean="0"/>
              <a:t> </a:t>
            </a:r>
            <a:r>
              <a:rPr lang="en-IN" sz="3200" dirty="0"/>
              <a:t>" </a:t>
            </a:r>
            <a:r>
              <a:rPr lang="en-IN" sz="3200" i="1" dirty="0" err="1"/>
              <a:t>insertintopeoplevalues</a:t>
            </a:r>
            <a:r>
              <a:rPr lang="en-IN" sz="3200" dirty="0"/>
              <a:t>(?, ?", </a:t>
            </a:r>
            <a:r>
              <a:rPr lang="en-IN" sz="3200" i="1" dirty="0"/>
              <a:t>who</a:t>
            </a:r>
            <a:r>
              <a:rPr lang="en-IN" sz="3200" dirty="0"/>
              <a:t>, </a:t>
            </a:r>
            <a:r>
              <a:rPr lang="en-IN" sz="3200" i="1" dirty="0"/>
              <a:t>age</a:t>
            </a:r>
            <a:r>
              <a:rPr lang="en-IN" sz="3200" dirty="0"/>
              <a:t>)</a:t>
            </a:r>
          </a:p>
        </p:txBody>
      </p:sp>
    </p:spTree>
    <p:extLst>
      <p:ext uri="{BB962C8B-B14F-4D97-AF65-F5344CB8AC3E}">
        <p14:creationId xmlns:p14="http://schemas.microsoft.com/office/powerpoint/2010/main" val="124384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5016758"/>
          </a:xfrm>
          <a:prstGeom prst="rect">
            <a:avLst/>
          </a:prstGeom>
          <a:noFill/>
        </p:spPr>
        <p:txBody>
          <a:bodyPr wrap="square" rtlCol="0">
            <a:spAutoFit/>
          </a:bodyPr>
          <a:lstStyle/>
          <a:p>
            <a:r>
              <a:rPr lang="en-IN" sz="3200" b="1" dirty="0" err="1"/>
              <a:t>connection.execute</a:t>
            </a:r>
            <a:r>
              <a:rPr lang="en-IN" sz="3200" b="1" i="1" dirty="0" err="1"/>
              <a:t>sql</a:t>
            </a:r>
            <a:r>
              <a:rPr lang="en-IN" sz="3200" b="1" dirty="0"/>
              <a:t>[, </a:t>
            </a:r>
            <a:r>
              <a:rPr lang="en-IN" sz="3200" b="1" i="1" dirty="0" err="1"/>
              <a:t>optionalparameters</a:t>
            </a:r>
            <a:r>
              <a:rPr lang="en-IN" sz="3200" b="1" dirty="0" smtClean="0"/>
              <a:t>]</a:t>
            </a:r>
          </a:p>
          <a:p>
            <a:endParaRPr lang="en-IN" sz="3200" b="1" dirty="0"/>
          </a:p>
          <a:p>
            <a:r>
              <a:rPr lang="en-IN" sz="3200" dirty="0"/>
              <a:t>This routine is a shortcut of the above execute method provided by cursor object and </a:t>
            </a:r>
            <a:r>
              <a:rPr lang="en-IN" sz="3200" dirty="0" smtClean="0"/>
              <a:t>it creates </a:t>
            </a:r>
            <a:r>
              <a:rPr lang="en-IN" sz="3200" dirty="0"/>
              <a:t>an intermediate cursor object by calling the cursor method, then calls </a:t>
            </a:r>
            <a:r>
              <a:rPr lang="en-IN" sz="3200" dirty="0" smtClean="0"/>
              <a:t>the cursor's </a:t>
            </a:r>
            <a:r>
              <a:rPr lang="en-IN" sz="3200" dirty="0"/>
              <a:t>execute method with the parameters given</a:t>
            </a:r>
            <a:r>
              <a:rPr lang="en-IN" sz="3200" dirty="0" smtClean="0"/>
              <a:t>.</a:t>
            </a:r>
          </a:p>
          <a:p>
            <a:endParaRPr lang="en-IN" sz="3200" dirty="0"/>
          </a:p>
          <a:p>
            <a:r>
              <a:rPr lang="en-IN" sz="3200" b="1" dirty="0" err="1"/>
              <a:t>cursor.executemany</a:t>
            </a:r>
            <a:r>
              <a:rPr lang="en-IN" sz="3200" b="1" i="1" dirty="0" err="1"/>
              <a:t>sql</a:t>
            </a:r>
            <a:r>
              <a:rPr lang="en-IN" sz="3200" b="1" dirty="0"/>
              <a:t>, </a:t>
            </a:r>
            <a:r>
              <a:rPr lang="en-IN" sz="3200" b="1" i="1" dirty="0" err="1"/>
              <a:t>seqofparameters</a:t>
            </a:r>
            <a:endParaRPr lang="en-IN" sz="3200" b="1" i="1" dirty="0"/>
          </a:p>
          <a:p>
            <a:r>
              <a:rPr lang="en-IN" sz="3200" dirty="0"/>
              <a:t>This routine executes an SQL command against all parameter sequences or </a:t>
            </a:r>
            <a:r>
              <a:rPr lang="en-IN" sz="3200" dirty="0" smtClean="0"/>
              <a:t>mapping found </a:t>
            </a:r>
            <a:r>
              <a:rPr lang="en-IN" sz="3200" dirty="0"/>
              <a:t>in the sequence </a:t>
            </a:r>
            <a:r>
              <a:rPr lang="en-IN" sz="3200" dirty="0" err="1"/>
              <a:t>sql</a:t>
            </a:r>
            <a:r>
              <a:rPr lang="en-IN" sz="3200" dirty="0"/>
              <a:t>.</a:t>
            </a:r>
          </a:p>
        </p:txBody>
      </p:sp>
    </p:spTree>
    <p:extLst>
      <p:ext uri="{BB962C8B-B14F-4D97-AF65-F5344CB8AC3E}">
        <p14:creationId xmlns:p14="http://schemas.microsoft.com/office/powerpoint/2010/main" val="251625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6001643"/>
          </a:xfrm>
          <a:prstGeom prst="rect">
            <a:avLst/>
          </a:prstGeom>
          <a:noFill/>
        </p:spPr>
        <p:txBody>
          <a:bodyPr wrap="square" rtlCol="0">
            <a:spAutoFit/>
          </a:bodyPr>
          <a:lstStyle/>
          <a:p>
            <a:r>
              <a:rPr lang="en-IN" sz="3200" b="1" dirty="0" err="1"/>
              <a:t>connection.executemany</a:t>
            </a:r>
            <a:r>
              <a:rPr lang="en-IN" sz="3200" b="1" i="1" dirty="0" err="1"/>
              <a:t>sql</a:t>
            </a:r>
            <a:r>
              <a:rPr lang="en-IN" sz="3200" b="1" dirty="0"/>
              <a:t>[, </a:t>
            </a:r>
            <a:r>
              <a:rPr lang="en-IN" sz="3200" b="1" i="1" dirty="0"/>
              <a:t>parameters</a:t>
            </a:r>
            <a:r>
              <a:rPr lang="en-IN" sz="3200" b="1" dirty="0"/>
              <a:t>]</a:t>
            </a:r>
          </a:p>
          <a:p>
            <a:r>
              <a:rPr lang="en-IN" sz="3200" dirty="0"/>
              <a:t>This routine is a shortcut that creates an intermediate cursor object by calling the </a:t>
            </a:r>
            <a:r>
              <a:rPr lang="en-IN" sz="3200" dirty="0" smtClean="0"/>
              <a:t>cursor method</a:t>
            </a:r>
            <a:r>
              <a:rPr lang="en-IN" sz="3200" dirty="0"/>
              <a:t>, then calls the </a:t>
            </a:r>
            <a:r>
              <a:rPr lang="en-IN" sz="3200" dirty="0" smtClean="0"/>
              <a:t>cursors execute many </a:t>
            </a:r>
            <a:r>
              <a:rPr lang="en-IN" sz="3200" dirty="0"/>
              <a:t>method with the parameters given</a:t>
            </a:r>
            <a:r>
              <a:rPr lang="en-IN" sz="3200" dirty="0" smtClean="0"/>
              <a:t>.</a:t>
            </a:r>
          </a:p>
          <a:p>
            <a:endParaRPr lang="en-IN" sz="3200" dirty="0"/>
          </a:p>
          <a:p>
            <a:r>
              <a:rPr lang="en-IN" sz="3200" b="1" dirty="0" err="1"/>
              <a:t>cursor.executescript</a:t>
            </a:r>
            <a:r>
              <a:rPr lang="en-IN" sz="3200" b="1" i="1" dirty="0" err="1"/>
              <a:t>sqlscript</a:t>
            </a:r>
            <a:endParaRPr lang="en-IN" sz="3200" b="1" i="1" dirty="0"/>
          </a:p>
          <a:p>
            <a:r>
              <a:rPr lang="en-IN" sz="3200" dirty="0"/>
              <a:t>This routine executes multiple SQL statements at once provided in the form of script</a:t>
            </a:r>
            <a:r>
              <a:rPr lang="en-IN" sz="3200" dirty="0" smtClean="0"/>
              <a:t>.</a:t>
            </a:r>
          </a:p>
          <a:p>
            <a:endParaRPr lang="en-IN" sz="3200" dirty="0"/>
          </a:p>
          <a:p>
            <a:r>
              <a:rPr lang="en-IN" sz="3200" dirty="0" smtClean="0"/>
              <a:t> It issues </a:t>
            </a:r>
            <a:r>
              <a:rPr lang="en-IN" sz="3200" dirty="0"/>
              <a:t>a COMMIT statement first, then executes the SQL script it gets as a parameter. </a:t>
            </a:r>
            <a:r>
              <a:rPr lang="en-IN" sz="3200" dirty="0" smtClean="0"/>
              <a:t>All the </a:t>
            </a:r>
            <a:r>
              <a:rPr lang="en-IN" sz="3200" dirty="0"/>
              <a:t>SQL statements should be separated by semi colon ; </a:t>
            </a:r>
          </a:p>
        </p:txBody>
      </p:sp>
    </p:spTree>
    <p:extLst>
      <p:ext uri="{BB962C8B-B14F-4D97-AF65-F5344CB8AC3E}">
        <p14:creationId xmlns:p14="http://schemas.microsoft.com/office/powerpoint/2010/main" val="253059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5016758"/>
          </a:xfrm>
          <a:prstGeom prst="rect">
            <a:avLst/>
          </a:prstGeom>
          <a:noFill/>
        </p:spPr>
        <p:txBody>
          <a:bodyPr wrap="square" rtlCol="0">
            <a:spAutoFit/>
          </a:bodyPr>
          <a:lstStyle/>
          <a:p>
            <a:r>
              <a:rPr lang="en-IN" sz="3200" b="1" dirty="0" err="1" smtClean="0"/>
              <a:t>connection.executescript</a:t>
            </a:r>
            <a:r>
              <a:rPr lang="en-IN" sz="3200" b="1" i="1" dirty="0" err="1" smtClean="0"/>
              <a:t>sqlscript</a:t>
            </a:r>
            <a:endParaRPr lang="en-IN" sz="3200" b="1" i="1" dirty="0" smtClean="0"/>
          </a:p>
          <a:p>
            <a:endParaRPr lang="en-IN" sz="3200" b="1" i="1" dirty="0"/>
          </a:p>
          <a:p>
            <a:r>
              <a:rPr lang="en-IN" sz="3200" dirty="0"/>
              <a:t>This routine is a shortcut that creates an intermediate cursor object by calling the </a:t>
            </a:r>
            <a:r>
              <a:rPr lang="en-IN" sz="3200" dirty="0" smtClean="0"/>
              <a:t>cursor method</a:t>
            </a:r>
            <a:r>
              <a:rPr lang="en-IN" sz="3200" dirty="0"/>
              <a:t>, then calls the cursor's </a:t>
            </a:r>
            <a:r>
              <a:rPr lang="en-IN" sz="3200" dirty="0" err="1"/>
              <a:t>executescript</a:t>
            </a:r>
            <a:r>
              <a:rPr lang="en-IN" sz="3200" dirty="0"/>
              <a:t> method with the parameters given</a:t>
            </a:r>
            <a:r>
              <a:rPr lang="en-IN" sz="3200" dirty="0" smtClean="0"/>
              <a:t>.</a:t>
            </a:r>
          </a:p>
          <a:p>
            <a:endParaRPr lang="en-IN" sz="3200" dirty="0"/>
          </a:p>
          <a:p>
            <a:r>
              <a:rPr lang="en-IN" sz="3200" b="1" dirty="0" err="1"/>
              <a:t>connection.total_changes</a:t>
            </a:r>
            <a:endParaRPr lang="en-IN" sz="3200" b="1" dirty="0"/>
          </a:p>
          <a:p>
            <a:r>
              <a:rPr lang="en-IN" sz="3200" dirty="0"/>
              <a:t>This routine returns the total number of database rows that have been modified, </a:t>
            </a:r>
            <a:r>
              <a:rPr lang="en-IN" sz="3200" dirty="0" smtClean="0"/>
              <a:t>inserted, or </a:t>
            </a:r>
            <a:r>
              <a:rPr lang="en-IN" sz="3200" dirty="0"/>
              <a:t>deleted since the database connection was opened.</a:t>
            </a:r>
          </a:p>
        </p:txBody>
      </p:sp>
    </p:spTree>
    <p:extLst>
      <p:ext uri="{BB962C8B-B14F-4D97-AF65-F5344CB8AC3E}">
        <p14:creationId xmlns:p14="http://schemas.microsoft.com/office/powerpoint/2010/main" val="88855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4031873"/>
          </a:xfrm>
          <a:prstGeom prst="rect">
            <a:avLst/>
          </a:prstGeom>
          <a:noFill/>
        </p:spPr>
        <p:txBody>
          <a:bodyPr wrap="square" rtlCol="0">
            <a:spAutoFit/>
          </a:bodyPr>
          <a:lstStyle/>
          <a:p>
            <a:r>
              <a:rPr lang="en-IN" sz="3200" b="1" dirty="0" err="1"/>
              <a:t>connection.commit</a:t>
            </a:r>
            <a:endParaRPr lang="en-IN" sz="3200" b="1" dirty="0"/>
          </a:p>
          <a:p>
            <a:r>
              <a:rPr lang="en-IN" sz="3200" dirty="0"/>
              <a:t>This method commits the current transaction. If you don.t call this method, anything </a:t>
            </a:r>
            <a:r>
              <a:rPr lang="en-IN" sz="3200" dirty="0" smtClean="0"/>
              <a:t>we did </a:t>
            </a:r>
            <a:r>
              <a:rPr lang="en-IN" sz="3200" dirty="0"/>
              <a:t>since the last call to commit is not visible from other database connections</a:t>
            </a:r>
            <a:r>
              <a:rPr lang="en-IN" sz="3200" dirty="0" smtClean="0"/>
              <a:t>.</a:t>
            </a:r>
          </a:p>
          <a:p>
            <a:endParaRPr lang="en-IN" sz="3200" dirty="0"/>
          </a:p>
          <a:p>
            <a:r>
              <a:rPr lang="en-IN" sz="3200" b="1" dirty="0" err="1"/>
              <a:t>connection.rollback</a:t>
            </a:r>
            <a:endParaRPr lang="en-IN" sz="3200" b="1" dirty="0"/>
          </a:p>
          <a:p>
            <a:r>
              <a:rPr lang="en-IN" sz="3200" dirty="0"/>
              <a:t>This method rolls back any changes to the database since the last call to commit</a:t>
            </a:r>
            <a:r>
              <a:rPr lang="en-IN" sz="3200" dirty="0" smtClean="0"/>
              <a:t>.</a:t>
            </a:r>
            <a:endParaRPr lang="en-IN" sz="3200" dirty="0"/>
          </a:p>
        </p:txBody>
      </p:sp>
    </p:spTree>
    <p:extLst>
      <p:ext uri="{BB962C8B-B14F-4D97-AF65-F5344CB8AC3E}">
        <p14:creationId xmlns:p14="http://schemas.microsoft.com/office/powerpoint/2010/main" val="14507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5016758"/>
          </a:xfrm>
          <a:prstGeom prst="rect">
            <a:avLst/>
          </a:prstGeom>
          <a:noFill/>
        </p:spPr>
        <p:txBody>
          <a:bodyPr wrap="square" rtlCol="0">
            <a:spAutoFit/>
          </a:bodyPr>
          <a:lstStyle/>
          <a:p>
            <a:r>
              <a:rPr lang="en-IN" sz="3200" b="1" dirty="0" err="1" smtClean="0"/>
              <a:t>connection.close</a:t>
            </a:r>
            <a:endParaRPr lang="en-IN" sz="3200" b="1" dirty="0"/>
          </a:p>
          <a:p>
            <a:r>
              <a:rPr lang="en-IN" sz="3200" dirty="0"/>
              <a:t>This method closes the database connection. Note that this does not automatically call commit</a:t>
            </a:r>
            <a:r>
              <a:rPr lang="en-IN" sz="3200" dirty="0" smtClean="0"/>
              <a:t>.</a:t>
            </a:r>
          </a:p>
          <a:p>
            <a:endParaRPr lang="en-IN" sz="3200" dirty="0"/>
          </a:p>
          <a:p>
            <a:r>
              <a:rPr lang="en-IN" sz="3200" dirty="0" smtClean="0"/>
              <a:t> </a:t>
            </a:r>
            <a:r>
              <a:rPr lang="en-IN" sz="3200" dirty="0"/>
              <a:t>If </a:t>
            </a:r>
            <a:r>
              <a:rPr lang="en-IN" sz="3200" dirty="0" smtClean="0"/>
              <a:t>we close  </a:t>
            </a:r>
            <a:r>
              <a:rPr lang="en-IN" sz="3200" dirty="0"/>
              <a:t>database connection without calling commit first, </a:t>
            </a:r>
          </a:p>
          <a:p>
            <a:r>
              <a:rPr lang="en-IN" sz="3200" dirty="0"/>
              <a:t>changes will be lost</a:t>
            </a:r>
            <a:r>
              <a:rPr lang="en-IN" sz="3200" dirty="0" smtClean="0"/>
              <a:t>!</a:t>
            </a:r>
          </a:p>
          <a:p>
            <a:endParaRPr lang="en-IN" sz="3200" dirty="0"/>
          </a:p>
          <a:p>
            <a:r>
              <a:rPr lang="en-IN" sz="3200" b="1" dirty="0" err="1"/>
              <a:t>cursor.fetchone</a:t>
            </a:r>
            <a:endParaRPr lang="en-IN" sz="3200" b="1" dirty="0"/>
          </a:p>
          <a:p>
            <a:r>
              <a:rPr lang="en-IN" sz="3200" dirty="0"/>
              <a:t>This method fetches the next row of a query result set, returning a single sequence, </a:t>
            </a:r>
            <a:r>
              <a:rPr lang="en-IN" sz="3200" dirty="0" smtClean="0"/>
              <a:t>or None </a:t>
            </a:r>
            <a:r>
              <a:rPr lang="en-IN" sz="3200" dirty="0"/>
              <a:t>when no more data is available.</a:t>
            </a:r>
          </a:p>
        </p:txBody>
      </p:sp>
    </p:spTree>
    <p:extLst>
      <p:ext uri="{BB962C8B-B14F-4D97-AF65-F5344CB8AC3E}">
        <p14:creationId xmlns:p14="http://schemas.microsoft.com/office/powerpoint/2010/main" val="9410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5509200"/>
          </a:xfrm>
          <a:prstGeom prst="rect">
            <a:avLst/>
          </a:prstGeom>
          <a:noFill/>
        </p:spPr>
        <p:txBody>
          <a:bodyPr wrap="square" rtlCol="0">
            <a:spAutoFit/>
          </a:bodyPr>
          <a:lstStyle/>
          <a:p>
            <a:r>
              <a:rPr lang="en-IN" sz="3200" b="1" dirty="0" err="1"/>
              <a:t>cursor.fetchmany</a:t>
            </a:r>
            <a:r>
              <a:rPr lang="en-IN" sz="3200" b="1" dirty="0"/>
              <a:t>[</a:t>
            </a:r>
            <a:r>
              <a:rPr lang="en-IN" sz="3200" b="1" i="1" dirty="0"/>
              <a:t>size </a:t>
            </a:r>
            <a:r>
              <a:rPr lang="en-IN" sz="3200" b="1" dirty="0"/>
              <a:t>= </a:t>
            </a:r>
            <a:r>
              <a:rPr lang="en-IN" sz="3200" b="1" i="1" dirty="0"/>
              <a:t>cursor</a:t>
            </a:r>
            <a:r>
              <a:rPr lang="en-IN" sz="3200" b="1" dirty="0"/>
              <a:t>. </a:t>
            </a:r>
            <a:r>
              <a:rPr lang="en-IN" sz="3200" b="1" i="1" dirty="0" err="1"/>
              <a:t>arraysize</a:t>
            </a:r>
            <a:r>
              <a:rPr lang="en-IN" sz="3200" b="1" dirty="0"/>
              <a:t>]</a:t>
            </a:r>
          </a:p>
          <a:p>
            <a:r>
              <a:rPr lang="en-IN" sz="3200" dirty="0"/>
              <a:t>This routine fetches the next set of rows of a query result, returning a list. </a:t>
            </a:r>
            <a:endParaRPr lang="en-IN" sz="3200" dirty="0" smtClean="0"/>
          </a:p>
          <a:p>
            <a:r>
              <a:rPr lang="en-IN" sz="3200" dirty="0" smtClean="0"/>
              <a:t>An </a:t>
            </a:r>
            <a:r>
              <a:rPr lang="en-IN" sz="3200" dirty="0"/>
              <a:t>empty list </a:t>
            </a:r>
            <a:r>
              <a:rPr lang="en-IN" sz="3200" dirty="0" smtClean="0"/>
              <a:t>is returned </a:t>
            </a:r>
            <a:r>
              <a:rPr lang="en-IN" sz="3200" dirty="0"/>
              <a:t>when no more rows are available. </a:t>
            </a:r>
            <a:endParaRPr lang="en-IN" sz="3200" dirty="0" smtClean="0"/>
          </a:p>
          <a:p>
            <a:r>
              <a:rPr lang="en-IN" sz="3200" smtClean="0"/>
              <a:t>The </a:t>
            </a:r>
            <a:r>
              <a:rPr lang="en-IN" sz="3200" dirty="0"/>
              <a:t>method tries to fetch as many rows </a:t>
            </a:r>
            <a:r>
              <a:rPr lang="en-IN" sz="3200" dirty="0" smtClean="0"/>
              <a:t>as indicated </a:t>
            </a:r>
            <a:r>
              <a:rPr lang="en-IN" sz="3200" dirty="0"/>
              <a:t>by the size parameter</a:t>
            </a:r>
            <a:r>
              <a:rPr lang="en-IN" sz="3200" dirty="0" smtClean="0"/>
              <a:t>.</a:t>
            </a:r>
          </a:p>
          <a:p>
            <a:endParaRPr lang="en-IN" sz="3200" dirty="0"/>
          </a:p>
          <a:p>
            <a:r>
              <a:rPr lang="en-IN" sz="3200" b="1" dirty="0" err="1" smtClean="0"/>
              <a:t>cursor.fetchall</a:t>
            </a:r>
            <a:endParaRPr lang="en-IN" sz="3200" b="1" dirty="0"/>
          </a:p>
          <a:p>
            <a:r>
              <a:rPr lang="en-IN" sz="3200" dirty="0"/>
              <a:t>This routine fetches all </a:t>
            </a:r>
            <a:r>
              <a:rPr lang="en-IN" sz="3200" i="1" dirty="0"/>
              <a:t>remaining </a:t>
            </a:r>
            <a:r>
              <a:rPr lang="en-IN" sz="3200" dirty="0"/>
              <a:t>rows of a query result, returning a list. </a:t>
            </a:r>
            <a:endParaRPr lang="en-IN" sz="3200" dirty="0" smtClean="0"/>
          </a:p>
          <a:p>
            <a:r>
              <a:rPr lang="en-IN" sz="3200" dirty="0" smtClean="0"/>
              <a:t>An </a:t>
            </a:r>
            <a:r>
              <a:rPr lang="en-IN" sz="3200" dirty="0"/>
              <a:t>empty list </a:t>
            </a:r>
            <a:r>
              <a:rPr lang="en-IN" sz="3200" dirty="0" smtClean="0"/>
              <a:t>is returned </a:t>
            </a:r>
            <a:r>
              <a:rPr lang="en-IN" sz="3200" dirty="0"/>
              <a:t>when no rows are available.</a:t>
            </a:r>
          </a:p>
        </p:txBody>
      </p:sp>
    </p:spTree>
    <p:extLst>
      <p:ext uri="{BB962C8B-B14F-4D97-AF65-F5344CB8AC3E}">
        <p14:creationId xmlns:p14="http://schemas.microsoft.com/office/powerpoint/2010/main" val="2806344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6494085"/>
          </a:xfrm>
          <a:prstGeom prst="rect">
            <a:avLst/>
          </a:prstGeom>
          <a:noFill/>
        </p:spPr>
        <p:txBody>
          <a:bodyPr wrap="square" rtlCol="0">
            <a:spAutoFit/>
          </a:bodyPr>
          <a:lstStyle/>
          <a:p>
            <a:r>
              <a:rPr lang="en-IN" sz="3200" dirty="0"/>
              <a:t>Creating a table</a:t>
            </a:r>
          </a:p>
          <a:p>
            <a:r>
              <a:rPr lang="en-IN" sz="3200" dirty="0"/>
              <a:t>To create a database in Python from scratch just enter the following</a:t>
            </a:r>
          </a:p>
          <a:p>
            <a:endParaRPr lang="en-IN" sz="3200" dirty="0" smtClean="0"/>
          </a:p>
          <a:p>
            <a:endParaRPr lang="en-IN" sz="3200" dirty="0"/>
          </a:p>
          <a:p>
            <a:endParaRPr lang="en-IN" sz="3200" dirty="0" smtClean="0"/>
          </a:p>
          <a:p>
            <a:endParaRPr lang="en-IN" sz="3200" dirty="0" smtClean="0"/>
          </a:p>
          <a:p>
            <a:endParaRPr lang="en-IN" sz="3200" dirty="0"/>
          </a:p>
          <a:p>
            <a:endParaRPr lang="en-IN" sz="3200" dirty="0" smtClean="0"/>
          </a:p>
          <a:p>
            <a:r>
              <a:rPr lang="en-IN" sz="3200" dirty="0" smtClean="0"/>
              <a:t>To create a table, in this case a </a:t>
            </a:r>
          </a:p>
          <a:p>
            <a:r>
              <a:rPr lang="en-IN" sz="3200" dirty="0" smtClean="0"/>
              <a:t>Film table we need to use the </a:t>
            </a:r>
          </a:p>
          <a:p>
            <a:r>
              <a:rPr lang="en-IN" sz="3200" dirty="0" smtClean="0"/>
              <a:t>Create Table command.</a:t>
            </a:r>
          </a:p>
          <a:p>
            <a:endParaRPr lang="en-IN" sz="3200" dirty="0"/>
          </a:p>
          <a:p>
            <a:endParaRPr lang="en-IN" sz="3200" dirty="0"/>
          </a:p>
        </p:txBody>
      </p:sp>
      <p:pic>
        <p:nvPicPr>
          <p:cNvPr id="4" name="Picture 3"/>
          <p:cNvPicPr>
            <a:picLocks noChangeAspect="1"/>
          </p:cNvPicPr>
          <p:nvPr/>
        </p:nvPicPr>
        <p:blipFill>
          <a:blip r:embed="rId2"/>
          <a:stretch>
            <a:fillRect/>
          </a:stretch>
        </p:blipFill>
        <p:spPr>
          <a:xfrm>
            <a:off x="1010884" y="2023606"/>
            <a:ext cx="10004428" cy="2248141"/>
          </a:xfrm>
          <a:prstGeom prst="rect">
            <a:avLst/>
          </a:prstGeom>
        </p:spPr>
      </p:pic>
      <p:pic>
        <p:nvPicPr>
          <p:cNvPr id="5" name="Picture 4"/>
          <p:cNvPicPr>
            <a:picLocks noChangeAspect="1"/>
          </p:cNvPicPr>
          <p:nvPr/>
        </p:nvPicPr>
        <p:blipFill>
          <a:blip r:embed="rId3"/>
          <a:stretch>
            <a:fillRect/>
          </a:stretch>
        </p:blipFill>
        <p:spPr>
          <a:xfrm>
            <a:off x="6013098" y="3894563"/>
            <a:ext cx="5932506" cy="2779192"/>
          </a:xfrm>
          <a:prstGeom prst="rect">
            <a:avLst/>
          </a:prstGeom>
        </p:spPr>
      </p:pic>
    </p:spTree>
    <p:extLst>
      <p:ext uri="{BB962C8B-B14F-4D97-AF65-F5344CB8AC3E}">
        <p14:creationId xmlns:p14="http://schemas.microsoft.com/office/powerpoint/2010/main" val="370037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1" y="875939"/>
            <a:ext cx="12067308" cy="5016758"/>
          </a:xfrm>
          <a:prstGeom prst="rect">
            <a:avLst/>
          </a:prstGeom>
          <a:noFill/>
        </p:spPr>
        <p:txBody>
          <a:bodyPr wrap="square" rtlCol="0">
            <a:spAutoFit/>
          </a:bodyPr>
          <a:lstStyle/>
          <a:p>
            <a:pPr marL="457200" indent="-457200">
              <a:buFontTx/>
              <a:buChar char="-"/>
            </a:pPr>
            <a:r>
              <a:rPr lang="en-IN" sz="3200" dirty="0" err="1" smtClean="0"/>
              <a:t>Sqlite</a:t>
            </a:r>
            <a:r>
              <a:rPr lang="en-IN" sz="3200" dirty="0" smtClean="0"/>
              <a:t> is light weight version of </a:t>
            </a:r>
            <a:r>
              <a:rPr lang="en-IN" sz="3200" dirty="0" err="1" smtClean="0"/>
              <a:t>Mysql</a:t>
            </a:r>
            <a:endParaRPr lang="en-IN" sz="3200" dirty="0" smtClean="0"/>
          </a:p>
          <a:p>
            <a:pPr marL="457200" indent="-457200">
              <a:buFontTx/>
              <a:buChar char="-"/>
            </a:pPr>
            <a:r>
              <a:rPr lang="en-IN" sz="3200" dirty="0" smtClean="0"/>
              <a:t>Very easy to perform CRUD operations</a:t>
            </a:r>
          </a:p>
          <a:p>
            <a:pPr marL="457200" indent="-457200">
              <a:buFontTx/>
              <a:buChar char="-"/>
            </a:pPr>
            <a:r>
              <a:rPr lang="en-IN" sz="3200" dirty="0" smtClean="0"/>
              <a:t>Has implicit transactions</a:t>
            </a:r>
          </a:p>
          <a:p>
            <a:pPr marL="457200" indent="-457200">
              <a:buFontTx/>
              <a:buChar char="-"/>
            </a:pPr>
            <a:r>
              <a:rPr lang="en-IN" sz="3200" dirty="0" smtClean="0"/>
              <a:t>No rollback (undo)</a:t>
            </a:r>
          </a:p>
          <a:p>
            <a:pPr marL="457200" indent="-457200">
              <a:buFontTx/>
              <a:buChar char="-"/>
            </a:pPr>
            <a:r>
              <a:rPr lang="en-IN" sz="3200" dirty="0" smtClean="0"/>
              <a:t>No database server and administration (Single file)</a:t>
            </a:r>
          </a:p>
          <a:p>
            <a:pPr marL="457200" indent="-457200">
              <a:buFontTx/>
              <a:buChar char="-"/>
            </a:pPr>
            <a:r>
              <a:rPr lang="en-IN" sz="3200" dirty="0" smtClean="0"/>
              <a:t>No username/ </a:t>
            </a:r>
            <a:r>
              <a:rPr lang="en-IN" sz="3200" dirty="0" err="1" smtClean="0"/>
              <a:t>pwd</a:t>
            </a:r>
            <a:r>
              <a:rPr lang="en-IN" sz="3200" dirty="0" smtClean="0"/>
              <a:t> to access database</a:t>
            </a:r>
          </a:p>
          <a:p>
            <a:pPr marL="457200" indent="-457200">
              <a:buFontTx/>
              <a:buChar char="-"/>
            </a:pPr>
            <a:r>
              <a:rPr lang="en-IN" sz="3200" dirty="0" smtClean="0"/>
              <a:t>No concurrency support</a:t>
            </a:r>
          </a:p>
          <a:p>
            <a:endParaRPr lang="en-IN" sz="3200" dirty="0" smtClean="0"/>
          </a:p>
          <a:p>
            <a:endParaRPr lang="en-IN" sz="3200" dirty="0"/>
          </a:p>
          <a:p>
            <a:endParaRPr lang="en-IN" sz="3200" dirty="0"/>
          </a:p>
        </p:txBody>
      </p:sp>
    </p:spTree>
    <p:extLst>
      <p:ext uri="{BB962C8B-B14F-4D97-AF65-F5344CB8AC3E}">
        <p14:creationId xmlns:p14="http://schemas.microsoft.com/office/powerpoint/2010/main" val="680307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pic>
        <p:nvPicPr>
          <p:cNvPr id="6" name="Picture 5"/>
          <p:cNvPicPr>
            <a:picLocks noChangeAspect="1"/>
          </p:cNvPicPr>
          <p:nvPr/>
        </p:nvPicPr>
        <p:blipFill>
          <a:blip r:embed="rId2"/>
          <a:stretch>
            <a:fillRect/>
          </a:stretch>
        </p:blipFill>
        <p:spPr>
          <a:xfrm>
            <a:off x="0" y="675565"/>
            <a:ext cx="12286672" cy="5952873"/>
          </a:xfrm>
          <a:prstGeom prst="rect">
            <a:avLst/>
          </a:prstGeom>
        </p:spPr>
      </p:pic>
    </p:spTree>
    <p:extLst>
      <p:ext uri="{BB962C8B-B14F-4D97-AF65-F5344CB8AC3E}">
        <p14:creationId xmlns:p14="http://schemas.microsoft.com/office/powerpoint/2010/main" val="1649596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Rectangle 2"/>
          <p:cNvSpPr/>
          <p:nvPr/>
        </p:nvSpPr>
        <p:spPr>
          <a:xfrm>
            <a:off x="113730" y="655093"/>
            <a:ext cx="11609695" cy="2862322"/>
          </a:xfrm>
          <a:prstGeom prst="rect">
            <a:avLst/>
          </a:prstGeom>
        </p:spPr>
        <p:txBody>
          <a:bodyPr wrap="square">
            <a:spAutoFit/>
          </a:bodyPr>
          <a:lstStyle/>
          <a:p>
            <a:r>
              <a:rPr lang="en-IN" sz="3000" b="0" i="0" u="none" strike="noStrike" baseline="0" dirty="0" smtClean="0">
                <a:solidFill>
                  <a:srgbClr val="2E74B6"/>
                </a:solidFill>
                <a:latin typeface="Calibri-Light"/>
              </a:rPr>
              <a:t>Adding records</a:t>
            </a:r>
          </a:p>
          <a:p>
            <a:r>
              <a:rPr lang="en-IN" sz="3000" b="0" i="0" u="none" strike="noStrike" baseline="0" dirty="0" smtClean="0">
                <a:solidFill>
                  <a:srgbClr val="000000"/>
                </a:solidFill>
                <a:latin typeface="Calibri" panose="020F0502020204030204" pitchFamily="34" charset="0"/>
              </a:rPr>
              <a:t>To insert a record into the database use the following SQL command</a:t>
            </a:r>
          </a:p>
          <a:p>
            <a:r>
              <a:rPr lang="en-IN" sz="3000" b="0" i="0" u="none" strike="noStrike" baseline="0" dirty="0" smtClean="0">
                <a:solidFill>
                  <a:srgbClr val="000000"/>
                </a:solidFill>
                <a:latin typeface="CourierNewPSMT"/>
              </a:rPr>
              <a:t>	INSERT INTO Film (Title, Genre, Year)</a:t>
            </a:r>
          </a:p>
          <a:p>
            <a:r>
              <a:rPr lang="en-IN" sz="3000" b="0" i="0" u="none" strike="noStrike" baseline="0" dirty="0" smtClean="0">
                <a:solidFill>
                  <a:srgbClr val="000000"/>
                </a:solidFill>
                <a:latin typeface="CourierNewPSMT"/>
              </a:rPr>
              <a:t>		VALUES ('Wild',’Drama’,2014)</a:t>
            </a:r>
          </a:p>
          <a:p>
            <a:endParaRPr lang="en-IN" sz="3000" b="0" i="0" u="none" strike="noStrike" baseline="0" dirty="0" smtClean="0">
              <a:solidFill>
                <a:srgbClr val="000000"/>
              </a:solidFill>
              <a:latin typeface="Calibri" panose="020F0502020204030204" pitchFamily="34" charset="0"/>
            </a:endParaRPr>
          </a:p>
          <a:p>
            <a:r>
              <a:rPr lang="en-IN" sz="3000" b="0" i="0" u="none" strike="noStrike" baseline="0" dirty="0" smtClean="0">
                <a:solidFill>
                  <a:srgbClr val="000000"/>
                </a:solidFill>
                <a:latin typeface="Calibri" panose="020F0502020204030204" pitchFamily="34" charset="0"/>
              </a:rPr>
              <a:t>Notice :value</a:t>
            </a:r>
            <a:r>
              <a:rPr lang="en-IN" sz="3000" b="0" i="0" u="none" strike="noStrike" dirty="0" smtClean="0">
                <a:solidFill>
                  <a:srgbClr val="000000"/>
                </a:solidFill>
                <a:latin typeface="Calibri" panose="020F0502020204030204" pitchFamily="34" charset="0"/>
              </a:rPr>
              <a:t> for </a:t>
            </a:r>
            <a:r>
              <a:rPr lang="en-IN" sz="3000" b="0" i="0" u="none" strike="noStrike" baseline="0" dirty="0" smtClean="0">
                <a:solidFill>
                  <a:srgbClr val="000000"/>
                </a:solidFill>
                <a:latin typeface="Calibri" panose="020F0502020204030204" pitchFamily="34" charset="0"/>
              </a:rPr>
              <a:t> </a:t>
            </a:r>
            <a:r>
              <a:rPr lang="en-IN" sz="3000" b="1" i="0" u="none" strike="noStrike" baseline="0" dirty="0" err="1" smtClean="0">
                <a:solidFill>
                  <a:srgbClr val="000000"/>
                </a:solidFill>
                <a:latin typeface="Calibri-Bold"/>
              </a:rPr>
              <a:t>FilmID</a:t>
            </a:r>
            <a:r>
              <a:rPr lang="en-IN" sz="3000" b="1" i="0" u="none" strike="noStrike" baseline="0" dirty="0" smtClean="0">
                <a:solidFill>
                  <a:srgbClr val="000000"/>
                </a:solidFill>
                <a:latin typeface="Calibri-Bold"/>
              </a:rPr>
              <a:t> </a:t>
            </a:r>
            <a:r>
              <a:rPr lang="en-IN" sz="3000" dirty="0" smtClean="0">
                <a:solidFill>
                  <a:srgbClr val="000000"/>
                </a:solidFill>
                <a:latin typeface="Calibri" panose="020F0502020204030204" pitchFamily="34" charset="0"/>
              </a:rPr>
              <a:t>is</a:t>
            </a:r>
            <a:r>
              <a:rPr lang="en-IN" sz="3000" b="0" i="0" u="none" strike="noStrike" baseline="0" dirty="0" smtClean="0">
                <a:solidFill>
                  <a:srgbClr val="000000"/>
                </a:solidFill>
                <a:latin typeface="Calibri" panose="020F0502020204030204" pitchFamily="34" charset="0"/>
              </a:rPr>
              <a:t> generated by SQLite automatically.</a:t>
            </a:r>
          </a:p>
        </p:txBody>
      </p:sp>
      <p:pic>
        <p:nvPicPr>
          <p:cNvPr id="4" name="Picture 3"/>
          <p:cNvPicPr>
            <a:picLocks noChangeAspect="1"/>
          </p:cNvPicPr>
          <p:nvPr/>
        </p:nvPicPr>
        <p:blipFill>
          <a:blip r:embed="rId2"/>
          <a:stretch>
            <a:fillRect/>
          </a:stretch>
        </p:blipFill>
        <p:spPr>
          <a:xfrm>
            <a:off x="113730" y="3517414"/>
            <a:ext cx="11958392" cy="3340585"/>
          </a:xfrm>
          <a:prstGeom prst="rect">
            <a:avLst/>
          </a:prstGeom>
        </p:spPr>
      </p:pic>
    </p:spTree>
    <p:extLst>
      <p:ext uri="{BB962C8B-B14F-4D97-AF65-F5344CB8AC3E}">
        <p14:creationId xmlns:p14="http://schemas.microsoft.com/office/powerpoint/2010/main" val="404167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 – Dynamic value insertion</a:t>
            </a:r>
            <a:endParaRPr lang="en-IN" sz="3600" b="1" dirty="0">
              <a:solidFill>
                <a:srgbClr val="FF0000"/>
              </a:solidFill>
            </a:endParaRPr>
          </a:p>
        </p:txBody>
      </p:sp>
      <p:pic>
        <p:nvPicPr>
          <p:cNvPr id="5" name="Picture 4"/>
          <p:cNvPicPr>
            <a:picLocks noChangeAspect="1"/>
          </p:cNvPicPr>
          <p:nvPr/>
        </p:nvPicPr>
        <p:blipFill>
          <a:blip r:embed="rId2"/>
          <a:stretch>
            <a:fillRect/>
          </a:stretch>
        </p:blipFill>
        <p:spPr>
          <a:xfrm>
            <a:off x="0" y="655092"/>
            <a:ext cx="12175652" cy="6202907"/>
          </a:xfrm>
          <a:prstGeom prst="rect">
            <a:avLst/>
          </a:prstGeom>
        </p:spPr>
      </p:pic>
    </p:spTree>
    <p:extLst>
      <p:ext uri="{BB962C8B-B14F-4D97-AF65-F5344CB8AC3E}">
        <p14:creationId xmlns:p14="http://schemas.microsoft.com/office/powerpoint/2010/main" val="1740838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 – Querying data</a:t>
            </a:r>
            <a:endParaRPr lang="en-IN" sz="3600" b="1" dirty="0">
              <a:solidFill>
                <a:srgbClr val="FF0000"/>
              </a:solidFill>
            </a:endParaRPr>
          </a:p>
        </p:txBody>
      </p:sp>
      <p:sp>
        <p:nvSpPr>
          <p:cNvPr id="3" name="Rectangle 2"/>
          <p:cNvSpPr/>
          <p:nvPr/>
        </p:nvSpPr>
        <p:spPr>
          <a:xfrm>
            <a:off x="0" y="733246"/>
            <a:ext cx="12192000" cy="6124754"/>
          </a:xfrm>
          <a:prstGeom prst="rect">
            <a:avLst/>
          </a:prstGeom>
        </p:spPr>
        <p:txBody>
          <a:bodyPr wrap="square">
            <a:spAutoFit/>
          </a:bodyPr>
          <a:lstStyle/>
          <a:p>
            <a:r>
              <a:rPr lang="en-IN" sz="2800" b="0" i="0" u="none" strike="noStrike" baseline="0" dirty="0" smtClean="0">
                <a:solidFill>
                  <a:srgbClr val="000000"/>
                </a:solidFill>
                <a:latin typeface="Calibri" panose="020F0502020204030204" pitchFamily="34" charset="0"/>
              </a:rPr>
              <a:t>Before going any further, it would be good to find out what is in the database by querying it. The SQL Statement to select all data from the film table is</a:t>
            </a:r>
          </a:p>
          <a:p>
            <a:r>
              <a:rPr lang="en-IN" sz="2800" b="0" i="0" u="none" strike="noStrike" baseline="0" dirty="0" smtClean="0">
                <a:solidFill>
                  <a:srgbClr val="1F4E7A"/>
                </a:solidFill>
                <a:latin typeface="Consolas" panose="020B0609020204030204" pitchFamily="49" charset="0"/>
              </a:rPr>
              <a:t>		SELECT * FROM Film</a:t>
            </a:r>
          </a:p>
          <a:p>
            <a:endParaRPr lang="en-IN" sz="2800" b="0" i="0" u="none" strike="noStrike" baseline="0" dirty="0" smtClean="0">
              <a:solidFill>
                <a:srgbClr val="000000"/>
              </a:solidFill>
              <a:latin typeface="Calibri" panose="020F0502020204030204" pitchFamily="34" charset="0"/>
            </a:endParaRPr>
          </a:p>
          <a:p>
            <a:r>
              <a:rPr lang="en-IN" sz="2800" b="0" i="0" u="none" strike="noStrike" baseline="0" dirty="0" smtClean="0">
                <a:solidFill>
                  <a:srgbClr val="000000"/>
                </a:solidFill>
                <a:latin typeface="Calibri" panose="020F0502020204030204" pitchFamily="34" charset="0"/>
              </a:rPr>
              <a:t>To select certain films we use WHERE in our statement. Here we want just the films that were made in 2014</a:t>
            </a:r>
          </a:p>
          <a:p>
            <a:r>
              <a:rPr lang="en-IN" sz="2800" b="0" i="0" u="none" strike="noStrike" baseline="0" dirty="0" smtClean="0">
                <a:solidFill>
                  <a:srgbClr val="1F4E7A"/>
                </a:solidFill>
                <a:latin typeface="Consolas" panose="020B0609020204030204" pitchFamily="49" charset="0"/>
              </a:rPr>
              <a:t>		SELEECT * FROM Film WHERE year = 2014</a:t>
            </a:r>
          </a:p>
          <a:p>
            <a:endParaRPr lang="en-IN" sz="2800" b="0" i="0" u="none" strike="noStrike" baseline="0" dirty="0" smtClean="0">
              <a:solidFill>
                <a:srgbClr val="000000"/>
              </a:solidFill>
              <a:latin typeface="Calibri" panose="020F0502020204030204" pitchFamily="34" charset="0"/>
            </a:endParaRPr>
          </a:p>
          <a:p>
            <a:r>
              <a:rPr lang="en-IN" sz="2800" b="0" i="0" u="none" strike="noStrike" baseline="0" dirty="0" smtClean="0">
                <a:solidFill>
                  <a:srgbClr val="000000"/>
                </a:solidFill>
                <a:latin typeface="Calibri" panose="020F0502020204030204" pitchFamily="34" charset="0"/>
              </a:rPr>
              <a:t>To only show certain films we need to put the fields we need instead of the wildcard *</a:t>
            </a:r>
          </a:p>
          <a:p>
            <a:r>
              <a:rPr lang="en-IN" sz="2800" b="0" i="0" u="none" strike="noStrike" baseline="0" dirty="0" smtClean="0">
                <a:solidFill>
                  <a:srgbClr val="1F4E7A"/>
                </a:solidFill>
                <a:latin typeface="Consolas" panose="020B0609020204030204" pitchFamily="49" charset="0"/>
              </a:rPr>
              <a:t>		SELECT (Title, Year) from Film</a:t>
            </a:r>
          </a:p>
          <a:p>
            <a:endParaRPr lang="en-IN" sz="2800" b="0" i="0" u="none" strike="noStrike" baseline="0" dirty="0" smtClean="0">
              <a:solidFill>
                <a:srgbClr val="1F4E7A"/>
              </a:solidFill>
              <a:latin typeface="Consolas" panose="020B0609020204030204" pitchFamily="49" charset="0"/>
            </a:endParaRPr>
          </a:p>
          <a:p>
            <a:r>
              <a:rPr lang="en-IN" sz="2800" b="0" i="0" u="none" strike="noStrike" baseline="0" dirty="0" smtClean="0">
                <a:solidFill>
                  <a:srgbClr val="000000"/>
                </a:solidFill>
                <a:latin typeface="Calibri" panose="020F0502020204030204" pitchFamily="34" charset="0"/>
              </a:rPr>
              <a:t>To show films in order we use the statement ORDER BY</a:t>
            </a:r>
          </a:p>
          <a:p>
            <a:r>
              <a:rPr lang="en-IN" sz="2800" b="0" i="0" u="none" strike="noStrike" baseline="0" dirty="0" smtClean="0">
                <a:solidFill>
                  <a:srgbClr val="1F4E7A"/>
                </a:solidFill>
                <a:latin typeface="Consolas" panose="020B0609020204030204" pitchFamily="49" charset="0"/>
              </a:rPr>
              <a:t>		SELECT (Title, Year) from Film ORDER BY Year </a:t>
            </a:r>
            <a:r>
              <a:rPr lang="en-IN" sz="2800" b="0" i="0" u="none" strike="noStrike" baseline="0" dirty="0" err="1" smtClean="0">
                <a:solidFill>
                  <a:srgbClr val="1F4E7A"/>
                </a:solidFill>
                <a:latin typeface="Consolas" panose="020B0609020204030204" pitchFamily="49" charset="0"/>
              </a:rPr>
              <a:t>Asc</a:t>
            </a:r>
            <a:endParaRPr lang="en-IN" sz="2800" dirty="0"/>
          </a:p>
        </p:txBody>
      </p:sp>
    </p:spTree>
    <p:extLst>
      <p:ext uri="{BB962C8B-B14F-4D97-AF65-F5344CB8AC3E}">
        <p14:creationId xmlns:p14="http://schemas.microsoft.com/office/powerpoint/2010/main" val="1982673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 – Fetching data</a:t>
            </a:r>
            <a:endParaRPr lang="en-IN" sz="3600" b="1" dirty="0">
              <a:solidFill>
                <a:srgbClr val="FF0000"/>
              </a:solidFill>
            </a:endParaRPr>
          </a:p>
        </p:txBody>
      </p:sp>
      <p:sp>
        <p:nvSpPr>
          <p:cNvPr id="3" name="Rectangle 2"/>
          <p:cNvSpPr/>
          <p:nvPr/>
        </p:nvSpPr>
        <p:spPr>
          <a:xfrm>
            <a:off x="0" y="733246"/>
            <a:ext cx="12192000" cy="1569660"/>
          </a:xfrm>
          <a:prstGeom prst="rect">
            <a:avLst/>
          </a:prstGeom>
        </p:spPr>
        <p:txBody>
          <a:bodyPr wrap="square">
            <a:spAutoFit/>
          </a:bodyPr>
          <a:lstStyle/>
          <a:p>
            <a:r>
              <a:rPr lang="en-IN" sz="3200" dirty="0" err="1" smtClean="0">
                <a:solidFill>
                  <a:srgbClr val="FF0000"/>
                </a:solidFill>
              </a:rPr>
              <a:t>cursor.fetchall</a:t>
            </a:r>
            <a:r>
              <a:rPr lang="en-IN" sz="3200" dirty="0">
                <a:solidFill>
                  <a:srgbClr val="FF0000"/>
                </a:solidFill>
              </a:rPr>
              <a:t>() </a:t>
            </a:r>
            <a:r>
              <a:rPr lang="en-IN" sz="3200" dirty="0"/>
              <a:t>– returns all records </a:t>
            </a:r>
            <a:r>
              <a:rPr lang="en-IN" sz="3200" dirty="0" smtClean="0"/>
              <a:t>(tuples) that </a:t>
            </a:r>
            <a:r>
              <a:rPr lang="en-IN" sz="3200" dirty="0"/>
              <a:t>were </a:t>
            </a:r>
            <a:r>
              <a:rPr lang="en-IN" sz="3200" dirty="0" smtClean="0"/>
              <a:t>selected</a:t>
            </a:r>
          </a:p>
          <a:p>
            <a:r>
              <a:rPr lang="en-IN" sz="3200" dirty="0" err="1" smtClean="0">
                <a:solidFill>
                  <a:srgbClr val="FF0000"/>
                </a:solidFill>
              </a:rPr>
              <a:t>cursor.fetchone</a:t>
            </a:r>
            <a:r>
              <a:rPr lang="en-IN" sz="3200" dirty="0">
                <a:solidFill>
                  <a:srgbClr val="FF0000"/>
                </a:solidFill>
              </a:rPr>
              <a:t>() </a:t>
            </a:r>
            <a:r>
              <a:rPr lang="en-IN" sz="3200" dirty="0"/>
              <a:t>– returns one record that was selected by the SELECT </a:t>
            </a:r>
          </a:p>
          <a:p>
            <a:endParaRPr lang="en-IN" sz="3200" dirty="0" smtClean="0"/>
          </a:p>
        </p:txBody>
      </p:sp>
      <p:pic>
        <p:nvPicPr>
          <p:cNvPr id="4" name="Picture 3"/>
          <p:cNvPicPr>
            <a:picLocks noChangeAspect="1"/>
          </p:cNvPicPr>
          <p:nvPr/>
        </p:nvPicPr>
        <p:blipFill>
          <a:blip r:embed="rId2"/>
          <a:stretch>
            <a:fillRect/>
          </a:stretch>
        </p:blipFill>
        <p:spPr>
          <a:xfrm>
            <a:off x="0" y="2302906"/>
            <a:ext cx="12192000" cy="4555094"/>
          </a:xfrm>
          <a:prstGeom prst="rect">
            <a:avLst/>
          </a:prstGeom>
        </p:spPr>
      </p:pic>
    </p:spTree>
    <p:extLst>
      <p:ext uri="{BB962C8B-B14F-4D97-AF65-F5344CB8AC3E}">
        <p14:creationId xmlns:p14="http://schemas.microsoft.com/office/powerpoint/2010/main" val="1544509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 – Fetching data</a:t>
            </a:r>
            <a:endParaRPr lang="en-IN" sz="3600" b="1" dirty="0">
              <a:solidFill>
                <a:srgbClr val="FF0000"/>
              </a:solidFill>
            </a:endParaRPr>
          </a:p>
        </p:txBody>
      </p:sp>
      <p:pic>
        <p:nvPicPr>
          <p:cNvPr id="5" name="Picture 4"/>
          <p:cNvPicPr>
            <a:picLocks noChangeAspect="1"/>
          </p:cNvPicPr>
          <p:nvPr/>
        </p:nvPicPr>
        <p:blipFill>
          <a:blip r:embed="rId2"/>
          <a:stretch>
            <a:fillRect/>
          </a:stretch>
        </p:blipFill>
        <p:spPr>
          <a:xfrm>
            <a:off x="0" y="973080"/>
            <a:ext cx="12159435" cy="5659732"/>
          </a:xfrm>
          <a:prstGeom prst="rect">
            <a:avLst/>
          </a:prstGeom>
        </p:spPr>
      </p:pic>
    </p:spTree>
    <p:extLst>
      <p:ext uri="{BB962C8B-B14F-4D97-AF65-F5344CB8AC3E}">
        <p14:creationId xmlns:p14="http://schemas.microsoft.com/office/powerpoint/2010/main" val="578789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 – Fetching data </a:t>
            </a:r>
            <a:endParaRPr lang="en-IN" sz="3600" b="1" dirty="0">
              <a:solidFill>
                <a:srgbClr val="FF0000"/>
              </a:solidFill>
            </a:endParaRPr>
          </a:p>
        </p:txBody>
      </p:sp>
      <p:pic>
        <p:nvPicPr>
          <p:cNvPr id="3" name="Picture 2"/>
          <p:cNvPicPr>
            <a:picLocks noChangeAspect="1"/>
          </p:cNvPicPr>
          <p:nvPr/>
        </p:nvPicPr>
        <p:blipFill>
          <a:blip r:embed="rId2"/>
          <a:stretch>
            <a:fillRect/>
          </a:stretch>
        </p:blipFill>
        <p:spPr>
          <a:xfrm>
            <a:off x="-3" y="1118693"/>
            <a:ext cx="12191999" cy="5768764"/>
          </a:xfrm>
          <a:prstGeom prst="rect">
            <a:avLst/>
          </a:prstGeom>
        </p:spPr>
      </p:pic>
      <p:sp>
        <p:nvSpPr>
          <p:cNvPr id="4" name="Rectangle 3"/>
          <p:cNvSpPr/>
          <p:nvPr/>
        </p:nvSpPr>
        <p:spPr>
          <a:xfrm>
            <a:off x="-1" y="595473"/>
            <a:ext cx="12191999" cy="523220"/>
          </a:xfrm>
          <a:prstGeom prst="rect">
            <a:avLst/>
          </a:prstGeom>
        </p:spPr>
        <p:txBody>
          <a:bodyPr wrap="square">
            <a:spAutoFit/>
          </a:bodyPr>
          <a:lstStyle/>
          <a:p>
            <a:r>
              <a:rPr lang="en-IN" sz="2800" dirty="0">
                <a:latin typeface="Calibri" panose="020F0502020204030204" pitchFamily="34" charset="0"/>
              </a:rPr>
              <a:t>A</a:t>
            </a:r>
            <a:r>
              <a:rPr lang="en-IN" sz="2800" b="0" i="0" u="none" strike="noStrike" baseline="0" dirty="0" smtClean="0">
                <a:latin typeface="Calibri" panose="020F0502020204030204" pitchFamily="34" charset="0"/>
              </a:rPr>
              <a:t>sking the user for a particular genre and then printing out the films for that genre.</a:t>
            </a:r>
            <a:endParaRPr lang="en-IN" sz="2800" dirty="0"/>
          </a:p>
        </p:txBody>
      </p:sp>
    </p:spTree>
    <p:extLst>
      <p:ext uri="{BB962C8B-B14F-4D97-AF65-F5344CB8AC3E}">
        <p14:creationId xmlns:p14="http://schemas.microsoft.com/office/powerpoint/2010/main" val="151034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1080655" y="917502"/>
            <a:ext cx="12067308" cy="6494085"/>
          </a:xfrm>
          <a:prstGeom prst="rect">
            <a:avLst/>
          </a:prstGeom>
          <a:noFill/>
        </p:spPr>
        <p:txBody>
          <a:bodyPr wrap="square" rtlCol="0">
            <a:spAutoFit/>
          </a:bodyPr>
          <a:lstStyle/>
          <a:p>
            <a:r>
              <a:rPr lang="en-IN" sz="3200" dirty="0"/>
              <a:t>create requirements.txt and add all modules like </a:t>
            </a:r>
            <a:r>
              <a:rPr lang="en-IN" sz="3200" dirty="0" err="1"/>
              <a:t>package.json</a:t>
            </a:r>
            <a:endParaRPr lang="en-IN" sz="3200" dirty="0"/>
          </a:p>
          <a:p>
            <a:endParaRPr lang="en-IN" sz="3200" dirty="0"/>
          </a:p>
          <a:p>
            <a:r>
              <a:rPr lang="en-IN" sz="3200" dirty="0" smtClean="0"/>
              <a:t>requests@2.1</a:t>
            </a:r>
            <a:endParaRPr lang="en-IN" sz="3200" dirty="0"/>
          </a:p>
          <a:p>
            <a:r>
              <a:rPr lang="en-IN" sz="3200" dirty="0" smtClean="0"/>
              <a:t>boto3@2.1</a:t>
            </a:r>
            <a:endParaRPr lang="en-IN" sz="3200" dirty="0"/>
          </a:p>
          <a:p>
            <a:r>
              <a:rPr lang="en-IN" sz="3200" dirty="0"/>
              <a:t>flask</a:t>
            </a:r>
          </a:p>
          <a:p>
            <a:endParaRPr lang="en-IN" sz="3200" dirty="0"/>
          </a:p>
          <a:p>
            <a:endParaRPr lang="en-IN" sz="3200" dirty="0"/>
          </a:p>
          <a:p>
            <a:r>
              <a:rPr lang="en-IN" sz="3200" dirty="0"/>
              <a:t>c:\&gt; pip install </a:t>
            </a:r>
            <a:r>
              <a:rPr lang="en-IN" sz="3200" dirty="0" smtClean="0"/>
              <a:t>requirements.txt</a:t>
            </a:r>
          </a:p>
          <a:p>
            <a:endParaRPr lang="en-IN" sz="3200" dirty="0"/>
          </a:p>
          <a:p>
            <a:r>
              <a:rPr lang="en-IN" sz="3200" dirty="0" err="1" smtClean="0"/>
              <a:t>Package.json</a:t>
            </a:r>
            <a:r>
              <a:rPr lang="en-IN" sz="3200" dirty="0" smtClean="0"/>
              <a:t> (angular/node/react)</a:t>
            </a:r>
            <a:endParaRPr lang="en-IN" sz="3200" dirty="0"/>
          </a:p>
          <a:p>
            <a:r>
              <a:rPr lang="en-IN" sz="3200" dirty="0" smtClean="0"/>
              <a:t>&gt;</a:t>
            </a:r>
            <a:r>
              <a:rPr lang="en-IN" sz="3200" dirty="0" err="1" smtClean="0"/>
              <a:t>n</a:t>
            </a:r>
            <a:r>
              <a:rPr lang="en-IN" sz="3200" dirty="0" err="1" smtClean="0"/>
              <a:t>pm</a:t>
            </a:r>
            <a:r>
              <a:rPr lang="en-IN" sz="3200" dirty="0" smtClean="0"/>
              <a:t> install    </a:t>
            </a:r>
            <a:r>
              <a:rPr lang="en-IN" sz="3200" dirty="0" err="1" smtClean="0"/>
              <a:t>npx</a:t>
            </a:r>
            <a:r>
              <a:rPr lang="en-IN" sz="3200" smtClean="0"/>
              <a:t> install</a:t>
            </a:r>
            <a:endParaRPr lang="en-IN" sz="3200" dirty="0" smtClean="0"/>
          </a:p>
          <a:p>
            <a:endParaRPr lang="en-IN" sz="3200" dirty="0"/>
          </a:p>
          <a:p>
            <a:endParaRPr lang="en-IN" sz="3200" dirty="0"/>
          </a:p>
        </p:txBody>
      </p:sp>
    </p:spTree>
    <p:extLst>
      <p:ext uri="{BB962C8B-B14F-4D97-AF65-F5344CB8AC3E}">
        <p14:creationId xmlns:p14="http://schemas.microsoft.com/office/powerpoint/2010/main" val="1553702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5016758"/>
          </a:xfrm>
          <a:prstGeom prst="rect">
            <a:avLst/>
          </a:prstGeom>
          <a:noFill/>
        </p:spPr>
        <p:txBody>
          <a:bodyPr wrap="square" rtlCol="0">
            <a:spAutoFit/>
          </a:bodyPr>
          <a:lstStyle/>
          <a:p>
            <a:r>
              <a:rPr lang="en-IN" sz="3200" dirty="0" smtClean="0"/>
              <a:t>SQL is a standard language for communicating with databases. It is completely independent of programming language or implementation. </a:t>
            </a:r>
          </a:p>
          <a:p>
            <a:endParaRPr lang="en-IN" sz="3200" dirty="0" smtClean="0"/>
          </a:p>
          <a:p>
            <a:r>
              <a:rPr lang="en-IN" sz="3200" dirty="0" smtClean="0"/>
              <a:t>SQL commands</a:t>
            </a:r>
            <a:endParaRPr lang="en-IN" sz="3200" dirty="0"/>
          </a:p>
          <a:p>
            <a:pPr marL="1371600" lvl="2" indent="-457200">
              <a:buFont typeface="Arial" panose="020B0604020202020204" pitchFamily="34" charset="0"/>
              <a:buChar char="•"/>
            </a:pPr>
            <a:r>
              <a:rPr lang="en-IN" sz="3200" dirty="0" smtClean="0"/>
              <a:t>Create </a:t>
            </a:r>
            <a:r>
              <a:rPr lang="en-IN" sz="3200" dirty="0"/>
              <a:t>Table</a:t>
            </a:r>
          </a:p>
          <a:p>
            <a:pPr marL="1371600" lvl="2" indent="-457200">
              <a:buFont typeface="Arial" panose="020B0604020202020204" pitchFamily="34" charset="0"/>
              <a:buChar char="•"/>
            </a:pPr>
            <a:r>
              <a:rPr lang="en-IN" sz="3200" dirty="0" smtClean="0"/>
              <a:t>Select </a:t>
            </a:r>
            <a:r>
              <a:rPr lang="en-IN" sz="3200" dirty="0"/>
              <a:t>… From … Where</a:t>
            </a:r>
          </a:p>
          <a:p>
            <a:pPr marL="1371600" lvl="2" indent="-457200">
              <a:buFont typeface="Arial" panose="020B0604020202020204" pitchFamily="34" charset="0"/>
              <a:buChar char="•"/>
            </a:pPr>
            <a:r>
              <a:rPr lang="en-IN" sz="3200" dirty="0" smtClean="0"/>
              <a:t>Insert </a:t>
            </a:r>
            <a:r>
              <a:rPr lang="en-IN" sz="3200" dirty="0"/>
              <a:t>Into</a:t>
            </a:r>
          </a:p>
          <a:p>
            <a:pPr marL="1371600" lvl="2" indent="-457200">
              <a:buFont typeface="Arial" panose="020B0604020202020204" pitchFamily="34" charset="0"/>
              <a:buChar char="•"/>
            </a:pPr>
            <a:r>
              <a:rPr lang="en-IN" sz="3200" dirty="0" smtClean="0"/>
              <a:t>Delete</a:t>
            </a:r>
            <a:endParaRPr lang="en-IN" sz="3200" dirty="0"/>
          </a:p>
          <a:p>
            <a:pPr marL="1371600" lvl="2" indent="-457200">
              <a:buFont typeface="Arial" panose="020B0604020202020204" pitchFamily="34" charset="0"/>
              <a:buChar char="•"/>
            </a:pPr>
            <a:r>
              <a:rPr lang="en-IN" sz="3200" dirty="0" smtClean="0"/>
              <a:t>Update</a:t>
            </a:r>
            <a:endParaRPr lang="en-IN" sz="3200" dirty="0"/>
          </a:p>
        </p:txBody>
      </p:sp>
    </p:spTree>
    <p:extLst>
      <p:ext uri="{BB962C8B-B14F-4D97-AF65-F5344CB8AC3E}">
        <p14:creationId xmlns:p14="http://schemas.microsoft.com/office/powerpoint/2010/main" val="1262623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5509200"/>
          </a:xfrm>
          <a:prstGeom prst="rect">
            <a:avLst/>
          </a:prstGeom>
          <a:noFill/>
        </p:spPr>
        <p:txBody>
          <a:bodyPr wrap="square" rtlCol="0">
            <a:spAutoFit/>
          </a:bodyPr>
          <a:lstStyle/>
          <a:p>
            <a:r>
              <a:rPr lang="en-IN" sz="3200" dirty="0"/>
              <a:t>sqlite3 comes free with Python and enables </a:t>
            </a:r>
            <a:r>
              <a:rPr lang="en-IN" sz="3200" dirty="0" smtClean="0"/>
              <a:t> </a:t>
            </a:r>
            <a:r>
              <a:rPr lang="en-IN" sz="3200" dirty="0"/>
              <a:t>to create and work with databases. </a:t>
            </a:r>
            <a:endParaRPr lang="en-IN" sz="3200" dirty="0" smtClean="0"/>
          </a:p>
          <a:p>
            <a:endParaRPr lang="en-IN" sz="3200" dirty="0" smtClean="0"/>
          </a:p>
          <a:p>
            <a:r>
              <a:rPr lang="en-IN" sz="3200" dirty="0" smtClean="0"/>
              <a:t>An </a:t>
            </a:r>
            <a:r>
              <a:rPr lang="en-IN" sz="3200" dirty="0"/>
              <a:t>sqlite3 database </a:t>
            </a:r>
            <a:r>
              <a:rPr lang="en-IN" sz="3200" dirty="0" smtClean="0"/>
              <a:t>is stored </a:t>
            </a:r>
            <a:r>
              <a:rPr lang="en-IN" sz="3200" dirty="0"/>
              <a:t>locally on your machine</a:t>
            </a:r>
            <a:r>
              <a:rPr lang="en-IN" sz="3200" dirty="0" smtClean="0"/>
              <a:t>.</a:t>
            </a:r>
          </a:p>
          <a:p>
            <a:endParaRPr lang="en-IN" sz="3200" dirty="0"/>
          </a:p>
          <a:p>
            <a:r>
              <a:rPr lang="en-IN" sz="3200" dirty="0" smtClean="0"/>
              <a:t>When </a:t>
            </a:r>
            <a:r>
              <a:rPr lang="en-IN" sz="3200" dirty="0"/>
              <a:t>working with Python and databases, there are a few key commands that you will use a lot. </a:t>
            </a:r>
            <a:endParaRPr lang="en-IN" sz="3200" dirty="0" smtClean="0"/>
          </a:p>
          <a:p>
            <a:endParaRPr lang="en-IN" sz="3200" dirty="0"/>
          </a:p>
          <a:p>
            <a:r>
              <a:rPr lang="en-IN" sz="3200" dirty="0" smtClean="0"/>
              <a:t>These involve </a:t>
            </a:r>
            <a:r>
              <a:rPr lang="en-IN" sz="3200" dirty="0"/>
              <a:t>opening the database, sending it commands and saving changes. Inside these commands we </a:t>
            </a:r>
            <a:r>
              <a:rPr lang="en-IN" sz="3200" dirty="0" smtClean="0"/>
              <a:t>need to </a:t>
            </a:r>
            <a:r>
              <a:rPr lang="en-IN" sz="3200" dirty="0"/>
              <a:t>put the SQL statements that we will send to the database</a:t>
            </a:r>
            <a:r>
              <a:rPr lang="en-IN" sz="3200" dirty="0" smtClean="0"/>
              <a:t>.</a:t>
            </a:r>
            <a:endParaRPr lang="en-IN" sz="3200" dirty="0"/>
          </a:p>
        </p:txBody>
      </p:sp>
    </p:spTree>
    <p:extLst>
      <p:ext uri="{BB962C8B-B14F-4D97-AF65-F5344CB8AC3E}">
        <p14:creationId xmlns:p14="http://schemas.microsoft.com/office/powerpoint/2010/main" val="272998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3046988"/>
          </a:xfrm>
          <a:prstGeom prst="rect">
            <a:avLst/>
          </a:prstGeom>
          <a:noFill/>
        </p:spPr>
        <p:txBody>
          <a:bodyPr wrap="square" rtlCol="0">
            <a:spAutoFit/>
          </a:bodyPr>
          <a:lstStyle/>
          <a:p>
            <a:endParaRPr lang="en-IN" sz="3200" dirty="0" smtClean="0"/>
          </a:p>
          <a:p>
            <a:r>
              <a:rPr lang="en-IN" sz="3200" dirty="0" smtClean="0"/>
              <a:t>We use the </a:t>
            </a:r>
            <a:r>
              <a:rPr lang="en-IN" sz="3200" b="1" dirty="0" smtClean="0">
                <a:solidFill>
                  <a:srgbClr val="FF0000"/>
                </a:solidFill>
              </a:rPr>
              <a:t>with </a:t>
            </a:r>
            <a:r>
              <a:rPr lang="en-IN" sz="3200" dirty="0" smtClean="0"/>
              <a:t>statement when opening the database as this ensures that if the program crashes, the  database is closed and not left in an open state (thus preventing errors).</a:t>
            </a:r>
          </a:p>
          <a:p>
            <a:endParaRPr lang="en-IN" sz="3200" dirty="0"/>
          </a:p>
          <a:p>
            <a:endParaRPr lang="en-IN" sz="3200" dirty="0"/>
          </a:p>
        </p:txBody>
      </p:sp>
    </p:spTree>
    <p:extLst>
      <p:ext uri="{BB962C8B-B14F-4D97-AF65-F5344CB8AC3E}">
        <p14:creationId xmlns:p14="http://schemas.microsoft.com/office/powerpoint/2010/main" val="902134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6001643"/>
          </a:xfrm>
          <a:prstGeom prst="rect">
            <a:avLst/>
          </a:prstGeom>
          <a:noFill/>
        </p:spPr>
        <p:txBody>
          <a:bodyPr wrap="square" rtlCol="0">
            <a:spAutoFit/>
          </a:bodyPr>
          <a:lstStyle/>
          <a:p>
            <a:r>
              <a:rPr lang="en-IN" sz="3200" dirty="0"/>
              <a:t>Key commands for working with Python and databases are</a:t>
            </a:r>
            <a:r>
              <a:rPr lang="en-IN" sz="3200" dirty="0" smtClean="0"/>
              <a:t>:</a:t>
            </a:r>
          </a:p>
          <a:p>
            <a:endParaRPr lang="en-IN" sz="3200" dirty="0"/>
          </a:p>
          <a:p>
            <a:r>
              <a:rPr lang="en-IN" sz="3200" dirty="0" err="1">
                <a:solidFill>
                  <a:srgbClr val="FF0000"/>
                </a:solidFill>
              </a:rPr>
              <a:t>sqlite.connect</a:t>
            </a:r>
            <a:r>
              <a:rPr lang="en-IN" sz="3200" dirty="0">
                <a:solidFill>
                  <a:srgbClr val="FF0000"/>
                </a:solidFill>
              </a:rPr>
              <a:t>(&lt;database name</a:t>
            </a:r>
            <a:r>
              <a:rPr lang="en-IN" sz="3200" dirty="0" smtClean="0">
                <a:solidFill>
                  <a:srgbClr val="FF0000"/>
                </a:solidFill>
              </a:rPr>
              <a:t>&gt;)</a:t>
            </a:r>
            <a:endParaRPr lang="en-IN" sz="3200" dirty="0">
              <a:solidFill>
                <a:srgbClr val="FF0000"/>
              </a:solidFill>
            </a:endParaRPr>
          </a:p>
          <a:p>
            <a:r>
              <a:rPr lang="en-IN" sz="3200" dirty="0" smtClean="0"/>
              <a:t>	Forms </a:t>
            </a:r>
            <a:r>
              <a:rPr lang="en-IN" sz="3200" dirty="0"/>
              <a:t>the connection with the database</a:t>
            </a:r>
          </a:p>
          <a:p>
            <a:r>
              <a:rPr lang="en-IN" sz="3200" dirty="0">
                <a:solidFill>
                  <a:srgbClr val="FF0000"/>
                </a:solidFill>
              </a:rPr>
              <a:t>cursor = </a:t>
            </a:r>
            <a:r>
              <a:rPr lang="en-IN" sz="3200" dirty="0" err="1">
                <a:solidFill>
                  <a:srgbClr val="FF0000"/>
                </a:solidFill>
              </a:rPr>
              <a:t>db.cursor</a:t>
            </a:r>
            <a:r>
              <a:rPr lang="en-IN" sz="3200" dirty="0">
                <a:solidFill>
                  <a:srgbClr val="FF0000"/>
                </a:solidFill>
              </a:rPr>
              <a:t>() </a:t>
            </a:r>
            <a:endParaRPr lang="en-IN" sz="3200" dirty="0" smtClean="0">
              <a:solidFill>
                <a:srgbClr val="FF0000"/>
              </a:solidFill>
            </a:endParaRPr>
          </a:p>
          <a:p>
            <a:r>
              <a:rPr lang="en-IN" sz="3200" dirty="0">
                <a:solidFill>
                  <a:srgbClr val="FF0000"/>
                </a:solidFill>
              </a:rPr>
              <a:t>	</a:t>
            </a:r>
            <a:r>
              <a:rPr lang="en-IN" sz="3200" dirty="0" smtClean="0"/>
              <a:t>This </a:t>
            </a:r>
            <a:r>
              <a:rPr lang="en-IN" sz="3200" dirty="0"/>
              <a:t>identifies the cursor for the database which tells</a:t>
            </a:r>
          </a:p>
          <a:p>
            <a:r>
              <a:rPr lang="en-IN" sz="3200" dirty="0" smtClean="0"/>
              <a:t>	Python </a:t>
            </a:r>
            <a:r>
              <a:rPr lang="en-IN" sz="3200" dirty="0"/>
              <a:t>where in the database </a:t>
            </a:r>
            <a:r>
              <a:rPr lang="en-IN" sz="3200" dirty="0" smtClean="0"/>
              <a:t>to  look</a:t>
            </a:r>
            <a:endParaRPr lang="en-IN" sz="3200" dirty="0"/>
          </a:p>
          <a:p>
            <a:r>
              <a:rPr lang="en-IN" sz="3200" dirty="0" err="1">
                <a:solidFill>
                  <a:srgbClr val="FF0000"/>
                </a:solidFill>
              </a:rPr>
              <a:t>cursor.execute</a:t>
            </a:r>
            <a:r>
              <a:rPr lang="en-IN" sz="3200" dirty="0">
                <a:solidFill>
                  <a:srgbClr val="FF0000"/>
                </a:solidFill>
              </a:rPr>
              <a:t>(&lt;</a:t>
            </a:r>
            <a:r>
              <a:rPr lang="en-IN" sz="3200" dirty="0" err="1">
                <a:solidFill>
                  <a:srgbClr val="FF0000"/>
                </a:solidFill>
              </a:rPr>
              <a:t>sql</a:t>
            </a:r>
            <a:r>
              <a:rPr lang="en-IN" sz="3200" dirty="0">
                <a:solidFill>
                  <a:srgbClr val="FF0000"/>
                </a:solidFill>
              </a:rPr>
              <a:t> statements&gt;)</a:t>
            </a:r>
          </a:p>
          <a:p>
            <a:r>
              <a:rPr lang="en-IN" sz="3200" dirty="0" smtClean="0"/>
              <a:t>	This </a:t>
            </a:r>
            <a:r>
              <a:rPr lang="en-IN" sz="3200" dirty="0"/>
              <a:t>is used to pass all </a:t>
            </a:r>
            <a:r>
              <a:rPr lang="en-IN" sz="3200" dirty="0" err="1"/>
              <a:t>sql</a:t>
            </a:r>
            <a:r>
              <a:rPr lang="en-IN" sz="3200" dirty="0"/>
              <a:t> statements to the database</a:t>
            </a:r>
          </a:p>
          <a:p>
            <a:r>
              <a:rPr lang="en-IN" sz="3200" dirty="0" err="1">
                <a:solidFill>
                  <a:srgbClr val="FF0000"/>
                </a:solidFill>
              </a:rPr>
              <a:t>db.commit</a:t>
            </a:r>
            <a:r>
              <a:rPr lang="en-IN" sz="3200" dirty="0">
                <a:solidFill>
                  <a:srgbClr val="FF0000"/>
                </a:solidFill>
              </a:rPr>
              <a:t>()</a:t>
            </a:r>
          </a:p>
          <a:p>
            <a:r>
              <a:rPr lang="en-IN" sz="3200" dirty="0" smtClean="0"/>
              <a:t>	This </a:t>
            </a:r>
            <a:r>
              <a:rPr lang="en-IN" sz="3200" dirty="0"/>
              <a:t>saves the changes made</a:t>
            </a:r>
          </a:p>
          <a:p>
            <a:endParaRPr lang="en-IN" sz="3200" dirty="0"/>
          </a:p>
        </p:txBody>
      </p:sp>
    </p:spTree>
    <p:extLst>
      <p:ext uri="{BB962C8B-B14F-4D97-AF65-F5344CB8AC3E}">
        <p14:creationId xmlns:p14="http://schemas.microsoft.com/office/powerpoint/2010/main" val="148590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6001643"/>
          </a:xfrm>
          <a:prstGeom prst="rect">
            <a:avLst/>
          </a:prstGeom>
          <a:noFill/>
        </p:spPr>
        <p:txBody>
          <a:bodyPr wrap="square" rtlCol="0">
            <a:spAutoFit/>
          </a:bodyPr>
          <a:lstStyle/>
          <a:p>
            <a:r>
              <a:rPr lang="en-IN" sz="3200" dirty="0">
                <a:solidFill>
                  <a:srgbClr val="FF0000"/>
                </a:solidFill>
              </a:rPr>
              <a:t>Data types in sqlite3</a:t>
            </a:r>
          </a:p>
          <a:p>
            <a:r>
              <a:rPr lang="en-IN" sz="3200" dirty="0"/>
              <a:t>Each value stored in an SQLite database (or manipulated by the database </a:t>
            </a:r>
            <a:r>
              <a:rPr lang="en-IN" sz="3200" dirty="0" smtClean="0"/>
              <a:t>engine - Groovy) </a:t>
            </a:r>
            <a:r>
              <a:rPr lang="en-IN" sz="3200" dirty="0"/>
              <a:t>has one of the </a:t>
            </a:r>
            <a:r>
              <a:rPr lang="en-IN" sz="3200" dirty="0" smtClean="0"/>
              <a:t>following storage </a:t>
            </a:r>
            <a:r>
              <a:rPr lang="en-IN" sz="3200" dirty="0"/>
              <a:t>classes</a:t>
            </a:r>
            <a:r>
              <a:rPr lang="en-IN" sz="3200" dirty="0" smtClean="0"/>
              <a:t>:</a:t>
            </a:r>
          </a:p>
          <a:p>
            <a:endParaRPr lang="en-IN" sz="3200" dirty="0"/>
          </a:p>
          <a:p>
            <a:pPr lvl="1"/>
            <a:r>
              <a:rPr lang="en-IN" sz="3200" b="1" dirty="0"/>
              <a:t>NULL</a:t>
            </a:r>
            <a:r>
              <a:rPr lang="en-IN" sz="3200" dirty="0"/>
              <a:t>. The value is a NULL value.</a:t>
            </a:r>
          </a:p>
          <a:p>
            <a:pPr lvl="1"/>
            <a:r>
              <a:rPr lang="en-IN" sz="3200" b="1" dirty="0"/>
              <a:t>INTEGER</a:t>
            </a:r>
            <a:r>
              <a:rPr lang="en-IN" sz="3200" dirty="0"/>
              <a:t>. The value is a signed integer, stored in 1, 2, 3, 4, 6, or 8 bytes depending on the magnitude of </a:t>
            </a:r>
            <a:r>
              <a:rPr lang="en-IN" sz="3200" dirty="0" smtClean="0"/>
              <a:t>the value</a:t>
            </a:r>
            <a:r>
              <a:rPr lang="en-IN" sz="3200" dirty="0"/>
              <a:t>.</a:t>
            </a:r>
          </a:p>
          <a:p>
            <a:pPr lvl="1"/>
            <a:r>
              <a:rPr lang="en-IN" sz="3200" b="1" dirty="0"/>
              <a:t>REAL</a:t>
            </a:r>
            <a:r>
              <a:rPr lang="en-IN" sz="3200" dirty="0"/>
              <a:t>. The value is a floating point value, stored as an 8-byte IEEE floating point number.</a:t>
            </a:r>
          </a:p>
          <a:p>
            <a:pPr lvl="1"/>
            <a:r>
              <a:rPr lang="en-IN" sz="3200" b="1" dirty="0"/>
              <a:t>TEXT</a:t>
            </a:r>
            <a:r>
              <a:rPr lang="en-IN" sz="3200" dirty="0"/>
              <a:t>. The value is a text string, stored using the database encoding (UTF-8, UTF-16BE or UTF-16LE).</a:t>
            </a:r>
          </a:p>
          <a:p>
            <a:pPr lvl="1"/>
            <a:r>
              <a:rPr lang="en-IN" sz="3200" b="1" dirty="0"/>
              <a:t>BLOB</a:t>
            </a:r>
            <a:r>
              <a:rPr lang="en-IN" sz="3200" dirty="0"/>
              <a:t>. The value is a blob of data, stored exactly as it was input.</a:t>
            </a:r>
          </a:p>
        </p:txBody>
      </p:sp>
    </p:spTree>
    <p:extLst>
      <p:ext uri="{BB962C8B-B14F-4D97-AF65-F5344CB8AC3E}">
        <p14:creationId xmlns:p14="http://schemas.microsoft.com/office/powerpoint/2010/main" val="270950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534"/>
            <a:ext cx="12192000" cy="559559"/>
          </a:xfrm>
          <a:solidFill>
            <a:srgbClr val="FFFF00"/>
          </a:solidFill>
        </p:spPr>
        <p:txBody>
          <a:bodyPr>
            <a:noAutofit/>
          </a:bodyPr>
          <a:lstStyle/>
          <a:p>
            <a:r>
              <a:rPr lang="en-IN" sz="3600" b="1" dirty="0" smtClean="0">
                <a:solidFill>
                  <a:srgbClr val="FF0000"/>
                </a:solidFill>
              </a:rPr>
              <a:t>SQLITE 3.0</a:t>
            </a:r>
            <a:endParaRPr lang="en-IN" sz="3600" b="1" dirty="0">
              <a:solidFill>
                <a:srgbClr val="FF0000"/>
              </a:solidFill>
            </a:endParaRPr>
          </a:p>
        </p:txBody>
      </p:sp>
      <p:sp>
        <p:nvSpPr>
          <p:cNvPr id="3" name="TextBox 2"/>
          <p:cNvSpPr txBox="1"/>
          <p:nvPr/>
        </p:nvSpPr>
        <p:spPr>
          <a:xfrm>
            <a:off x="409433" y="791571"/>
            <a:ext cx="11668836" cy="5016758"/>
          </a:xfrm>
          <a:prstGeom prst="rect">
            <a:avLst/>
          </a:prstGeom>
          <a:noFill/>
        </p:spPr>
        <p:txBody>
          <a:bodyPr wrap="square" rtlCol="0">
            <a:spAutoFit/>
          </a:bodyPr>
          <a:lstStyle/>
          <a:p>
            <a:r>
              <a:rPr lang="en-IN" sz="3200" b="1" dirty="0"/>
              <a:t>sqlite3.connect</a:t>
            </a:r>
            <a:r>
              <a:rPr lang="en-IN" sz="3200" b="1" i="1" dirty="0"/>
              <a:t>database</a:t>
            </a:r>
            <a:r>
              <a:rPr lang="en-IN" sz="3200" b="1" dirty="0"/>
              <a:t>[, </a:t>
            </a:r>
            <a:r>
              <a:rPr lang="en-IN" sz="3200" b="1" i="1" dirty="0"/>
              <a:t>timeout</a:t>
            </a:r>
            <a:r>
              <a:rPr lang="en-IN" sz="3200" b="1" dirty="0"/>
              <a:t>, </a:t>
            </a:r>
            <a:r>
              <a:rPr lang="en-IN" sz="3200" b="1" i="1" dirty="0" err="1"/>
              <a:t>otheroptionalarguments</a:t>
            </a:r>
            <a:r>
              <a:rPr lang="en-IN" sz="3200" b="1" dirty="0"/>
              <a:t>]</a:t>
            </a:r>
          </a:p>
          <a:p>
            <a:r>
              <a:rPr lang="en-IN" sz="3200" dirty="0"/>
              <a:t>This API opens a connection to the SQLite database file database. </a:t>
            </a:r>
            <a:endParaRPr lang="en-IN" sz="3200" dirty="0" smtClean="0"/>
          </a:p>
          <a:p>
            <a:endParaRPr lang="en-IN" sz="3200" dirty="0"/>
          </a:p>
          <a:p>
            <a:r>
              <a:rPr lang="en-IN" sz="3200" dirty="0" smtClean="0"/>
              <a:t>":</a:t>
            </a:r>
            <a:r>
              <a:rPr lang="en-IN" sz="3200" dirty="0"/>
              <a:t>memory:" to open a database connection to a database that resides in RAM instead </a:t>
            </a:r>
            <a:r>
              <a:rPr lang="en-IN" sz="3200" dirty="0" smtClean="0"/>
              <a:t>of on </a:t>
            </a:r>
            <a:r>
              <a:rPr lang="en-IN" sz="3200" dirty="0"/>
              <a:t>disk. If database is opened successfully, it returns a connection object</a:t>
            </a:r>
            <a:r>
              <a:rPr lang="en-IN" sz="3200" dirty="0" smtClean="0"/>
              <a:t>.</a:t>
            </a:r>
          </a:p>
          <a:p>
            <a:endParaRPr lang="en-IN" sz="3200" dirty="0"/>
          </a:p>
          <a:p>
            <a:r>
              <a:rPr lang="en-IN" sz="3200" dirty="0"/>
              <a:t>When a database is accessed by multiple connections, and one of the processes </a:t>
            </a:r>
            <a:r>
              <a:rPr lang="en-IN" sz="3200" dirty="0" smtClean="0"/>
              <a:t>modifies the </a:t>
            </a:r>
            <a:r>
              <a:rPr lang="en-IN" sz="3200" dirty="0"/>
              <a:t>database, the SQLite database is locked until that transaction is committed. </a:t>
            </a:r>
          </a:p>
        </p:txBody>
      </p:sp>
    </p:spTree>
    <p:extLst>
      <p:ext uri="{BB962C8B-B14F-4D97-AF65-F5344CB8AC3E}">
        <p14:creationId xmlns:p14="http://schemas.microsoft.com/office/powerpoint/2010/main" val="663307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1344</Words>
  <Application>Microsoft Office PowerPoint</Application>
  <PresentationFormat>Widescreen</PresentationFormat>
  <Paragraphs>181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Calibri-Bold</vt:lpstr>
      <vt:lpstr>Calibri-Light</vt:lpstr>
      <vt:lpstr>Consolas</vt:lpstr>
      <vt:lpstr>CourierNewPSMT</vt:lpstr>
      <vt:lpstr>Office Theme</vt:lpstr>
      <vt:lpstr>SQLITE 3.0 , Django &amp; Flask </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vt:lpstr>
      <vt:lpstr>SQLITE 3.0 – Dynamic value insertion</vt:lpstr>
      <vt:lpstr>SQLITE 3.0 – Querying data</vt:lpstr>
      <vt:lpstr>SQLITE 3.0 – Fetching data</vt:lpstr>
      <vt:lpstr>SQLITE 3.0 – Fetching data</vt:lpstr>
      <vt:lpstr>SQLITE 3.0 – Fetching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SQLITE 3.0</dc:title>
  <dc:creator>DSR Murthy</dc:creator>
  <cp:lastModifiedBy>Windows User</cp:lastModifiedBy>
  <cp:revision>52</cp:revision>
  <dcterms:created xsi:type="dcterms:W3CDTF">2018-06-13T04:54:00Z</dcterms:created>
  <dcterms:modified xsi:type="dcterms:W3CDTF">2020-06-21T05:00:36Z</dcterms:modified>
</cp:coreProperties>
</file>