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6" r:id="rId3"/>
    <p:sldId id="321" r:id="rId4"/>
    <p:sldId id="277" r:id="rId5"/>
    <p:sldId id="258" r:id="rId6"/>
    <p:sldId id="269" r:id="rId7"/>
    <p:sldId id="278" r:id="rId8"/>
    <p:sldId id="259" r:id="rId9"/>
    <p:sldId id="260" r:id="rId10"/>
    <p:sldId id="265" r:id="rId11"/>
    <p:sldId id="262" r:id="rId12"/>
    <p:sldId id="326" r:id="rId13"/>
    <p:sldId id="325" r:id="rId14"/>
    <p:sldId id="327" r:id="rId15"/>
    <p:sldId id="328" r:id="rId16"/>
    <p:sldId id="329" r:id="rId17"/>
    <p:sldId id="330" r:id="rId18"/>
    <p:sldId id="281" r:id="rId19"/>
    <p:sldId id="263" r:id="rId20"/>
    <p:sldId id="266" r:id="rId21"/>
    <p:sldId id="264" r:id="rId22"/>
    <p:sldId id="268" r:id="rId23"/>
    <p:sldId id="322" r:id="rId24"/>
    <p:sldId id="32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5" autoAdjust="0"/>
    <p:restoredTop sz="94660"/>
  </p:normalViewPr>
  <p:slideViewPr>
    <p:cSldViewPr>
      <p:cViewPr varScale="1">
        <p:scale>
          <a:sx n="69" d="100"/>
          <a:sy n="69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E49C-F3BF-4E0D-AE14-46549553586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1B3AD-0362-4BAC-9CFE-4762FD27A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dirty="0" smtClean="0"/>
              <a:t>Create work folder in C drive then, </a:t>
            </a:r>
            <a:r>
              <a:rPr lang="en-IN" sz="1200" b="1" dirty="0" err="1" smtClean="0"/>
              <a:t>npm</a:t>
            </a:r>
            <a:r>
              <a:rPr lang="en-IN" sz="1200" b="1" dirty="0" smtClean="0"/>
              <a:t> install @angular/cli</a:t>
            </a:r>
          </a:p>
          <a:p>
            <a:r>
              <a:rPr lang="en-IN" sz="1200" b="1" dirty="0" smtClean="0"/>
              <a:t>Set path : c:\work\node_modules\bin</a:t>
            </a:r>
          </a:p>
          <a:p>
            <a:r>
              <a:rPr lang="en-IN" sz="1200" b="1" dirty="0" smtClean="0"/>
              <a:t>C:\work&gt; ng new </a:t>
            </a:r>
            <a:r>
              <a:rPr lang="en-IN" sz="1200" b="1" dirty="0" err="1" smtClean="0"/>
              <a:t>myapp</a:t>
            </a:r>
            <a:endParaRPr lang="en-IN" sz="1200" b="1" dirty="0" smtClean="0"/>
          </a:p>
          <a:p>
            <a:r>
              <a:rPr lang="en-IN" sz="1200" b="1" dirty="0" smtClean="0"/>
              <a:t>c:\work&gt; cd </a:t>
            </a:r>
            <a:r>
              <a:rPr lang="en-IN" sz="1200" b="1" dirty="0" err="1" smtClean="0"/>
              <a:t>myapp</a:t>
            </a:r>
            <a:endParaRPr lang="en-IN" sz="1200" b="1" dirty="0" smtClean="0"/>
          </a:p>
          <a:p>
            <a:r>
              <a:rPr lang="en-IN" sz="1200" b="1" dirty="0" smtClean="0"/>
              <a:t>C:\work&gt;ng serve                  </a:t>
            </a:r>
          </a:p>
          <a:p>
            <a:r>
              <a:rPr lang="en-IN" sz="1200" b="1" dirty="0" smtClean="0"/>
              <a:t> (open browser and type localhost:4200)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0218-A753-4675-94FB-E82517B056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5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E2DEBE-BC47-4B72-A21A-2B90A8B22B5F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163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59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18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notebooks/welcome.ipynb#recent=true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notebooks/welcome.ipynb#recent=tru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/>
        </p:nvSpPr>
        <p:spPr bwMode="auto">
          <a:xfrm>
            <a:off x="30327" y="5257800"/>
            <a:ext cx="4909403" cy="137273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FF00"/>
                </a:solidFill>
              </a:rPr>
              <a:t>Dr. </a:t>
            </a:r>
            <a:r>
              <a:rPr lang="en-US" sz="2800" dirty="0" err="1" smtClean="0">
                <a:solidFill>
                  <a:srgbClr val="FFFF00"/>
                </a:solidFill>
              </a:rPr>
              <a:t>D.S.R.Murthy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M.Tech</a:t>
            </a:r>
            <a:r>
              <a:rPr lang="en-US" dirty="0">
                <a:solidFill>
                  <a:srgbClr val="FFFF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Experience : </a:t>
            </a:r>
            <a:r>
              <a:rPr lang="en-US" dirty="0" smtClean="0">
                <a:solidFill>
                  <a:srgbClr val="FFFF00"/>
                </a:solidFill>
              </a:rPr>
              <a:t>30 </a:t>
            </a:r>
            <a:r>
              <a:rPr lang="en-US" dirty="0">
                <a:solidFill>
                  <a:srgbClr val="FFFF00"/>
                </a:solidFill>
              </a:rPr>
              <a:t>years</a:t>
            </a:r>
          </a:p>
          <a:p>
            <a:pPr algn="ctr"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>
          <a:xfrm>
            <a:off x="4931201" y="14778"/>
            <a:ext cx="4191000" cy="682844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="1" u="sng" dirty="0">
                <a:solidFill>
                  <a:schemeClr val="bg1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err="1">
                <a:solidFill>
                  <a:schemeClr val="bg1"/>
                </a:solidFill>
              </a:rPr>
              <a:t>Dotnet</a:t>
            </a:r>
            <a:r>
              <a:rPr lang="en-US" dirty="0">
                <a:solidFill>
                  <a:schemeClr val="bg1"/>
                </a:solidFill>
              </a:rPr>
              <a:t> Core </a:t>
            </a:r>
            <a:r>
              <a:rPr lang="en-US" dirty="0" smtClean="0">
                <a:solidFill>
                  <a:schemeClr val="bg1"/>
                </a:solidFill>
              </a:rPr>
              <a:t>5.0, </a:t>
            </a:r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Core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C# 9</a:t>
            </a:r>
            <a:r>
              <a:rPr lang="en-US" dirty="0" smtClean="0">
                <a:solidFill>
                  <a:schemeClr val="bg1"/>
                </a:solidFill>
              </a:rPr>
              <a:t>.0</a:t>
            </a:r>
            <a:r>
              <a:rPr lang="en-US" dirty="0">
                <a:solidFill>
                  <a:schemeClr val="bg1"/>
                </a:solidFill>
              </a:rPr>
              <a:t>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 MVC </a:t>
            </a:r>
            <a:r>
              <a:rPr lang="en-US" dirty="0" smtClean="0">
                <a:solidFill>
                  <a:schemeClr val="bg1"/>
                </a:solidFill>
              </a:rPr>
              <a:t>6.0 </a:t>
            </a:r>
            <a:r>
              <a:rPr lang="en-US" dirty="0">
                <a:solidFill>
                  <a:schemeClr val="bg1"/>
                </a:solidFill>
              </a:rPr>
              <a:t>&amp; </a:t>
            </a:r>
            <a:r>
              <a:rPr lang="en-US" dirty="0" smtClean="0">
                <a:solidFill>
                  <a:schemeClr val="bg1"/>
                </a:solidFill>
              </a:rPr>
              <a:t>Micro services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Python &amp; R, BOTO3, Python with ML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DevOps,  GIT, Jenkins, Docker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Django, Flask, Python Network Automation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UML 2 &amp;</a:t>
            </a:r>
            <a:r>
              <a:rPr lang="en-US" dirty="0" smtClean="0">
                <a:solidFill>
                  <a:schemeClr val="bg1"/>
                </a:solidFill>
              </a:rPr>
              <a:t> OOAD, DDD, </a:t>
            </a:r>
            <a:r>
              <a:rPr lang="en-US" dirty="0" err="1" smtClean="0">
                <a:solidFill>
                  <a:schemeClr val="bg1"/>
                </a:solidFill>
              </a:rPr>
              <a:t>OpenAPI</a:t>
            </a:r>
            <a:r>
              <a:rPr lang="en-US" dirty="0" smtClean="0">
                <a:solidFill>
                  <a:schemeClr val="bg1"/>
                </a:solidFill>
              </a:rPr>
              <a:t> /swagger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HTML 5, CSS 3, SASS, </a:t>
            </a:r>
            <a:r>
              <a:rPr lang="en-US" dirty="0" smtClean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65 </a:t>
            </a:r>
            <a:r>
              <a:rPr lang="en-US" dirty="0" err="1">
                <a:solidFill>
                  <a:schemeClr val="bg1"/>
                </a:solidFill>
              </a:rPr>
              <a:t>.Net</a:t>
            </a:r>
            <a:r>
              <a:rPr lang="en-US" dirty="0">
                <a:solidFill>
                  <a:schemeClr val="bg1"/>
                </a:solidFill>
              </a:rPr>
              <a:t> Design  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ES 6,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3.x,,D3.js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Aurelia, </a:t>
            </a:r>
            <a:r>
              <a:rPr lang="en-US" dirty="0">
                <a:solidFill>
                  <a:schemeClr val="bg1"/>
                </a:solidFill>
              </a:rPr>
              <a:t>Post CSS, </a:t>
            </a:r>
            <a:r>
              <a:rPr lang="en-US" dirty="0" smtClean="0">
                <a:solidFill>
                  <a:schemeClr val="bg1"/>
                </a:solidFill>
              </a:rPr>
              <a:t>Gatsby, </a:t>
            </a:r>
            <a:r>
              <a:rPr lang="en-US" dirty="0">
                <a:solidFill>
                  <a:schemeClr val="bg1"/>
                </a:solidFill>
              </a:rPr>
              <a:t>AMD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Typescript, </a:t>
            </a:r>
            <a:r>
              <a:rPr lang="en-US">
                <a:solidFill>
                  <a:schemeClr val="bg1"/>
                </a:solidFill>
              </a:rPr>
              <a:t>Angular </a:t>
            </a:r>
            <a:r>
              <a:rPr lang="en-US" smtClean="0">
                <a:solidFill>
                  <a:schemeClr val="bg1"/>
                </a:solidFill>
              </a:rPr>
              <a:t>11  </a:t>
            </a:r>
            <a:r>
              <a:rPr lang="en-US" dirty="0" smtClean="0">
                <a:solidFill>
                  <a:schemeClr val="bg1"/>
                </a:solidFill>
              </a:rPr>
              <a:t>&amp; Material design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err="1" smtClean="0">
                <a:solidFill>
                  <a:schemeClr val="bg1"/>
                </a:solidFill>
              </a:rPr>
              <a:t>Haxe</a:t>
            </a:r>
            <a:r>
              <a:rPr lang="en-US" dirty="0" smtClean="0">
                <a:solidFill>
                  <a:schemeClr val="bg1"/>
                </a:solidFill>
              </a:rPr>
              <a:t>  ,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js</a:t>
            </a:r>
            <a:r>
              <a:rPr lang="en-US" dirty="0" smtClean="0">
                <a:solidFill>
                  <a:schemeClr val="bg1"/>
                </a:solidFill>
              </a:rPr>
              <a:t>, Oracle </a:t>
            </a:r>
            <a:r>
              <a:rPr lang="en-US" dirty="0">
                <a:solidFill>
                  <a:schemeClr val="bg1"/>
                </a:solidFill>
              </a:rPr>
              <a:t>Jet, </a:t>
            </a:r>
            <a:r>
              <a:rPr lang="en-US" dirty="0" smtClean="0">
                <a:solidFill>
                  <a:schemeClr val="bg1"/>
                </a:solidFill>
              </a:rPr>
              <a:t>Open UI 5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Metal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, React &amp;  </a:t>
            </a:r>
            <a:r>
              <a:rPr lang="en-US" dirty="0" smtClean="0">
                <a:solidFill>
                  <a:schemeClr val="bg1"/>
                </a:solidFill>
              </a:rPr>
              <a:t>Redux , </a:t>
            </a:r>
            <a:r>
              <a:rPr lang="en-US" dirty="0" err="1" smtClean="0">
                <a:solidFill>
                  <a:schemeClr val="bg1"/>
                </a:solidFill>
              </a:rPr>
              <a:t>Mobx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Ext </a:t>
            </a:r>
            <a:r>
              <a:rPr lang="en-US" dirty="0">
                <a:solidFill>
                  <a:schemeClr val="bg1"/>
                </a:solidFill>
              </a:rPr>
              <a:t>JS 6, Backbone ,Kendo </a:t>
            </a:r>
            <a:r>
              <a:rPr lang="en-US" dirty="0" smtClean="0">
                <a:solidFill>
                  <a:schemeClr val="bg1"/>
                </a:solidFill>
              </a:rPr>
              <a:t>UI,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, Mongo </a:t>
            </a:r>
            <a:r>
              <a:rPr lang="en-US" dirty="0" smtClean="0">
                <a:solidFill>
                  <a:schemeClr val="bg1"/>
                </a:solidFill>
              </a:rPr>
              <a:t>DB,JSON,YAML 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Mocha, </a:t>
            </a:r>
            <a:r>
              <a:rPr lang="en-US" dirty="0" err="1">
                <a:solidFill>
                  <a:schemeClr val="bg1"/>
                </a:solidFill>
              </a:rPr>
              <a:t>Jasmine,Protractor</a:t>
            </a:r>
            <a:r>
              <a:rPr lang="en-US" dirty="0">
                <a:solidFill>
                  <a:schemeClr val="bg1"/>
                </a:solidFill>
              </a:rPr>
              <a:t>, Karma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err="1" smtClean="0">
                <a:solidFill>
                  <a:schemeClr val="bg1"/>
                </a:solidFill>
              </a:rPr>
              <a:t>GIT,Docker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, Grunt, Gulp,</a:t>
            </a:r>
          </a:p>
          <a:p>
            <a:pPr algn="r">
              <a:spcBef>
                <a:spcPts val="6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2746"/>
            <a:ext cx="2009202" cy="304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/>
        </p:nvSpPr>
        <p:spPr>
          <a:xfrm>
            <a:off x="21798" y="3544668"/>
            <a:ext cx="4909403" cy="64633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smtClean="0">
                <a:solidFill>
                  <a:srgbClr val="FFFF00"/>
                </a:solidFill>
              </a:rPr>
              <a:t>Python 3.9.x </a:t>
            </a:r>
          </a:p>
        </p:txBody>
      </p:sp>
    </p:spTree>
    <p:extLst>
      <p:ext uri="{BB962C8B-B14F-4D97-AF65-F5344CB8AC3E}">
        <p14:creationId xmlns:p14="http://schemas.microsoft.com/office/powerpoint/2010/main" val="35721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9144000" cy="65500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438400" y="1752600"/>
            <a:ext cx="609600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763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FF0000"/>
                </a:solidFill>
              </a:rPr>
              <a:t>How To Get Python Running On Your System?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Visit </a:t>
            </a:r>
            <a:r>
              <a:rPr lang="en-US" sz="2800" u="sng" dirty="0">
                <a:hlinkClick r:id="rId2"/>
              </a:rPr>
              <a:t>https://www.python.org/downloads/</a:t>
            </a:r>
            <a:r>
              <a:rPr lang="en-US" sz="2800" dirty="0"/>
              <a:t>  and click Download Python  </a:t>
            </a:r>
            <a:r>
              <a:rPr lang="en-US" sz="2800" dirty="0" smtClean="0"/>
              <a:t>3.9.2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RC </a:t>
            </a:r>
            <a:r>
              <a:rPr lang="en-US" sz="2800" dirty="0"/>
              <a:t>on Computer in explorer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Properties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Advanced System setting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Click Environment Variables button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Edit Path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add </a:t>
            </a:r>
            <a:r>
              <a:rPr lang="en-US" sz="2800" dirty="0" err="1"/>
              <a:t>xxxxxx;d</a:t>
            </a:r>
            <a:r>
              <a:rPr lang="en-US" sz="2800" dirty="0"/>
              <a:t>:\</a:t>
            </a:r>
            <a:r>
              <a:rPr lang="en-US" sz="2800" dirty="0" smtClean="0"/>
              <a:t>python3.9.2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CMD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type Python 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print(“hello Python”)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quit() to exit or </a:t>
            </a:r>
            <a:r>
              <a:rPr lang="en-US" sz="2800" dirty="0" err="1"/>
              <a:t>CTRL+z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dirty="0"/>
              <a:t>$ python --version</a:t>
            </a:r>
          </a:p>
          <a:p>
            <a:pPr fontAlgn="base"/>
            <a:r>
              <a:rPr lang="en-IN" sz="2800" dirty="0"/>
              <a:t>$ pip --version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To upgrade pip tool to latest version:</a:t>
            </a:r>
            <a:endParaRPr lang="en-IN" sz="2800" dirty="0"/>
          </a:p>
          <a:p>
            <a:pPr fontAlgn="base"/>
            <a:endParaRPr lang="en-IN" sz="2800" dirty="0" smtClean="0"/>
          </a:p>
          <a:p>
            <a:pPr fontAlgn="base"/>
            <a:r>
              <a:rPr lang="en-IN" sz="2800" dirty="0" smtClean="0"/>
              <a:t>$ python –m pip install   - -update  pip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991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FF0000"/>
                </a:solidFill>
              </a:rPr>
              <a:t>Virtual Environment setup:</a:t>
            </a:r>
          </a:p>
          <a:p>
            <a:pPr fontAlgn="base"/>
            <a:endParaRPr lang="en-US" sz="2800" dirty="0"/>
          </a:p>
          <a:p>
            <a:pPr fontAlgn="base"/>
            <a:r>
              <a:rPr lang="en-IN" sz="2800" dirty="0"/>
              <a:t>The </a:t>
            </a:r>
            <a:r>
              <a:rPr lang="en-IN" sz="2800" dirty="0" err="1"/>
              <a:t>venv</a:t>
            </a:r>
            <a:r>
              <a:rPr lang="en-IN" sz="2800" dirty="0"/>
              <a:t> module provides support for creating lightweight “virtual </a:t>
            </a:r>
            <a:r>
              <a:rPr lang="en-IN" sz="2800" dirty="0" smtClean="0"/>
              <a:t>environment”.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Each virtual environment has its own Python binary </a:t>
            </a:r>
          </a:p>
          <a:p>
            <a:pPr fontAlgn="base"/>
            <a:r>
              <a:rPr lang="en-IN" sz="2800" dirty="0"/>
              <a:t>which matches the version of the binary that was used to create this </a:t>
            </a:r>
            <a:r>
              <a:rPr lang="en-IN" sz="2800" dirty="0" smtClean="0"/>
              <a:t>environment and </a:t>
            </a:r>
            <a:r>
              <a:rPr lang="en-IN" sz="2800" dirty="0"/>
              <a:t>can have its own independent set of installed Python packages in its site directories.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It allows us to publish the package/app easily to git/production with dependent </a:t>
            </a:r>
            <a:r>
              <a:rPr lang="en-IN" sz="2800" dirty="0" smtClean="0"/>
              <a:t>modules and </a:t>
            </a:r>
            <a:r>
              <a:rPr lang="en-IN" sz="2800" dirty="0"/>
              <a:t>python runtime version.</a:t>
            </a:r>
          </a:p>
          <a:p>
            <a:pPr fontAlgn="base"/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Virtual environment with </a:t>
            </a:r>
            <a:r>
              <a:rPr lang="en-US" b="1" dirty="0" err="1" smtClean="0">
                <a:solidFill>
                  <a:srgbClr val="FFFF00"/>
                </a:solidFill>
              </a:rPr>
              <a:t>venv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9648"/>
            <a:ext cx="89916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IN" sz="2800" dirty="0" smtClean="0"/>
          </a:p>
          <a:p>
            <a:pPr fontAlgn="base"/>
            <a:r>
              <a:rPr lang="en-IN" sz="2800" dirty="0" smtClean="0"/>
              <a:t>d:\&gt;python –m </a:t>
            </a:r>
            <a:r>
              <a:rPr lang="en-IN" sz="2800" dirty="0" err="1" smtClean="0"/>
              <a:t>venv</a:t>
            </a:r>
            <a:r>
              <a:rPr lang="en-IN" sz="2800" dirty="0" smtClean="0"/>
              <a:t> python-training</a:t>
            </a:r>
          </a:p>
          <a:p>
            <a:pPr fontAlgn="base"/>
            <a:r>
              <a:rPr lang="en-IN" sz="2800" dirty="0" smtClean="0"/>
              <a:t>d:\&gt;cd python-training</a:t>
            </a:r>
          </a:p>
          <a:p>
            <a:pPr fontAlgn="base"/>
            <a:r>
              <a:rPr lang="en-IN" sz="2400" dirty="0" smtClean="0"/>
              <a:t>    - observe </a:t>
            </a:r>
            <a:r>
              <a:rPr lang="en-IN" sz="2400" dirty="0" err="1" smtClean="0"/>
              <a:t>venv</a:t>
            </a:r>
            <a:r>
              <a:rPr lang="en-IN" sz="2400" dirty="0" smtClean="0"/>
              <a:t> folder with scripts and lib to store site-packages.</a:t>
            </a:r>
          </a:p>
          <a:p>
            <a:pPr fontAlgn="base"/>
            <a:r>
              <a:rPr lang="en-IN" sz="2400" dirty="0" smtClean="0"/>
              <a:t>   - in scripts folder, observe </a:t>
            </a:r>
            <a:r>
              <a:rPr lang="en-IN" sz="2400" b="1" dirty="0" smtClean="0"/>
              <a:t>activate.bat</a:t>
            </a:r>
            <a:r>
              <a:rPr lang="en-IN" sz="2400" dirty="0" smtClean="0"/>
              <a:t> and </a:t>
            </a:r>
            <a:r>
              <a:rPr lang="en-IN" sz="2400" b="1" dirty="0" smtClean="0"/>
              <a:t>deactivate.bat</a:t>
            </a:r>
          </a:p>
          <a:p>
            <a:pPr fontAlgn="base"/>
            <a:endParaRPr lang="en-IN" sz="2800" dirty="0" smtClean="0"/>
          </a:p>
          <a:p>
            <a:pPr fontAlgn="base"/>
            <a:r>
              <a:rPr lang="en-IN" sz="2800" dirty="0"/>
              <a:t>d</a:t>
            </a:r>
            <a:r>
              <a:rPr lang="en-IN" sz="2800" dirty="0" smtClean="0"/>
              <a:t>:\python-training&gt;./venv/scripts/activate.bat       (</a:t>
            </a:r>
            <a:r>
              <a:rPr lang="en-IN" sz="2800" dirty="0" err="1" smtClean="0"/>
              <a:t>venv</a:t>
            </a:r>
            <a:r>
              <a:rPr lang="en-IN" sz="2800" dirty="0" smtClean="0"/>
              <a:t>)d:\python-training\</a:t>
            </a:r>
            <a:r>
              <a:rPr lang="en-IN" sz="2800" dirty="0" err="1" smtClean="0"/>
              <a:t>venv</a:t>
            </a:r>
            <a:r>
              <a:rPr lang="en-IN" sz="2800" dirty="0" smtClean="0"/>
              <a:t>\scripts&gt; cd.. &amp; cd..</a:t>
            </a:r>
          </a:p>
          <a:p>
            <a:pPr fontAlgn="base"/>
            <a:endParaRPr lang="en-IN" sz="2800" dirty="0" smtClean="0"/>
          </a:p>
          <a:p>
            <a:pPr fontAlgn="base"/>
            <a:r>
              <a:rPr lang="en-IN" sz="2800" dirty="0" smtClean="0"/>
              <a:t>(</a:t>
            </a:r>
            <a:r>
              <a:rPr lang="en-IN" sz="2800" dirty="0" err="1" smtClean="0"/>
              <a:t>venv</a:t>
            </a:r>
            <a:r>
              <a:rPr lang="en-IN" sz="2800" dirty="0" smtClean="0"/>
              <a:t>)d:\python-training&gt;pip install requests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Create requirements.txt and add package entries &amp; latter use</a:t>
            </a:r>
            <a:endParaRPr lang="en-IN" sz="2800" dirty="0"/>
          </a:p>
          <a:p>
            <a:pPr fontAlgn="base"/>
            <a:r>
              <a:rPr lang="en-IN" sz="2800" dirty="0" smtClean="0"/>
              <a:t>&gt;pip install requirements.txt</a:t>
            </a:r>
          </a:p>
          <a:p>
            <a:pPr fontAlgn="base"/>
            <a:endParaRPr lang="en-IN" sz="2800" dirty="0"/>
          </a:p>
          <a:p>
            <a:pPr fontAlgn="base"/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Virtual environment with </a:t>
            </a:r>
            <a:r>
              <a:rPr lang="en-US" b="1" dirty="0" err="1" smtClean="0">
                <a:solidFill>
                  <a:srgbClr val="FFFF00"/>
                </a:solidFill>
              </a:rPr>
              <a:t>virtualenv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9648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dirty="0" err="1"/>
              <a:t>virtualenv</a:t>
            </a:r>
            <a:r>
              <a:rPr lang="en-IN" sz="2800" dirty="0"/>
              <a:t> is a tool to create isolated Python environments. 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$ </a:t>
            </a:r>
            <a:r>
              <a:rPr lang="en-IN" sz="2800" dirty="0"/>
              <a:t>pip install </a:t>
            </a:r>
            <a:r>
              <a:rPr lang="en-IN" sz="2800" dirty="0" err="1" smtClean="0"/>
              <a:t>virtualenv</a:t>
            </a:r>
            <a:endParaRPr lang="en-IN" sz="2800" dirty="0"/>
          </a:p>
          <a:p>
            <a:pPr fontAlgn="base"/>
            <a:r>
              <a:rPr lang="en-IN" sz="2800" dirty="0" smtClean="0"/>
              <a:t>$ </a:t>
            </a:r>
            <a:r>
              <a:rPr lang="en-IN" sz="2800" dirty="0" err="1"/>
              <a:t>virtualenv</a:t>
            </a:r>
            <a:r>
              <a:rPr lang="en-IN" sz="2800" dirty="0"/>
              <a:t> --version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Create a virtual environment for a project:</a:t>
            </a:r>
          </a:p>
          <a:p>
            <a:pPr fontAlgn="base"/>
            <a:r>
              <a:rPr lang="en-IN" sz="2800" dirty="0"/>
              <a:t>$ cd </a:t>
            </a:r>
            <a:r>
              <a:rPr lang="en-IN" sz="2800" dirty="0" smtClean="0"/>
              <a:t>python-training</a:t>
            </a:r>
            <a:endParaRPr lang="en-IN" sz="2800" dirty="0"/>
          </a:p>
          <a:p>
            <a:pPr fontAlgn="base"/>
            <a:r>
              <a:rPr lang="en-IN" sz="2800" dirty="0"/>
              <a:t>$ </a:t>
            </a:r>
            <a:r>
              <a:rPr lang="en-IN" sz="2800" dirty="0" err="1"/>
              <a:t>virtualenv</a:t>
            </a:r>
            <a:r>
              <a:rPr lang="en-IN" sz="2800" dirty="0"/>
              <a:t> </a:t>
            </a:r>
            <a:r>
              <a:rPr lang="en-IN" sz="2800" dirty="0" err="1"/>
              <a:t>venv</a:t>
            </a:r>
            <a:endParaRPr lang="en-IN" sz="2800" dirty="0"/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Python interpreter of your choice (like python2.7</a:t>
            </a:r>
            <a:r>
              <a:rPr lang="en-IN" sz="2800" dirty="0" smtClean="0"/>
              <a:t>).</a:t>
            </a:r>
            <a:endParaRPr lang="en-IN" sz="2800" dirty="0"/>
          </a:p>
          <a:p>
            <a:pPr fontAlgn="base"/>
            <a:r>
              <a:rPr lang="en-IN" sz="2800" dirty="0"/>
              <a:t>$ </a:t>
            </a:r>
            <a:r>
              <a:rPr lang="en-IN" sz="2800" dirty="0" err="1"/>
              <a:t>virtualenv</a:t>
            </a:r>
            <a:r>
              <a:rPr lang="en-IN" sz="2800" dirty="0"/>
              <a:t> -p /</a:t>
            </a:r>
            <a:r>
              <a:rPr lang="en-IN" sz="2800" dirty="0" err="1"/>
              <a:t>usr</a:t>
            </a:r>
            <a:r>
              <a:rPr lang="en-IN" sz="2800" dirty="0"/>
              <a:t>/bin/python2.7 </a:t>
            </a:r>
            <a:r>
              <a:rPr lang="en-IN" sz="2800" dirty="0" err="1"/>
              <a:t>venv</a:t>
            </a:r>
            <a:endParaRPr lang="en-IN" sz="2800" dirty="0"/>
          </a:p>
          <a:p>
            <a:pPr fontAlgn="base"/>
            <a:endParaRPr lang="en-IN" sz="2800" dirty="0"/>
          </a:p>
          <a:p>
            <a:pPr fontAlgn="base"/>
            <a:r>
              <a:rPr lang="en-IN" sz="2800" dirty="0" smtClean="0"/>
              <a:t>c:\</a:t>
            </a:r>
            <a:r>
              <a:rPr lang="en-IN" sz="2800" dirty="0"/>
              <a:t>Users\SomeUser\project_folder&gt; </a:t>
            </a:r>
            <a:r>
              <a:rPr lang="en-IN" sz="2800" dirty="0" err="1"/>
              <a:t>venv</a:t>
            </a:r>
            <a:r>
              <a:rPr lang="en-IN" sz="2800" dirty="0"/>
              <a:t>\Scripts\activate</a:t>
            </a:r>
          </a:p>
          <a:p>
            <a:pPr fontAlgn="base"/>
            <a:r>
              <a:rPr lang="en-IN" sz="2800" dirty="0"/>
              <a:t>Install packages </a:t>
            </a:r>
            <a:r>
              <a:rPr lang="en-IN" sz="2800" dirty="0" smtClean="0"/>
              <a:t>: pip install requests</a:t>
            </a:r>
            <a:endParaRPr lang="en-IN" sz="2800" dirty="0"/>
          </a:p>
          <a:p>
            <a:pPr fontAlgn="base"/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Virtual environment with </a:t>
            </a:r>
            <a:r>
              <a:rPr lang="en-US" b="1" dirty="0" err="1" smtClean="0">
                <a:solidFill>
                  <a:srgbClr val="FFFF00"/>
                </a:solidFill>
              </a:rPr>
              <a:t>pipenv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9648"/>
            <a:ext cx="8991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dirty="0" err="1" smtClean="0"/>
              <a:t>Pipenv</a:t>
            </a:r>
            <a:r>
              <a:rPr lang="en-IN" sz="2800" dirty="0" smtClean="0"/>
              <a:t> </a:t>
            </a:r>
            <a:r>
              <a:rPr lang="en-IN" sz="2800" dirty="0"/>
              <a:t>is a dependency manager for Python projects. </a:t>
            </a:r>
          </a:p>
          <a:p>
            <a:pPr fontAlgn="base"/>
            <a:r>
              <a:rPr lang="en-IN" sz="2800" dirty="0" smtClean="0"/>
              <a:t>It is like Node.js</a:t>
            </a:r>
            <a:r>
              <a:rPr lang="en-IN" sz="2800" dirty="0"/>
              <a:t>’ </a:t>
            </a:r>
            <a:r>
              <a:rPr lang="en-IN" sz="2800" dirty="0" err="1" smtClean="0"/>
              <a:t>npm</a:t>
            </a:r>
            <a:r>
              <a:rPr lang="en-IN" sz="2800" dirty="0" smtClean="0"/>
              <a:t> and </a:t>
            </a:r>
            <a:r>
              <a:rPr lang="en-IN" sz="2800" dirty="0" err="1" smtClean="0"/>
              <a:t>nuget</a:t>
            </a:r>
            <a:r>
              <a:rPr lang="en-IN" sz="2800" dirty="0" smtClean="0"/>
              <a:t> for </a:t>
            </a:r>
            <a:r>
              <a:rPr lang="en-IN" sz="2800" dirty="0" err="1" smtClean="0"/>
              <a:t>.net</a:t>
            </a:r>
            <a:endParaRPr lang="en-IN" sz="2800" dirty="0" smtClean="0"/>
          </a:p>
          <a:p>
            <a:pPr fontAlgn="base"/>
            <a:endParaRPr lang="en-IN" sz="2800" dirty="0" smtClean="0"/>
          </a:p>
          <a:p>
            <a:pPr fontAlgn="base"/>
            <a:r>
              <a:rPr lang="en-IN" sz="2800" dirty="0" err="1" smtClean="0"/>
              <a:t>Pipenv</a:t>
            </a:r>
            <a:r>
              <a:rPr lang="en-IN" sz="2800" dirty="0" smtClean="0"/>
              <a:t> </a:t>
            </a:r>
            <a:r>
              <a:rPr lang="en-IN" sz="2800" dirty="0"/>
              <a:t>is recommended as it’s a higher-level tool </a:t>
            </a:r>
          </a:p>
          <a:p>
            <a:pPr fontAlgn="base"/>
            <a:r>
              <a:rPr lang="en-IN" sz="2800" dirty="0"/>
              <a:t>that simplifies dependency </a:t>
            </a:r>
            <a:r>
              <a:rPr lang="en-IN" sz="2800" dirty="0" smtClean="0"/>
              <a:t>management.</a:t>
            </a:r>
            <a:endParaRPr lang="en-IN" sz="2800" dirty="0"/>
          </a:p>
          <a:p>
            <a:pPr fontAlgn="base">
              <a:lnSpc>
                <a:spcPct val="150000"/>
              </a:lnSpc>
            </a:pPr>
            <a:endParaRPr lang="en-IN" sz="2800" dirty="0"/>
          </a:p>
          <a:p>
            <a:pPr fontAlgn="base">
              <a:lnSpc>
                <a:spcPct val="150000"/>
              </a:lnSpc>
            </a:pPr>
            <a:r>
              <a:rPr lang="en-IN" sz="2800" dirty="0" smtClean="0"/>
              <a:t>$ </a:t>
            </a:r>
            <a:r>
              <a:rPr lang="en-IN" sz="2800" dirty="0"/>
              <a:t>pip install </a:t>
            </a:r>
            <a:r>
              <a:rPr lang="en-IN" sz="2800" dirty="0" err="1" smtClean="0"/>
              <a:t>pipenv</a:t>
            </a:r>
            <a:endParaRPr lang="en-IN" sz="2800" dirty="0"/>
          </a:p>
          <a:p>
            <a:pPr fontAlgn="base">
              <a:lnSpc>
                <a:spcPct val="150000"/>
              </a:lnSpc>
            </a:pPr>
            <a:r>
              <a:rPr lang="en-IN" sz="2800" dirty="0"/>
              <a:t>$ cd </a:t>
            </a:r>
            <a:r>
              <a:rPr lang="en-IN" sz="2800" dirty="0" smtClean="0"/>
              <a:t>python-training</a:t>
            </a:r>
          </a:p>
          <a:p>
            <a:pPr fontAlgn="base">
              <a:lnSpc>
                <a:spcPct val="150000"/>
              </a:lnSpc>
            </a:pPr>
            <a:r>
              <a:rPr lang="en-IN" sz="2800" dirty="0" smtClean="0"/>
              <a:t>$ </a:t>
            </a:r>
            <a:r>
              <a:rPr lang="en-IN" sz="2800" dirty="0" err="1" smtClean="0"/>
              <a:t>pipenv</a:t>
            </a:r>
            <a:r>
              <a:rPr lang="en-IN" sz="2800" dirty="0" smtClean="0"/>
              <a:t> shell               (this activates the shell)</a:t>
            </a:r>
            <a:endParaRPr lang="en-IN" sz="2800" dirty="0"/>
          </a:p>
          <a:p>
            <a:pPr fontAlgn="base">
              <a:lnSpc>
                <a:spcPct val="150000"/>
              </a:lnSpc>
            </a:pPr>
            <a:r>
              <a:rPr lang="en-IN" sz="2800" dirty="0"/>
              <a:t>$ </a:t>
            </a:r>
            <a:r>
              <a:rPr lang="en-IN" sz="2800" dirty="0" err="1"/>
              <a:t>pipenv</a:t>
            </a:r>
            <a:r>
              <a:rPr lang="en-IN" sz="2800" dirty="0"/>
              <a:t> install requests</a:t>
            </a:r>
          </a:p>
          <a:p>
            <a:pPr fontAlgn="base"/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Virtual environment with </a:t>
            </a:r>
            <a:r>
              <a:rPr lang="en-US" b="1" dirty="0" err="1" smtClean="0">
                <a:solidFill>
                  <a:srgbClr val="FFFF00"/>
                </a:solidFill>
              </a:rPr>
              <a:t>pipenv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9648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800" dirty="0" err="1" smtClean="0"/>
              <a:t>pipenv</a:t>
            </a:r>
            <a:r>
              <a:rPr lang="en-IN" sz="2800" dirty="0" smtClean="0"/>
              <a:t> </a:t>
            </a:r>
            <a:r>
              <a:rPr lang="en-IN" sz="2800" dirty="0"/>
              <a:t>will install the Requests library and create a </a:t>
            </a:r>
            <a:r>
              <a:rPr lang="en-IN" sz="2800" dirty="0" err="1"/>
              <a:t>Pipfile</a:t>
            </a:r>
            <a:r>
              <a:rPr lang="en-IN" sz="2800" dirty="0"/>
              <a:t> in  project’s directory. </a:t>
            </a:r>
            <a:endParaRPr lang="en-IN" sz="2800" dirty="0" smtClean="0"/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The </a:t>
            </a:r>
            <a:r>
              <a:rPr lang="en-IN" sz="2800" dirty="0" err="1" smtClean="0"/>
              <a:t>pipfile</a:t>
            </a:r>
            <a:r>
              <a:rPr lang="en-IN" sz="2800" dirty="0" smtClean="0"/>
              <a:t> </a:t>
            </a:r>
            <a:r>
              <a:rPr lang="en-IN" sz="2800" dirty="0"/>
              <a:t>is used to track which dependencies of project to re-install them when we </a:t>
            </a:r>
            <a:r>
              <a:rPr lang="en-IN" sz="2800" dirty="0" smtClean="0"/>
              <a:t> share </a:t>
            </a:r>
            <a:r>
              <a:rPr lang="en-IN" sz="2800" dirty="0"/>
              <a:t>project with others</a:t>
            </a:r>
            <a:r>
              <a:rPr lang="en-IN" sz="2800" dirty="0" smtClean="0"/>
              <a:t>.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import requests</a:t>
            </a:r>
          </a:p>
          <a:p>
            <a:pPr fontAlgn="base"/>
            <a:r>
              <a:rPr lang="en-IN" sz="2800" dirty="0"/>
              <a:t>response = </a:t>
            </a:r>
            <a:r>
              <a:rPr lang="en-IN" sz="2800" dirty="0" err="1"/>
              <a:t>requests.get</a:t>
            </a:r>
            <a:r>
              <a:rPr lang="en-IN" sz="2800" dirty="0"/>
              <a:t>('https://httpbin.org/</a:t>
            </a:r>
            <a:r>
              <a:rPr lang="en-IN" sz="2800" dirty="0" err="1"/>
              <a:t>ip</a:t>
            </a:r>
            <a:r>
              <a:rPr lang="en-IN" sz="2800" dirty="0"/>
              <a:t>')</a:t>
            </a:r>
          </a:p>
          <a:p>
            <a:pPr fontAlgn="base"/>
            <a:r>
              <a:rPr lang="en-IN" sz="2800" dirty="0"/>
              <a:t>print('Your IP is {0}'.format(</a:t>
            </a:r>
            <a:r>
              <a:rPr lang="en-IN" sz="2800" dirty="0" err="1"/>
              <a:t>response.json</a:t>
            </a:r>
            <a:r>
              <a:rPr lang="en-IN" sz="2800" dirty="0"/>
              <a:t>()['origin']))</a:t>
            </a:r>
          </a:p>
          <a:p>
            <a:pPr fontAlgn="base"/>
            <a:endParaRPr lang="en-IN" sz="2800" dirty="0"/>
          </a:p>
          <a:p>
            <a:pPr fontAlgn="base"/>
            <a:r>
              <a:rPr lang="en-IN" sz="2800" dirty="0"/>
              <a:t>Run the script using </a:t>
            </a:r>
            <a:r>
              <a:rPr lang="en-IN" sz="2800" dirty="0" err="1"/>
              <a:t>pipenv</a:t>
            </a:r>
            <a:r>
              <a:rPr lang="en-IN" sz="2800" dirty="0"/>
              <a:t> run</a:t>
            </a:r>
            <a:r>
              <a:rPr lang="en-IN" sz="2800" dirty="0" smtClean="0"/>
              <a:t>:</a:t>
            </a:r>
            <a:endParaRPr lang="en-IN" sz="2800" dirty="0"/>
          </a:p>
          <a:p>
            <a:pPr fontAlgn="base"/>
            <a:r>
              <a:rPr lang="en-IN" sz="2800" dirty="0"/>
              <a:t>$ </a:t>
            </a:r>
            <a:r>
              <a:rPr lang="en-IN" sz="2800" dirty="0" err="1"/>
              <a:t>pipenv</a:t>
            </a:r>
            <a:r>
              <a:rPr lang="en-IN" sz="2800" dirty="0"/>
              <a:t> run python main.py</a:t>
            </a:r>
          </a:p>
          <a:p>
            <a:pPr fontAlgn="base"/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1. </a:t>
            </a:r>
            <a:r>
              <a:rPr lang="en-US" altLang="en-US" sz="2800" dirty="0" err="1" smtClean="0">
                <a:effectLst/>
              </a:rPr>
              <a:t>PyDev</a:t>
            </a:r>
            <a:r>
              <a:rPr lang="en-US" altLang="en-US" sz="2800" dirty="0" smtClean="0">
                <a:effectLst/>
              </a:rPr>
              <a:t> with Eclipse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2. </a:t>
            </a:r>
            <a:r>
              <a:rPr lang="en-US" altLang="en-US" sz="2800" dirty="0" smtClean="0"/>
              <a:t>Spider (Comes with Anaconda)</a:t>
            </a:r>
            <a:endParaRPr lang="en-US" altLang="en-US" sz="2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3. </a:t>
            </a:r>
            <a:r>
              <a:rPr lang="en-US" altLang="en-US" sz="2800" dirty="0" smtClean="0">
                <a:solidFill>
                  <a:srgbClr val="FF0000"/>
                </a:solidFill>
              </a:rPr>
              <a:t>Visual Studio Code</a:t>
            </a:r>
            <a:endParaRPr lang="en-US" altLang="en-US" sz="2800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4. Vim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5. </a:t>
            </a:r>
            <a:r>
              <a:rPr lang="en-US" altLang="en-US" sz="2800" dirty="0" err="1" smtClean="0">
                <a:effectLst/>
              </a:rPr>
              <a:t>TextMate</a:t>
            </a:r>
            <a:endParaRPr lang="en-US" altLang="en-US" sz="2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6. </a:t>
            </a:r>
            <a:r>
              <a:rPr lang="en-US" altLang="en-US" sz="2800" dirty="0" err="1" smtClean="0">
                <a:effectLst/>
              </a:rPr>
              <a:t>Gedit</a:t>
            </a:r>
            <a:endParaRPr lang="en-US" altLang="en-US" sz="28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7. Idle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/>
              <a:t>8.</a:t>
            </a:r>
            <a:r>
              <a:rPr lang="en-US" altLang="en-US" sz="2800" dirty="0" smtClean="0">
                <a:effectLst/>
              </a:rPr>
              <a:t> </a:t>
            </a:r>
            <a:r>
              <a:rPr lang="en-US" altLang="en-US" sz="2800" dirty="0" err="1" smtClean="0">
                <a:effectLst/>
              </a:rPr>
              <a:t>NotePad</a:t>
            </a:r>
            <a:r>
              <a:rPr lang="en-US" altLang="en-US" sz="2800" dirty="0" smtClean="0">
                <a:effectLst/>
              </a:rPr>
              <a:t>++ (Windows)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9</a:t>
            </a:r>
            <a:r>
              <a:rPr lang="en-US" altLang="en-US" sz="2800" dirty="0" smtClean="0">
                <a:effectLst/>
              </a:rPr>
              <a:t>.BlueFish (Linux)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/>
              <a:t>10</a:t>
            </a:r>
            <a:r>
              <a:rPr lang="en-US" altLang="en-US" sz="2800" dirty="0" smtClean="0">
                <a:effectLst/>
              </a:rPr>
              <a:t>.PyCharm (Licensed)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3657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Development Environment (IDE’s)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763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IDLE Editor</a:t>
            </a:r>
            <a:r>
              <a:rPr lang="en-US" sz="26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sz="2600" b="1" dirty="0">
              <a:solidFill>
                <a:srgbClr val="FF0000"/>
              </a:solidFill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600" dirty="0"/>
              <a:t> From the </a:t>
            </a:r>
            <a:r>
              <a:rPr lang="en-US" sz="2600" b="1" dirty="0"/>
              <a:t>“Start”</a:t>
            </a:r>
            <a:r>
              <a:rPr lang="en-US" sz="2600" dirty="0"/>
              <a:t> menu, open </a:t>
            </a:r>
            <a:r>
              <a:rPr lang="en-US" sz="2600" b="1" dirty="0"/>
              <a:t>“All Programs”</a:t>
            </a:r>
            <a:r>
              <a:rPr lang="en-US" sz="2600" dirty="0"/>
              <a:t> and select </a:t>
            </a:r>
            <a:r>
              <a:rPr lang="en-US" sz="2600" b="1" dirty="0" smtClean="0"/>
              <a:t>“Python 3.9”</a:t>
            </a:r>
            <a:r>
              <a:rPr lang="en-US" sz="2600" dirty="0" smtClean="0"/>
              <a:t>. </a:t>
            </a:r>
            <a:endParaRPr lang="en-US" sz="26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600" dirty="0"/>
              <a:t>Click on the </a:t>
            </a:r>
            <a:r>
              <a:rPr lang="en-US" sz="2600" b="1" dirty="0"/>
              <a:t>“IDLE (Python GUI)”</a:t>
            </a:r>
            <a:r>
              <a:rPr lang="en-US" sz="2600" dirty="0"/>
              <a:t> link to launch the editor.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600" dirty="0"/>
              <a:t>Once the </a:t>
            </a:r>
            <a:r>
              <a:rPr lang="en-US" sz="2600" b="1" dirty="0"/>
              <a:t>IDLE</a:t>
            </a:r>
            <a:r>
              <a:rPr lang="en-US" sz="2600" dirty="0"/>
              <a:t> window appears, press </a:t>
            </a:r>
            <a:r>
              <a:rPr lang="en-US" sz="2600" b="1" dirty="0"/>
              <a:t>CTRL+N</a:t>
            </a:r>
            <a:r>
              <a:rPr lang="en-US" sz="2600" dirty="0"/>
              <a:t> to create a new file. Then, name it </a:t>
            </a:r>
            <a:r>
              <a:rPr lang="en-US" sz="2600" b="1" dirty="0"/>
              <a:t>“hello.py”</a:t>
            </a:r>
            <a:r>
              <a:rPr lang="en-US" sz="2600" dirty="0"/>
              <a:t> while saving using the</a:t>
            </a:r>
            <a:r>
              <a:rPr lang="en-US" sz="2600" b="1" dirty="0"/>
              <a:t> CTRL+S</a:t>
            </a:r>
            <a:r>
              <a:rPr lang="en-US" sz="2600" dirty="0"/>
              <a:t>. Write below code</a:t>
            </a:r>
          </a:p>
          <a:p>
            <a:pPr lvl="0" fontAlgn="base"/>
            <a:r>
              <a:rPr lang="en-US" sz="2600" dirty="0"/>
              <a:t> </a:t>
            </a:r>
          </a:p>
          <a:p>
            <a:pPr lvl="1" fontAlgn="base"/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print</a:t>
            </a:r>
            <a:r>
              <a:rPr lang="en-US" sz="2600" dirty="0">
                <a:solidFill>
                  <a:srgbClr val="FF0000"/>
                </a:solidFill>
              </a:rPr>
              <a:t>("Hello, World!")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600" dirty="0" smtClean="0"/>
              <a:t>Save </a:t>
            </a:r>
            <a:r>
              <a:rPr lang="en-US" sz="2600" dirty="0"/>
              <a:t>the file and go to </a:t>
            </a:r>
            <a:r>
              <a:rPr lang="en-US" sz="2600" b="1" dirty="0"/>
              <a:t>[Run &gt;&gt; Run Module]</a:t>
            </a:r>
            <a:r>
              <a:rPr lang="en-US" sz="2600" dirty="0"/>
              <a:t> or press </a:t>
            </a:r>
            <a:r>
              <a:rPr lang="en-US" sz="2600" b="1" dirty="0"/>
              <a:t>F5</a:t>
            </a:r>
            <a:r>
              <a:rPr lang="en-US" sz="2600" dirty="0"/>
              <a:t> to execute your first Python script.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648072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GOOD MORNING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2068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 smtClean="0">
              <a:solidFill>
                <a:srgbClr val="7030A0"/>
              </a:solidFill>
            </a:endParaRPr>
          </a:p>
          <a:p>
            <a:endParaRPr lang="en-IN" sz="2800" dirty="0"/>
          </a:p>
          <a:p>
            <a:endParaRPr lang="en-IN" sz="2800" dirty="0" smtClean="0"/>
          </a:p>
          <a:p>
            <a:endParaRPr lang="en-US" sz="2800" i="1" dirty="0" smtClean="0"/>
          </a:p>
          <a:p>
            <a:endParaRPr lang="en-US" sz="2800" i="1" dirty="0"/>
          </a:p>
          <a:p>
            <a:endParaRPr lang="en-IN" sz="2800" dirty="0"/>
          </a:p>
        </p:txBody>
      </p:sp>
      <p:pic>
        <p:nvPicPr>
          <p:cNvPr id="7" name="Picture 5" descr="Confucius Qu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3606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552497"/>
            <a:ext cx="9144000" cy="59994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927" y="621243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Pip Installation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8763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Download</a:t>
            </a:r>
            <a:r>
              <a:rPr lang="en-US" sz="2800" dirty="0"/>
              <a:t> </a:t>
            </a:r>
            <a:r>
              <a:rPr lang="en-US" sz="2800" dirty="0">
                <a:hlinkClick r:id="rId2"/>
              </a:rPr>
              <a:t>get-pip.py</a:t>
            </a:r>
            <a:r>
              <a:rPr lang="en-US" sz="2800" dirty="0"/>
              <a:t> to a folder on your computer.</a:t>
            </a:r>
            <a:endParaRPr lang="en-IN" sz="2800" dirty="0"/>
          </a:p>
          <a:p>
            <a:pPr lvl="0"/>
            <a:r>
              <a:rPr lang="en-US" sz="2800" dirty="0" smtClean="0"/>
              <a:t>Open </a:t>
            </a:r>
            <a:r>
              <a:rPr lang="en-US" sz="2800" dirty="0"/>
              <a:t>a command prompt and navigate to the folder containing get-pip.py.</a:t>
            </a:r>
            <a:endParaRPr lang="en-IN" sz="2800" dirty="0"/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Run </a:t>
            </a:r>
            <a:r>
              <a:rPr lang="en-US" sz="2800" dirty="0"/>
              <a:t>the following command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python </a:t>
            </a:r>
            <a:r>
              <a:rPr lang="en-US" sz="2800" dirty="0">
                <a:solidFill>
                  <a:srgbClr val="FF0000"/>
                </a:solidFill>
              </a:rPr>
              <a:t>get-pip.py</a:t>
            </a:r>
            <a:endParaRPr lang="en-IN" sz="2800" dirty="0">
              <a:solidFill>
                <a:srgbClr val="FF0000"/>
              </a:solidFill>
            </a:endParaRPr>
          </a:p>
          <a:p>
            <a:pPr lvl="0"/>
            <a:r>
              <a:rPr lang="en-US" sz="2800" dirty="0" smtClean="0"/>
              <a:t>Pip </a:t>
            </a:r>
            <a:r>
              <a:rPr lang="en-US" sz="2800" dirty="0"/>
              <a:t>is now installed!</a:t>
            </a:r>
            <a:endParaRPr lang="en-IN" sz="2800" dirty="0"/>
          </a:p>
          <a:p>
            <a:endParaRPr lang="en-US" sz="2800" dirty="0" smtClean="0"/>
          </a:p>
          <a:p>
            <a:r>
              <a:rPr lang="en-US" sz="2800" dirty="0" smtClean="0"/>
              <a:t>Verify </a:t>
            </a:r>
            <a:r>
              <a:rPr lang="en-US" sz="2800" dirty="0"/>
              <a:t>that Pip was installed correctly by opening a command prompt 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4"/>
            <a:r>
              <a:rPr lang="en-US" sz="2800" dirty="0" smtClean="0"/>
              <a:t>C:\&gt;pip –V</a:t>
            </a:r>
          </a:p>
          <a:p>
            <a:pPr lvl="4"/>
            <a:r>
              <a:rPr lang="en-US" sz="2800" dirty="0" smtClean="0"/>
              <a:t>C:\&gt; pip help</a:t>
            </a:r>
          </a:p>
          <a:p>
            <a:pPr lvl="4"/>
            <a:r>
              <a:rPr lang="en-US" sz="2800" dirty="0" smtClean="0"/>
              <a:t>C:\&gt;</a:t>
            </a:r>
            <a:r>
              <a:rPr lang="en-US" sz="2800" dirty="0"/>
              <a:t>pip install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dirty="0" err="1"/>
              <a:t>scipy</a:t>
            </a: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 </a:t>
            </a:r>
            <a:endParaRPr lang="en-IN" sz="2800" dirty="0"/>
          </a:p>
          <a:p>
            <a:pPr lvl="4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Anaconda </a:t>
            </a:r>
            <a:r>
              <a:rPr lang="en-US" b="1" dirty="0" err="1" smtClean="0">
                <a:solidFill>
                  <a:srgbClr val="FFFF00"/>
                </a:solidFill>
              </a:rPr>
              <a:t>Installtion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4"/>
            <a:ext cx="9144000" cy="670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858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https://colab.research.google.com/notebooks/welcome.ipynb#recent=true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022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858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https://colab.research.google.com/notebooks/welcome.ipynb#recent=true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574"/>
            <a:ext cx="9144000" cy="6702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27050" y="970679"/>
            <a:ext cx="8166100" cy="499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 dirty="0">
                <a:latin typeface="Nimbus Roman No9 L"/>
                <a:ea typeface="msmincho"/>
                <a:cs typeface="msmincho"/>
              </a:rPr>
              <a:t>Python is  an interpreter.  The interpreter reads other Python programs and commands, and executes them.  </a:t>
            </a:r>
            <a:endParaRPr lang="en-GB" altLang="en-US" sz="2400" dirty="0" smtClean="0">
              <a:latin typeface="Nimbus Roman No9 L"/>
              <a:ea typeface="msmincho"/>
              <a:cs typeface="msmincho"/>
            </a:endParaRPr>
          </a:p>
          <a:p>
            <a:endParaRPr lang="en-GB" altLang="en-US" sz="2400" dirty="0" smtClean="0">
              <a:latin typeface="Nimbus Roman No9 L"/>
              <a:ea typeface="msmincho"/>
              <a:cs typeface="msmincho"/>
            </a:endParaRPr>
          </a:p>
          <a:p>
            <a:r>
              <a:rPr lang="en-GB" altLang="en-US" sz="2400" dirty="0" smtClean="0">
                <a:latin typeface="Nimbus Roman No9 L"/>
                <a:ea typeface="msmincho"/>
                <a:cs typeface="msmincho"/>
              </a:rPr>
              <a:t>Python </a:t>
            </a:r>
            <a:r>
              <a:rPr lang="en-GB" altLang="en-US" sz="2400" dirty="0">
                <a:latin typeface="Nimbus Roman No9 L"/>
                <a:ea typeface="msmincho"/>
                <a:cs typeface="msmincho"/>
              </a:rPr>
              <a:t>programs are compiled automatically before being scanned into the interpreter.  </a:t>
            </a:r>
          </a:p>
          <a:p>
            <a:endParaRPr lang="en-GB" altLang="en-US" sz="2400" dirty="0">
              <a:latin typeface="Nimbus Roman No9 L"/>
              <a:ea typeface="msmincho"/>
              <a:cs typeface="msmincho"/>
            </a:endParaRPr>
          </a:p>
          <a:p>
            <a:endParaRPr lang="en-GB" altLang="en-US" sz="2800" b="1" dirty="0">
              <a:solidFill>
                <a:srgbClr val="FF0000"/>
              </a:solidFill>
              <a:latin typeface="Nimbus Roman No9 L"/>
              <a:ea typeface="msmincho"/>
              <a:cs typeface="msmincho"/>
            </a:endParaRPr>
          </a:p>
          <a:p>
            <a:pPr>
              <a:lnSpc>
                <a:spcPct val="103000"/>
              </a:lnSpc>
            </a:pPr>
            <a:r>
              <a:rPr lang="en-GB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smincho"/>
                <a:cs typeface="msmincho"/>
              </a:rPr>
              <a:t>C:\&gt; </a:t>
            </a:r>
            <a:r>
              <a:rPr lang="en-GB" alt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msmincho"/>
                <a:cs typeface="msmincho"/>
              </a:rPr>
              <a:t>python</a:t>
            </a:r>
            <a:r>
              <a:rPr lang="en-GB" altLang="en-US" sz="2800" b="1" dirty="0">
                <a:solidFill>
                  <a:srgbClr val="FF0000"/>
                </a:solidFill>
                <a:latin typeface="Nimbus Roman No9 L"/>
                <a:ea typeface="msmincho"/>
                <a:cs typeface="msmincho"/>
              </a:rPr>
              <a:t>      </a:t>
            </a:r>
          </a:p>
          <a:p>
            <a:pPr>
              <a:lnSpc>
                <a:spcPct val="103000"/>
              </a:lnSpc>
            </a:pPr>
            <a:endParaRPr lang="en-GB" altLang="en-US" sz="2400" dirty="0">
              <a:latin typeface="Nimbus Roman No9 L"/>
              <a:ea typeface="msmincho"/>
              <a:cs typeface="msmincho"/>
            </a:endParaRPr>
          </a:p>
          <a:p>
            <a:pPr>
              <a:lnSpc>
                <a:spcPct val="103000"/>
              </a:lnSpc>
            </a:pPr>
            <a:r>
              <a:rPr lang="en-GB" altLang="en-US" sz="2400" dirty="0" smtClean="0">
                <a:latin typeface="Courier New" panose="02070309020205020404" pitchFamily="49" charset="0"/>
                <a:ea typeface="msmincho"/>
                <a:cs typeface="msmincho"/>
              </a:rPr>
              <a:t>&gt;&gt;&gt;</a:t>
            </a:r>
            <a:r>
              <a:rPr lang="en-GB" altLang="en-US" sz="2400" dirty="0" smtClean="0">
                <a:latin typeface="Nimbus Roman No9 L"/>
                <a:ea typeface="msmincho"/>
                <a:cs typeface="msmincho"/>
              </a:rPr>
              <a:t>                 </a:t>
            </a:r>
            <a:endParaRPr lang="en-GB" altLang="en-US" sz="2400" dirty="0">
              <a:latin typeface="Nimbus Roman No9 L"/>
              <a:ea typeface="msmincho"/>
              <a:cs typeface="msmincho"/>
            </a:endParaRPr>
          </a:p>
          <a:p>
            <a:pPr>
              <a:lnSpc>
                <a:spcPct val="103000"/>
              </a:lnSpc>
            </a:pPr>
            <a:endParaRPr lang="en-GB" altLang="en-US" sz="2400" dirty="0">
              <a:latin typeface="Nimbus Roman No9 L"/>
              <a:ea typeface="msmincho"/>
              <a:cs typeface="msmincho"/>
            </a:endParaRPr>
          </a:p>
          <a:p>
            <a:pPr>
              <a:lnSpc>
                <a:spcPct val="103000"/>
              </a:lnSpc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 # After a short message, the &gt;&gt;&gt; symbol will appear.  This signals   the start of a Python interpreter's command line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53657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Running Python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86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3657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Advanced Python 3.9 topics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858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Lambda functions, (</a:t>
            </a:r>
            <a:r>
              <a:rPr lang="en-IN" sz="2400" dirty="0" err="1" smtClean="0"/>
              <a:t>map,reduce,filter</a:t>
            </a:r>
            <a:r>
              <a:rPr lang="en-IN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Iterators,decorators,generators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Debugging,profiling,memory</a:t>
            </a:r>
            <a:r>
              <a:rPr lang="en-IN" sz="2400" dirty="0" smtClean="0"/>
              <a:t> </a:t>
            </a:r>
            <a:r>
              <a:rPr lang="en-IN" sz="2400" dirty="0" err="1" smtClean="0"/>
              <a:t>management,optimization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Design patterns and anti-patterns with OOPs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Multi-threading and multi-processing  with </a:t>
            </a:r>
            <a:r>
              <a:rPr lang="en-IN" sz="2400" dirty="0" err="1" smtClean="0"/>
              <a:t>async</a:t>
            </a:r>
            <a:r>
              <a:rPr lang="en-IN" sz="2400" dirty="0" smtClean="0"/>
              <a:t>/await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Context manager and working with CSV,JSON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Working with Pickle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Testing in python (Unit &amp; performance with </a:t>
            </a:r>
            <a:r>
              <a:rPr lang="en-IN" sz="2400" dirty="0" err="1" smtClean="0"/>
              <a:t>pytest</a:t>
            </a:r>
            <a:r>
              <a:rPr lang="en-IN" sz="2400" dirty="0" smtClean="0"/>
              <a:t> , locust)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Working with fork, sys, </a:t>
            </a:r>
            <a:r>
              <a:rPr lang="en-IN" sz="2400" dirty="0" err="1" smtClean="0"/>
              <a:t>subprocess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Fast API </a:t>
            </a:r>
            <a:r>
              <a:rPr lang="en-IN" sz="2400" dirty="0" smtClean="0"/>
              <a:t>with </a:t>
            </a:r>
            <a:r>
              <a:rPr lang="en-IN" sz="2400" dirty="0" err="1" smtClean="0"/>
              <a:t>SqlAlchemy</a:t>
            </a:r>
            <a:r>
              <a:rPr lang="en-IN" sz="2400" dirty="0" smtClean="0"/>
              <a:t> ORM and 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Memory management and memory leaks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Python with C language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Data Manipulation with pandas, </a:t>
            </a:r>
            <a:r>
              <a:rPr lang="en-IN" sz="2400" dirty="0" err="1" smtClean="0"/>
              <a:t>numpy</a:t>
            </a:r>
            <a:r>
              <a:rPr lang="en-IN" sz="2400" dirty="0" smtClean="0"/>
              <a:t> and </a:t>
            </a:r>
            <a:r>
              <a:rPr lang="en-IN" sz="2400" dirty="0" err="1" smtClean="0"/>
              <a:t>matlpotlib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Performance </a:t>
            </a:r>
            <a:r>
              <a:rPr lang="en-IN" sz="2400" dirty="0"/>
              <a:t> </a:t>
            </a:r>
            <a:r>
              <a:rPr lang="en-IN" sz="2400" dirty="0" smtClean="0"/>
              <a:t>and Optimization with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20 tips in python (Best practices)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ffectLst/>
              </a:rPr>
              <a:t>“Python” or “</a:t>
            </a:r>
            <a:r>
              <a:rPr lang="en-US" altLang="en-US" dirty="0" err="1" smtClean="0">
                <a:effectLst/>
              </a:rPr>
              <a:t>CPython</a:t>
            </a:r>
            <a:r>
              <a:rPr lang="en-US" altLang="en-US" dirty="0" smtClean="0">
                <a:effectLst/>
              </a:rPr>
              <a:t>” is written in C/C++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effectLst/>
              </a:rPr>
              <a:t>   </a:t>
            </a:r>
          </a:p>
          <a:p>
            <a:pPr eaLnBrk="1" hangingPunct="1"/>
            <a:r>
              <a:rPr lang="en-US" altLang="en-US" dirty="0" smtClean="0">
                <a:effectLst/>
              </a:rPr>
              <a:t>“</a:t>
            </a:r>
            <a:r>
              <a:rPr lang="en-US" altLang="en-US" dirty="0" err="1" smtClean="0">
                <a:effectLst/>
              </a:rPr>
              <a:t>Jython</a:t>
            </a:r>
            <a:r>
              <a:rPr lang="en-US" altLang="en-US" dirty="0" smtClean="0">
                <a:effectLst/>
              </a:rPr>
              <a:t>” is written in Java for the JVM</a:t>
            </a:r>
          </a:p>
          <a:p>
            <a:pPr marL="0" indent="0" eaLnBrk="1" hangingPunct="1">
              <a:buNone/>
            </a:pPr>
            <a:endParaRPr lang="en-US" altLang="en-US" dirty="0" smtClean="0">
              <a:effectLst/>
            </a:endParaRPr>
          </a:p>
          <a:p>
            <a:pPr eaLnBrk="1" hangingPunct="1"/>
            <a:r>
              <a:rPr lang="en-US" altLang="en-US" dirty="0" smtClean="0">
                <a:effectLst/>
              </a:rPr>
              <a:t>“</a:t>
            </a:r>
            <a:r>
              <a:rPr lang="en-US" altLang="en-US" dirty="0" err="1" smtClean="0">
                <a:effectLst/>
              </a:rPr>
              <a:t>IronPython</a:t>
            </a:r>
            <a:r>
              <a:rPr lang="en-US" altLang="en-US" dirty="0" smtClean="0">
                <a:effectLst/>
              </a:rPr>
              <a:t>” is written in C# for the </a:t>
            </a:r>
            <a:r>
              <a:rPr lang="en-US" altLang="en-US" dirty="0" err="1" smtClean="0">
                <a:effectLst/>
              </a:rPr>
              <a:t>.Net</a:t>
            </a:r>
            <a:r>
              <a:rPr lang="en-US" altLang="en-US" dirty="0" smtClean="0">
                <a:effectLst/>
              </a:rPr>
              <a:t> environment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3657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Versions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96466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Python Version 				</a:t>
            </a:r>
            <a:r>
              <a:rPr lang="en-US" sz="2400" b="1" u="sng" dirty="0" smtClean="0">
                <a:solidFill>
                  <a:srgbClr val="FF0000"/>
                </a:solidFill>
              </a:rPr>
              <a:t>Release </a:t>
            </a:r>
            <a:r>
              <a:rPr lang="en-US" sz="2400" b="1" u="sng" dirty="0">
                <a:solidFill>
                  <a:srgbClr val="FF0000"/>
                </a:solidFill>
              </a:rPr>
              <a:t>date:</a:t>
            </a:r>
            <a:endParaRPr lang="en-US" b="1" dirty="0">
              <a:solidFill>
                <a:srgbClr val="FF0000"/>
              </a:solidFill>
            </a:endParaRPr>
          </a:p>
          <a:p>
            <a:pPr lvl="0" fontAlgn="ctr"/>
            <a:r>
              <a:rPr lang="en-US" sz="2400" dirty="0"/>
              <a:t>Python v0.1.0 (The First Edition)		- 1990</a:t>
            </a:r>
          </a:p>
          <a:p>
            <a:pPr lvl="0" fontAlgn="ctr"/>
            <a:r>
              <a:rPr lang="en-US" sz="2400" dirty="0"/>
              <a:t>Python v0.9.5 (Macintosh support)		- 1992</a:t>
            </a:r>
          </a:p>
          <a:p>
            <a:pPr lvl="0" fontAlgn="ctr"/>
            <a:r>
              <a:rPr lang="en-US" sz="2400" dirty="0" smtClean="0"/>
              <a:t>….</a:t>
            </a:r>
          </a:p>
          <a:p>
            <a:pPr lvl="0" fontAlgn="ctr"/>
            <a:r>
              <a:rPr lang="en-US" sz="2400" dirty="0" smtClean="0"/>
              <a:t>Python </a:t>
            </a:r>
            <a:r>
              <a:rPr lang="en-US" sz="2400" dirty="0"/>
              <a:t>v2.0.0 (Added list comprehensions)	- 16th Oct’2000</a:t>
            </a:r>
          </a:p>
          <a:p>
            <a:pPr lvl="0" fontAlgn="ctr"/>
            <a:r>
              <a:rPr lang="en-US" sz="2400" dirty="0"/>
              <a:t>Python v2.7.0 					- 3rd Jul’2010</a:t>
            </a:r>
          </a:p>
          <a:p>
            <a:pPr lvl="0" fontAlgn="ctr"/>
            <a:r>
              <a:rPr lang="en-US" sz="2400" dirty="0"/>
              <a:t>Python v3.0.0					- 3rd Dec’2008</a:t>
            </a:r>
          </a:p>
          <a:p>
            <a:pPr lvl="0" fontAlgn="ctr"/>
            <a:r>
              <a:rPr lang="en-US" sz="2400" dirty="0"/>
              <a:t>Python v3.6.6					- Jun’2018</a:t>
            </a:r>
          </a:p>
          <a:p>
            <a:pPr lvl="0" fontAlgn="ctr"/>
            <a:r>
              <a:rPr lang="en-US" sz="2400" dirty="0"/>
              <a:t>Python v3.7.0 </a:t>
            </a:r>
            <a:r>
              <a:rPr lang="en-US" sz="2400" dirty="0" smtClean="0"/>
              <a:t>				</a:t>
            </a: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Jun’2018</a:t>
            </a:r>
          </a:p>
          <a:p>
            <a:pPr lvl="0" fontAlgn="ctr"/>
            <a:r>
              <a:rPr lang="en-US" sz="2400" dirty="0" smtClean="0"/>
              <a:t>Python v3.7.5 		</a:t>
            </a:r>
            <a:r>
              <a:rPr lang="en-US" sz="2400" dirty="0"/>
              <a:t>			- </a:t>
            </a:r>
            <a:r>
              <a:rPr lang="en-US" sz="2400" dirty="0" smtClean="0"/>
              <a:t>Jan2019</a:t>
            </a:r>
          </a:p>
          <a:p>
            <a:pPr lvl="0" fontAlgn="ctr"/>
            <a:r>
              <a:rPr lang="en-US" sz="2400" dirty="0" smtClean="0"/>
              <a:t>Python  v3.8					- Aug 2020</a:t>
            </a:r>
          </a:p>
          <a:p>
            <a:pPr lvl="0" fontAlgn="ctr"/>
            <a:endParaRPr lang="en-US" sz="2400" dirty="0" smtClean="0"/>
          </a:p>
          <a:p>
            <a:pPr lvl="0" fontAlgn="ctr"/>
            <a:r>
              <a:rPr lang="en-US" sz="2400" dirty="0" smtClean="0">
                <a:solidFill>
                  <a:srgbClr val="FF0000"/>
                </a:solidFill>
              </a:rPr>
              <a:t>Python V3.9.2					- Jan 2021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" y="838200"/>
            <a:ext cx="8610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ython </a:t>
            </a:r>
            <a:r>
              <a:rPr lang="en-US" sz="2800" dirty="0">
                <a:solidFill>
                  <a:srgbClr val="FF0000"/>
                </a:solidFill>
              </a:rPr>
              <a:t>is easy to learn, highly readable, and simple to </a:t>
            </a:r>
            <a:r>
              <a:rPr lang="en-US" sz="2800" dirty="0" smtClean="0">
                <a:solidFill>
                  <a:srgbClr val="FF0000"/>
                </a:solidFill>
              </a:rPr>
              <a:t>use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Python </a:t>
            </a:r>
            <a:r>
              <a:rPr lang="en-US" sz="2800" dirty="0"/>
              <a:t>programming is platform independent (</a:t>
            </a:r>
            <a:r>
              <a:rPr lang="en-US" sz="2800" dirty="0" smtClean="0"/>
              <a:t>mac/windows/</a:t>
            </a:r>
            <a:r>
              <a:rPr lang="en-US" sz="2800" dirty="0" err="1" smtClean="0"/>
              <a:t>lynux</a:t>
            </a:r>
            <a:r>
              <a:rPr lang="en-US" sz="2800" dirty="0" smtClean="0"/>
              <a:t>)</a:t>
            </a:r>
          </a:p>
          <a:p>
            <a:pPr algn="ctr"/>
            <a:endParaRPr lang="en-US" sz="2800" dirty="0"/>
          </a:p>
          <a:p>
            <a:pPr lvl="0" algn="ctr"/>
            <a:r>
              <a:rPr lang="en-US" sz="2800" dirty="0"/>
              <a:t>Python is one of the preferred programming languages for working in Test Automation, Web Scraping, Data Analytics, and Machine Learning </a:t>
            </a:r>
            <a:r>
              <a:rPr lang="en-US" sz="2800" dirty="0" smtClean="0"/>
              <a:t>domains</a:t>
            </a:r>
          </a:p>
          <a:p>
            <a:pPr lvl="0" algn="ctr"/>
            <a:endParaRPr lang="en-US" sz="2800" dirty="0"/>
          </a:p>
          <a:p>
            <a:pPr lvl="0" algn="ctr"/>
            <a:r>
              <a:rPr lang="en-US" sz="2800" dirty="0" smtClean="0">
                <a:solidFill>
                  <a:srgbClr val="FF0000"/>
                </a:solidFill>
              </a:rPr>
              <a:t>Modules:</a:t>
            </a:r>
          </a:p>
          <a:p>
            <a:pPr lvl="0" algn="ctr"/>
            <a:r>
              <a:rPr lang="en-US" sz="2800" dirty="0"/>
              <a:t>p</a:t>
            </a:r>
            <a:r>
              <a:rPr lang="en-US" sz="2800" dirty="0" smtClean="0"/>
              <a:t>andas,</a:t>
            </a:r>
            <a:r>
              <a:rPr lang="en-US" sz="2800" dirty="0"/>
              <a:t>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dirty="0" smtClean="0"/>
              <a:t>,</a:t>
            </a:r>
            <a:r>
              <a:rPr lang="en-US" sz="2800" dirty="0" err="1" smtClean="0"/>
              <a:t>scipy</a:t>
            </a:r>
            <a:r>
              <a:rPr lang="en-US" sz="2800" dirty="0" smtClean="0"/>
              <a:t> ,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 ,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, </a:t>
            </a:r>
            <a:r>
              <a:rPr lang="en-US" sz="2800" dirty="0" err="1" smtClean="0"/>
              <a:t>tensorflow</a:t>
            </a:r>
            <a:r>
              <a:rPr lang="en-US" sz="2800" dirty="0" smtClean="0"/>
              <a:t>, </a:t>
            </a:r>
            <a:r>
              <a:rPr lang="en-US" sz="2800" dirty="0" err="1" smtClean="0"/>
              <a:t>seaborn</a:t>
            </a:r>
            <a:r>
              <a:rPr lang="en-US" sz="2800" dirty="0" smtClean="0"/>
              <a:t>, </a:t>
            </a:r>
            <a:r>
              <a:rPr lang="en-US" sz="2800" dirty="0" err="1" smtClean="0"/>
              <a:t>beautifulsoup</a:t>
            </a:r>
            <a:r>
              <a:rPr lang="en-US" sz="2800" dirty="0" smtClean="0"/>
              <a:t>……</a:t>
            </a:r>
            <a:endParaRPr lang="en-US" sz="2800" dirty="0"/>
          </a:p>
          <a:p>
            <a:pPr algn="ctr"/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0"/>
            <a:ext cx="8240712" cy="460375"/>
          </a:xfrm>
          <a:solidFill>
            <a:srgbClr val="99CCFF"/>
          </a:solidFill>
        </p:spPr>
        <p:txBody>
          <a:bodyPr lIns="79729" tIns="39071" rIns="79729" bIns="39071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  <a:defRPr/>
            </a:pPr>
            <a:r>
              <a:rPr lang="en-GB" altLang="en-US" sz="2471" b="1" dirty="0">
                <a:solidFill>
                  <a:srgbClr val="FF0000"/>
                </a:solidFill>
              </a:rPr>
              <a:t>Why Use </a:t>
            </a:r>
            <a:r>
              <a:rPr lang="en-GB" altLang="en-US" sz="2471" b="1" dirty="0" smtClean="0">
                <a:solidFill>
                  <a:srgbClr val="FF0000"/>
                </a:solidFill>
              </a:rPr>
              <a:t>Python</a:t>
            </a:r>
            <a:r>
              <a:rPr lang="en-GB" altLang="en-US" sz="2471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8419" y="543502"/>
            <a:ext cx="9047162" cy="602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Python is object-oriented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Python supports polymorphism, operation overloading, and multiple inheritance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It's free (open source)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Online Python community is huge 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It's portable – Supported on mac , windows and Linux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It's powerful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Dynamic typing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Built-in types and tools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Nimbus Roman No9 L"/>
                <a:ea typeface="msmincho"/>
                <a:cs typeface="msmincho"/>
              </a:rPr>
              <a:t>Third </a:t>
            </a:r>
            <a:r>
              <a:rPr lang="en-GB" altLang="en-US" sz="2400" dirty="0">
                <a:latin typeface="Nimbus Roman No9 L"/>
                <a:ea typeface="msmincho"/>
                <a:cs typeface="msmincho"/>
              </a:rPr>
              <a:t>party utilities (e.g. Numeric, </a:t>
            </a:r>
            <a:r>
              <a:rPr lang="en-GB" altLang="en-US" sz="2400" dirty="0" err="1">
                <a:latin typeface="Nimbus Roman No9 L"/>
                <a:ea typeface="msmincho"/>
                <a:cs typeface="msmincho"/>
              </a:rPr>
              <a:t>NumPy</a:t>
            </a:r>
            <a:r>
              <a:rPr lang="en-GB" altLang="en-US" sz="2400" dirty="0">
                <a:latin typeface="Nimbus Roman No9 L"/>
                <a:ea typeface="msmincho"/>
                <a:cs typeface="msmincho"/>
              </a:rPr>
              <a:t>, </a:t>
            </a:r>
            <a:r>
              <a:rPr lang="en-GB" altLang="en-US" sz="2400" dirty="0" err="1">
                <a:latin typeface="Nimbus Roman No9 L"/>
                <a:ea typeface="msmincho"/>
                <a:cs typeface="msmincho"/>
              </a:rPr>
              <a:t>SciPy</a:t>
            </a:r>
            <a:r>
              <a:rPr lang="en-GB" altLang="en-US" sz="2400" dirty="0">
                <a:latin typeface="Nimbus Roman No9 L"/>
                <a:ea typeface="msmincho"/>
                <a:cs typeface="msmincho"/>
              </a:rPr>
              <a:t>)</a:t>
            </a:r>
          </a:p>
          <a:p>
            <a:pPr>
              <a:lnSpc>
                <a:spcPct val="150000"/>
              </a:lnSpc>
              <a:buSzPct val="57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Nimbus Roman No9 L"/>
                <a:ea typeface="msmincho"/>
                <a:cs typeface="msmincho"/>
              </a:rPr>
              <a:t>Automatic memory management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53657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Python 3.9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30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Features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86868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Code </a:t>
            </a:r>
            <a:r>
              <a:rPr lang="en-US" sz="2500" dirty="0"/>
              <a:t>quality	- Highly readable, reusable and maintainable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Developer productivity (Dynamically typed and smaller code</a:t>
            </a:r>
            <a:r>
              <a:rPr lang="en-US" sz="2500" dirty="0" smtClean="0"/>
              <a:t>)</a:t>
            </a:r>
            <a:endParaRPr lang="en-US" sz="2500" dirty="0"/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Code Portability – interpreter executes on different platforms(mac/</a:t>
            </a:r>
            <a:r>
              <a:rPr lang="en-US" sz="2500" dirty="0" err="1"/>
              <a:t>unix</a:t>
            </a:r>
            <a:r>
              <a:rPr lang="en-US" sz="2500" dirty="0"/>
              <a:t>/windows)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Built-in and external libraries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Component integration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Allows to load C/C++ libraries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Integration with java and </a:t>
            </a:r>
            <a:r>
              <a:rPr lang="en-US" sz="2500" dirty="0" err="1"/>
              <a:t>.net</a:t>
            </a:r>
            <a:r>
              <a:rPr lang="en-US" sz="2500" dirty="0"/>
              <a:t> components , COM/Silverlight, interface with USB devices and serial ports, exchange data over network like SOAP, XML-RPC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Free to use, modify and </a:t>
            </a:r>
            <a:r>
              <a:rPr lang="en-US" sz="2500" dirty="0" smtClean="0"/>
              <a:t>re-distribute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Data science and machine learning supporting modules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Administer Azure and AWS cloud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6575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Python Programming Domains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Web </a:t>
            </a:r>
            <a:r>
              <a:rPr lang="en-US" sz="2800" dirty="0"/>
              <a:t>application development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</a:t>
            </a:r>
            <a:r>
              <a:rPr lang="en-US" sz="2800" dirty="0"/>
              <a:t>Django, Flask, </a:t>
            </a:r>
            <a:r>
              <a:rPr lang="en-US" sz="2800" dirty="0" err="1"/>
              <a:t>CherryPy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smtClean="0"/>
              <a:t>FastAPI)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Scientific and numeric computing (Data science and machine learning) - </a:t>
            </a:r>
            <a:r>
              <a:rPr lang="en-US" sz="2800" dirty="0" err="1"/>
              <a:t>NumPy</a:t>
            </a:r>
            <a:r>
              <a:rPr lang="en-US" sz="2800" dirty="0"/>
              <a:t>, </a:t>
            </a:r>
            <a:r>
              <a:rPr lang="en-US" sz="2800" dirty="0" err="1"/>
              <a:t>SciPy</a:t>
            </a:r>
            <a:r>
              <a:rPr lang="en-US" sz="2800" dirty="0"/>
              <a:t>, Pandas,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Ipython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GUI programming (GUI and Image processing applications) </a:t>
            </a:r>
            <a:r>
              <a:rPr lang="en-US" sz="2800" dirty="0" smtClean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Python is propelling many 3D animation software like 3ds Max, Blender, Cinema 4D, Houdini, and Maya.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DSR Murthy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1521</Words>
  <Application>Microsoft Office PowerPoint</Application>
  <PresentationFormat>On-screen Show (4:3)</PresentationFormat>
  <Paragraphs>260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msmincho</vt:lpstr>
      <vt:lpstr>Nimbus Roman No9 L</vt:lpstr>
      <vt:lpstr>Times New Roman</vt:lpstr>
      <vt:lpstr>Wingdings</vt:lpstr>
      <vt:lpstr>Office Theme</vt:lpstr>
      <vt:lpstr>PowerPoint Presentation</vt:lpstr>
      <vt:lpstr>GOOD MORNING</vt:lpstr>
      <vt:lpstr>PowerPoint Presentation</vt:lpstr>
      <vt:lpstr>PowerPoint Presentation</vt:lpstr>
      <vt:lpstr>Python Versions</vt:lpstr>
      <vt:lpstr>Python 3.9</vt:lpstr>
      <vt:lpstr>Why Use Python?</vt:lpstr>
      <vt:lpstr>Python Features</vt:lpstr>
      <vt:lpstr>Python Programming Domains</vt:lpstr>
      <vt:lpstr>Python 3.9</vt:lpstr>
      <vt:lpstr>Python 3.9</vt:lpstr>
      <vt:lpstr>Python 3.9</vt:lpstr>
      <vt:lpstr>Python 3.9</vt:lpstr>
      <vt:lpstr>Virtual environment with venv</vt:lpstr>
      <vt:lpstr>Virtual environment with virtualenv</vt:lpstr>
      <vt:lpstr>Virtual environment with pipenv</vt:lpstr>
      <vt:lpstr>Virtual environment with pipenv</vt:lpstr>
      <vt:lpstr>PowerPoint Presentation</vt:lpstr>
      <vt:lpstr>Python 3.9</vt:lpstr>
      <vt:lpstr>Python 3.9</vt:lpstr>
      <vt:lpstr>Pip Installation</vt:lpstr>
      <vt:lpstr>Anaconda Installtion</vt:lpstr>
      <vt:lpstr>Python 3.9</vt:lpstr>
      <vt:lpstr>Python 3.9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3.7</dc:title>
  <dc:creator>User</dc:creator>
  <cp:lastModifiedBy>Windows User</cp:lastModifiedBy>
  <cp:revision>264</cp:revision>
  <dcterms:created xsi:type="dcterms:W3CDTF">2006-08-16T00:00:00Z</dcterms:created>
  <dcterms:modified xsi:type="dcterms:W3CDTF">2021-05-07T11:01:44Z</dcterms:modified>
</cp:coreProperties>
</file>