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57" r:id="rId4"/>
    <p:sldId id="264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1"/>
    <p:restoredTop sz="72410" autoAdjust="0"/>
  </p:normalViewPr>
  <p:slideViewPr>
    <p:cSldViewPr snapToGrid="0" snapToObjects="1">
      <p:cViewPr varScale="1">
        <p:scale>
          <a:sx n="100" d="100"/>
          <a:sy n="100" d="100"/>
        </p:scale>
        <p:origin x="-129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43E95-D918-A548-929B-6ECCBA6AE52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1FFD-5314-EB4C-BA27-49AFA5FB55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ENISA:</a:t>
            </a:r>
          </a:p>
          <a:p>
            <a:endParaRPr lang="de-CH" dirty="0" smtClean="0"/>
          </a:p>
          <a:p>
            <a:r>
              <a:rPr lang="de-CH" dirty="0" smtClean="0"/>
              <a:t>Zentrum für Netzwerks- und Informationssicherheit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Bewusstsein zu Sicherheitsthemen erhöhen</a:t>
            </a:r>
          </a:p>
          <a:p>
            <a:pPr lvl="1"/>
            <a:r>
              <a:rPr lang="de-CH" dirty="0" smtClean="0"/>
              <a:t>Beratungsaufgaben</a:t>
            </a:r>
          </a:p>
          <a:p>
            <a:pPr lvl="1"/>
            <a:r>
              <a:rPr lang="de-CH" dirty="0" smtClean="0"/>
              <a:t>Organisation von Cyber-Security-Übungen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1FFD-5314-EB4C-BA27-49AFA5FB5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1FFD-5314-EB4C-BA27-49AFA5FB5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isa.europa.eu/topics/threat-risk-management/risk-management/current-risk/risk-management-inventory/rm-isms/critical-success-fac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8849-3B33-C244-B5D9-AE193FC30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728" y="1435100"/>
            <a:ext cx="8361229" cy="1626080"/>
          </a:xfrm>
        </p:spPr>
        <p:txBody>
          <a:bodyPr/>
          <a:lstStyle/>
          <a:p>
            <a:pPr algn="l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Critical </a:t>
            </a:r>
            <a:r>
              <a:rPr lang="en-US" sz="4400" dirty="0"/>
              <a:t>Success </a:t>
            </a:r>
            <a:r>
              <a:rPr lang="en-US" sz="4400" dirty="0" smtClean="0"/>
              <a:t>Factors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for </a:t>
            </a:r>
            <a:r>
              <a:rPr lang="en-US" sz="3200" dirty="0"/>
              <a:t>the work of the information Security Personnel</a:t>
            </a:r>
            <a:r>
              <a:rPr lang="en-US" sz="3600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9518C7-0B74-2A4B-971C-B5F4B2B9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606" y="4435897"/>
            <a:ext cx="6831673" cy="108623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A </a:t>
            </a:r>
            <a:r>
              <a:rPr lang="en-US" dirty="0"/>
              <a:t>Termpaper Research by</a:t>
            </a:r>
            <a:br>
              <a:rPr lang="en-US" dirty="0"/>
            </a:br>
            <a:r>
              <a:rPr lang="en-US" dirty="0"/>
              <a:t>Pascal Kiser &amp; Maurin Thalmann</a:t>
            </a:r>
          </a:p>
        </p:txBody>
      </p:sp>
      <p:pic>
        <p:nvPicPr>
          <p:cNvPr id="2050" name="Picture 2" descr="Image result for cyber secur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28" y="3061180"/>
            <a:ext cx="2580878" cy="25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0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Definition CSF</a:t>
            </a:r>
          </a:p>
          <a:p>
            <a:r>
              <a:rPr lang="de-CH" dirty="0" smtClean="0"/>
              <a:t>Aufgaben von </a:t>
            </a:r>
            <a:r>
              <a:rPr lang="de-CH" i="1" dirty="0" smtClean="0"/>
              <a:t>Information Security </a:t>
            </a:r>
            <a:r>
              <a:rPr lang="de-CH" i="1" dirty="0" err="1" smtClean="0"/>
              <a:t>Personnel</a:t>
            </a:r>
            <a:endParaRPr lang="de-CH" i="1" dirty="0" smtClean="0"/>
          </a:p>
          <a:p>
            <a:r>
              <a:rPr lang="de-CH" dirty="0" smtClean="0"/>
              <a:t>CSF gemäss </a:t>
            </a:r>
            <a:r>
              <a:rPr lang="de-CH" i="1" dirty="0" smtClean="0"/>
              <a:t>ENISA</a:t>
            </a:r>
          </a:p>
          <a:p>
            <a:r>
              <a:rPr lang="de-CH" dirty="0" smtClean="0"/>
              <a:t>CSF in der Informationssicherheit</a:t>
            </a:r>
          </a:p>
          <a:p>
            <a:r>
              <a:rPr lang="de-CH" dirty="0" smtClean="0"/>
              <a:t>Messbarkeit von CSF</a:t>
            </a:r>
          </a:p>
          <a:p>
            <a:r>
              <a:rPr lang="de-CH" dirty="0" smtClean="0"/>
              <a:t>Nutzen für Unternehmen</a:t>
            </a:r>
          </a:p>
          <a:p>
            <a:r>
              <a:rPr lang="de-CH" dirty="0" smtClean="0"/>
              <a:t>Fazit</a:t>
            </a:r>
          </a:p>
          <a:p>
            <a:endParaRPr lang="de-CH" dirty="0"/>
          </a:p>
        </p:txBody>
      </p:sp>
      <p:sp>
        <p:nvSpPr>
          <p:cNvPr id="4" name="AutoShape 2" descr="Image result for index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9221" name="Picture 5" descr="Image result for book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725" y="685800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1485900" y="1308100"/>
            <a:ext cx="8001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3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E7EF8-A2BC-1543-B373-B4C648DE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</a:t>
            </a:r>
            <a:r>
              <a:rPr lang="en-US" dirty="0" smtClean="0"/>
              <a:t>Factor</a:t>
            </a:r>
            <a:br>
              <a:rPr lang="en-US" dirty="0" smtClean="0"/>
            </a:br>
            <a:r>
              <a:rPr lang="en-US" sz="3200" dirty="0" smtClean="0"/>
              <a:t>Definition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A6A466-F6C0-5A45-8090-F380C4F9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48400" cy="3581400"/>
          </a:xfrm>
        </p:spPr>
        <p:txBody>
          <a:bodyPr/>
          <a:lstStyle/>
          <a:p>
            <a:r>
              <a:rPr lang="de-CH" i="1" dirty="0"/>
              <a:t>Deutsch</a:t>
            </a:r>
            <a:r>
              <a:rPr lang="de-CH" dirty="0"/>
              <a:t>: </a:t>
            </a:r>
            <a:r>
              <a:rPr lang="de-CH" b="1" dirty="0"/>
              <a:t>Kritische </a:t>
            </a:r>
            <a:r>
              <a:rPr lang="de-CH" b="1" dirty="0" smtClean="0"/>
              <a:t>Erfolgsfaktoren</a:t>
            </a:r>
            <a:endParaRPr lang="de-CH" dirty="0" smtClean="0"/>
          </a:p>
          <a:p>
            <a:r>
              <a:rPr lang="de-CH" dirty="0" smtClean="0"/>
              <a:t>Begriff aus Management- / Organisationstheorie</a:t>
            </a:r>
            <a:endParaRPr lang="de-CH" dirty="0"/>
          </a:p>
          <a:p>
            <a:pPr lvl="1"/>
            <a:r>
              <a:rPr lang="de-CH" dirty="0" smtClean="0"/>
              <a:t>Unabdingbar für den Erfolg</a:t>
            </a:r>
            <a:endParaRPr lang="de-CH" dirty="0"/>
          </a:p>
          <a:p>
            <a:pPr lvl="1"/>
            <a:r>
              <a:rPr lang="de-CH" dirty="0"/>
              <a:t>Von existenzieller </a:t>
            </a:r>
            <a:r>
              <a:rPr lang="de-CH" dirty="0" smtClean="0"/>
              <a:t>Bedeutung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  <p:pic>
        <p:nvPicPr>
          <p:cNvPr id="3074" name="Picture 2" descr="Image result for dictionar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300" y="5619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1485900" y="1308100"/>
            <a:ext cx="8001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AC18E-8416-B946-A03D-3D66DC4D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43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Security Personnel</a:t>
            </a:r>
            <a:br>
              <a:rPr lang="en-US" dirty="0" smtClean="0"/>
            </a:br>
            <a:r>
              <a:rPr lang="de-CH" sz="3600" dirty="0" smtClean="0"/>
              <a:t>Aufgaben</a:t>
            </a:r>
            <a:r>
              <a:rPr lang="de-CH" dirty="0"/>
              <a:t/>
            </a:r>
            <a:br>
              <a:rPr lang="de-CH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E9D2D-77B1-DB4C-988C-28E22E1C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8850"/>
            <a:ext cx="6743700" cy="3930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pPr lvl="1"/>
            <a:r>
              <a:rPr lang="de-CH" dirty="0" smtClean="0"/>
              <a:t>Planung</a:t>
            </a:r>
          </a:p>
          <a:p>
            <a:pPr lvl="1"/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Aufrechterhaltung</a:t>
            </a:r>
          </a:p>
          <a:p>
            <a:pPr lvl="1"/>
            <a:r>
              <a:rPr lang="de-CH" dirty="0" smtClean="0"/>
              <a:t>Optimierung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von Massnahmen </a:t>
            </a:r>
            <a:r>
              <a:rPr lang="de-CH" dirty="0"/>
              <a:t>und </a:t>
            </a:r>
            <a:r>
              <a:rPr lang="de-CH" dirty="0" smtClean="0"/>
              <a:t>Verfahren gemäss ISMS (ISO 27001)</a:t>
            </a:r>
            <a:endParaRPr lang="de-CH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476375" y="12573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Personnel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AutoShape 4" descr="Image result for Personnel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AutoShape 6" descr="Image result for Personnel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0" name="AutoShape 9" descr="Image result for Personnel icon"/>
          <p:cNvSpPr>
            <a:spLocks noChangeAspect="1" noChangeArrowheads="1"/>
          </p:cNvSpPr>
          <p:nvPr/>
        </p:nvSpPr>
        <p:spPr bwMode="auto">
          <a:xfrm>
            <a:off x="155575" y="-2811463"/>
            <a:ext cx="583882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110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70961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32D2B-DB87-5F40-8BDD-3A63861E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0700"/>
            <a:ext cx="8153400" cy="1270000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Success </a:t>
            </a:r>
            <a:r>
              <a:rPr lang="en-US" dirty="0" smtClean="0"/>
              <a:t>Factors </a:t>
            </a:r>
            <a:r>
              <a:rPr lang="en-US" sz="4000" dirty="0" err="1" smtClean="0"/>
              <a:t>für</a:t>
            </a:r>
            <a:r>
              <a:rPr lang="en-US" sz="4000" dirty="0" smtClean="0"/>
              <a:t> ISMS</a:t>
            </a:r>
            <a:br>
              <a:rPr lang="en-US" sz="4000" dirty="0" smtClean="0"/>
            </a:br>
            <a:r>
              <a:rPr lang="en-US" sz="3600" dirty="0" err="1"/>
              <a:t>Gemäss</a:t>
            </a:r>
            <a:r>
              <a:rPr lang="en-US" sz="3600" dirty="0"/>
              <a:t> ENISA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2D4CB-1D72-DB43-8DE4-B5DE6883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375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European </a:t>
            </a:r>
            <a:r>
              <a:rPr lang="en-US" b="1" dirty="0"/>
              <a:t>Union Agency for Network and Information </a:t>
            </a:r>
            <a:r>
              <a:rPr lang="en-US" b="1" dirty="0" smtClean="0"/>
              <a:t>Security</a:t>
            </a:r>
            <a:endParaRPr lang="de-CH" b="1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Unterstützung von Top-Management</a:t>
            </a:r>
            <a:endParaRPr lang="de-CH" dirty="0" smtClean="0"/>
          </a:p>
          <a:p>
            <a:r>
              <a:rPr lang="de-CH" dirty="0" smtClean="0"/>
              <a:t>Zentral verwaltete, einheitliche Strategie und </a:t>
            </a:r>
            <a:r>
              <a:rPr lang="de-CH" dirty="0" err="1" smtClean="0"/>
              <a:t>Policies</a:t>
            </a:r>
            <a:endParaRPr lang="de-CH" dirty="0" smtClean="0"/>
          </a:p>
          <a:p>
            <a:r>
              <a:rPr lang="de-CH" dirty="0" smtClean="0"/>
              <a:t>Im Gesamt-Management integriert</a:t>
            </a:r>
          </a:p>
          <a:p>
            <a:r>
              <a:rPr lang="de-CH" dirty="0" smtClean="0"/>
              <a:t>Auf Geschäftsziele abgestimmt </a:t>
            </a:r>
          </a:p>
          <a:p>
            <a:r>
              <a:rPr lang="de-CH" dirty="0" smtClean="0"/>
              <a:t>Effizient, keine Ressourcenverschwendung</a:t>
            </a:r>
          </a:p>
          <a:p>
            <a:r>
              <a:rPr lang="de-CH" dirty="0" smtClean="0"/>
              <a:t>Kontinuierlich angepasst und geschult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2200" y="5761335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hlinkClick r:id="rId3"/>
              </a:rPr>
              <a:t>https://www.enisa.europa.eu/topics/threat-risk-management/risk-management/current-risk/risk-management-inventory/rm-isms/critical-success-factors</a:t>
            </a:r>
            <a:endParaRPr lang="de-CH" dirty="0"/>
          </a:p>
        </p:txBody>
      </p:sp>
      <p:pic>
        <p:nvPicPr>
          <p:cNvPr id="1026" name="Picture 2" descr="https://www.enisa.europa.eu/++theme++enisa.Theme/templates/img/logo-b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83775"/>
            <a:ext cx="1574800" cy="15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1476375" y="1066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DD005-7EA5-514E-A52A-41AC617F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</a:t>
            </a:r>
            <a:br>
              <a:rPr lang="en-US" dirty="0"/>
            </a:br>
            <a:r>
              <a:rPr lang="en-US" sz="3200" dirty="0" err="1"/>
              <a:t>für</a:t>
            </a:r>
            <a:r>
              <a:rPr lang="en-US" sz="3200" dirty="0"/>
              <a:t> </a:t>
            </a:r>
            <a:r>
              <a:rPr lang="en-US" sz="3200" dirty="0" err="1"/>
              <a:t>Informationssicherheit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54B0EC-F567-8240-9063-24D33304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Confidentiality</a:t>
            </a:r>
          </a:p>
          <a:p>
            <a:pPr lvl="1"/>
            <a:r>
              <a:rPr lang="de-CH" dirty="0"/>
              <a:t>Zugriff auf </a:t>
            </a:r>
            <a:r>
              <a:rPr lang="de-CH" dirty="0" smtClean="0"/>
              <a:t>gespeicherte </a:t>
            </a:r>
            <a:r>
              <a:rPr lang="de-CH" dirty="0"/>
              <a:t>und übertragene Daten darf nur durch autorisierte Benutzer geschehen</a:t>
            </a:r>
          </a:p>
          <a:p>
            <a:r>
              <a:rPr lang="de-CH" b="1" dirty="0"/>
              <a:t>Integrity</a:t>
            </a:r>
          </a:p>
          <a:p>
            <a:pPr lvl="1"/>
            <a:r>
              <a:rPr lang="de-CH" dirty="0"/>
              <a:t>Alle Veränderungen von Daten müssen nachvollziehbar sein </a:t>
            </a:r>
          </a:p>
          <a:p>
            <a:r>
              <a:rPr lang="de-CH" b="1" dirty="0"/>
              <a:t>Availability</a:t>
            </a:r>
          </a:p>
          <a:p>
            <a:pPr lvl="1"/>
            <a:r>
              <a:rPr lang="de-CH" dirty="0"/>
              <a:t>Der Datenzugriff muss innerhalb des definierten Zeitrahmens gewährleistet sein. </a:t>
            </a:r>
          </a:p>
          <a:p>
            <a:pPr lvl="1"/>
            <a:endParaRPr lang="de-CH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485900" y="1308100"/>
            <a:ext cx="8001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6" descr="Image result for cyber security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" name="AutoShape 8" descr="Image result for cyber security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156" name="Picture 12" descr="Image result for information secur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511" y="376237"/>
            <a:ext cx="190976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EF7F6-EF65-6946-98F0-15A2957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1099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Messbarkeit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von </a:t>
            </a:r>
            <a:r>
              <a:rPr lang="en-US" sz="3200" dirty="0" err="1" smtClean="0"/>
              <a:t>kritischen</a:t>
            </a:r>
            <a:r>
              <a:rPr lang="en-US" sz="3200" dirty="0" smtClean="0"/>
              <a:t> </a:t>
            </a:r>
            <a:r>
              <a:rPr lang="en-US" sz="3200" dirty="0" err="1" smtClean="0"/>
              <a:t>Erfolgsfaktoren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B494A9C-9752-CA49-A55F-4CC4A6E7D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532741"/>
              </p:ext>
            </p:extLst>
          </p:nvPr>
        </p:nvGraphicFramePr>
        <p:xfrm>
          <a:off x="2266950" y="3594100"/>
          <a:ext cx="6438899" cy="2146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xmlns="" val="1444296393"/>
                    </a:ext>
                  </a:extLst>
                </a:gridCol>
                <a:gridCol w="4825999">
                  <a:extLst>
                    <a:ext uri="{9D8B030D-6E8A-4147-A177-3AD203B41FA5}">
                      <a16:colId xmlns:a16="http://schemas.microsoft.com/office/drawing/2014/main" xmlns="" val="603956620"/>
                    </a:ext>
                  </a:extLst>
                </a:gridCol>
              </a:tblGrid>
              <a:tr h="47707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Ziel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KPI (</a:t>
                      </a:r>
                      <a:r>
                        <a:rPr lang="en-US" b="1" dirty="0" err="1" smtClean="0"/>
                        <a:t>Beispiel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</a:tr>
              <a:tr h="551621">
                <a:tc>
                  <a:txBody>
                    <a:bodyPr/>
                    <a:lstStyle/>
                    <a:p>
                      <a:r>
                        <a:rPr lang="en-US" b="1" dirty="0"/>
                        <a:t>Confidentiality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Anzahl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/>
                        <a:t>fehlgeschlagener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Anmeldungen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009537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Gesundheit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 Alter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verwendeter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Festplatten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122988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Reaktionszeit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bei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Ausfällen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392083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371601" y="2044701"/>
            <a:ext cx="6152710" cy="872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b="1" dirty="0" smtClean="0"/>
              <a:t>Mitarbeiterbefragungen (</a:t>
            </a:r>
            <a:r>
              <a:rPr lang="de-CH" b="1" dirty="0" err="1" smtClean="0"/>
              <a:t>Policies</a:t>
            </a:r>
            <a:r>
              <a:rPr lang="de-CH" b="1" dirty="0" smtClean="0"/>
              <a:t>, Compliance)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b="1" dirty="0" smtClean="0"/>
              <a:t>KPI von bereits bestehender Überwachung und Monitoring</a:t>
            </a:r>
            <a:endParaRPr lang="de-CH" dirty="0"/>
          </a:p>
        </p:txBody>
      </p:sp>
      <p:pic>
        <p:nvPicPr>
          <p:cNvPr id="7" name="Picture 2" descr="Image result for Secur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525" y="5759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1485900" y="1308100"/>
            <a:ext cx="8001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8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2F910-1BF7-2A4E-B998-A3597325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Nutzen</a:t>
            </a:r>
            <a:r>
              <a:rPr lang="en-US" sz="4000" dirty="0" smtClean="0"/>
              <a:t> von </a:t>
            </a:r>
            <a:r>
              <a:rPr lang="en-US" sz="4000" dirty="0"/>
              <a:t>CSF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in Enterprise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33E4F-67AA-6949-BC4D-3EEC7859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Scope mithilfe von CSF festlegen</a:t>
            </a:r>
          </a:p>
          <a:p>
            <a:r>
              <a:rPr lang="de-CH" dirty="0"/>
              <a:t>Auswahl kritischer Punkte / Assets für Analyse</a:t>
            </a:r>
          </a:p>
          <a:p>
            <a:r>
              <a:rPr lang="de-CH" dirty="0"/>
              <a:t>Identifikation &amp; Validation von Sicherheitsanforderungen</a:t>
            </a:r>
          </a:p>
          <a:p>
            <a:r>
              <a:rPr lang="de-CH" dirty="0"/>
              <a:t>Identifikation von Risiken zu kritischen Punkten</a:t>
            </a:r>
          </a:p>
          <a:p>
            <a:r>
              <a:rPr lang="de-CH" dirty="0"/>
              <a:t>Bewertungskriterien, um Risiken zu messen</a:t>
            </a:r>
          </a:p>
          <a:p>
            <a:r>
              <a:rPr lang="de-CH" dirty="0"/>
              <a:t>Risikoabschwächung und Bedrohungen evaluieren</a:t>
            </a:r>
          </a:p>
        </p:txBody>
      </p:sp>
      <p:pic>
        <p:nvPicPr>
          <p:cNvPr id="5136" name="Picture 16" descr="Image result for prof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4" y="333374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11"/>
          <p:cNvCxnSpPr/>
          <p:nvPr/>
        </p:nvCxnSpPr>
        <p:spPr>
          <a:xfrm>
            <a:off x="1476375" y="12573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6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39E0B-AFD6-0D48-BCBA-DE9CCCF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FB487-3BAE-EF45-A2C1-E363F84F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165600"/>
          </a:xfrm>
        </p:spPr>
        <p:txBody>
          <a:bodyPr/>
          <a:lstStyle/>
          <a:p>
            <a:r>
              <a:rPr lang="de-CH" dirty="0"/>
              <a:t>Kritische </a:t>
            </a:r>
            <a:r>
              <a:rPr lang="de-CH" dirty="0" smtClean="0"/>
              <a:t>Erfolgsfaktoren sind ein beliebtes Tool im Management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Auch für Information Security relevant: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CH" dirty="0" smtClean="0"/>
              <a:t>Übergeordnete Ziele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CH" dirty="0" smtClean="0"/>
              <a:t>Fokussierung / </a:t>
            </a:r>
            <a:r>
              <a:rPr lang="de-CH" dirty="0" err="1" smtClean="0"/>
              <a:t>Scope</a:t>
            </a:r>
            <a:endParaRPr lang="de-CH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CH" dirty="0" smtClean="0"/>
              <a:t>Grundlage </a:t>
            </a:r>
            <a:r>
              <a:rPr lang="de-CH" dirty="0"/>
              <a:t>für </a:t>
            </a:r>
            <a:r>
              <a:rPr lang="de-CH" dirty="0" smtClean="0"/>
              <a:t>Risikoanalysen und Bestimmung kritischer Assets</a:t>
            </a:r>
          </a:p>
          <a:p>
            <a:pPr lvl="2">
              <a:buFont typeface="Symbol" panose="05050102010706020507" pitchFamily="18" charset="2"/>
              <a:buChar char="-"/>
            </a:pPr>
            <a:endParaRPr lang="de-CH" dirty="0"/>
          </a:p>
          <a:p>
            <a:r>
              <a:rPr lang="de-CH" dirty="0" smtClean="0"/>
              <a:t>Umfang, Messbarkeit </a:t>
            </a:r>
            <a:r>
              <a:rPr lang="de-CH" dirty="0"/>
              <a:t>&amp; </a:t>
            </a:r>
            <a:r>
              <a:rPr lang="de-CH" dirty="0" smtClean="0"/>
              <a:t>Priorisierung:</a:t>
            </a:r>
          </a:p>
          <a:p>
            <a:pPr lvl="1"/>
            <a:r>
              <a:rPr lang="de-CH" dirty="0" smtClean="0"/>
              <a:t>von </a:t>
            </a:r>
            <a:r>
              <a:rPr lang="de-CH" dirty="0"/>
              <a:t>Art &amp; Grösse des Unternehmen abhängig</a:t>
            </a:r>
          </a:p>
          <a:p>
            <a:endParaRPr lang="de-CH" dirty="0"/>
          </a:p>
        </p:txBody>
      </p:sp>
      <p:sp>
        <p:nvSpPr>
          <p:cNvPr id="4" name="AutoShape 6" descr="Image result for summary icon"/>
          <p:cNvSpPr>
            <a:spLocks noChangeAspect="1" noChangeArrowheads="1"/>
          </p:cNvSpPr>
          <p:nvPr/>
        </p:nvSpPr>
        <p:spPr bwMode="auto">
          <a:xfrm>
            <a:off x="155575" y="-2811463"/>
            <a:ext cx="585787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8" descr="Image result for summary icon"/>
          <p:cNvSpPr>
            <a:spLocks noChangeAspect="1" noChangeArrowheads="1"/>
          </p:cNvSpPr>
          <p:nvPr/>
        </p:nvSpPr>
        <p:spPr bwMode="auto">
          <a:xfrm>
            <a:off x="307975" y="-2659063"/>
            <a:ext cx="585787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AutoShape 12" descr="Image result for summary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AutoShape 14" descr="Image result for summary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8211" name="Picture 19" descr="Image result for lis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550" y="393700"/>
            <a:ext cx="1777999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13"/>
          <p:cNvCxnSpPr/>
          <p:nvPr/>
        </p:nvCxnSpPr>
        <p:spPr>
          <a:xfrm>
            <a:off x="1476375" y="1301750"/>
            <a:ext cx="8172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543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222</Words>
  <Application>Microsoft Office PowerPoint</Application>
  <PresentationFormat>Benutzerdefiniert</PresentationFormat>
  <Paragraphs>78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Crop</vt:lpstr>
      <vt:lpstr>  Critical Success Factors for the work of the information Security Personnel </vt:lpstr>
      <vt:lpstr>Inhalt</vt:lpstr>
      <vt:lpstr>Critical Success Factor Definition</vt:lpstr>
      <vt:lpstr>Information Security Personnel Aufgaben </vt:lpstr>
      <vt:lpstr>Critical Success Factors für ISMS Gemäss ENISA  </vt:lpstr>
      <vt:lpstr>Critical Success Factors für Informationssicherheit</vt:lpstr>
      <vt:lpstr>Messbarkeit von kritischen Erfolgsfaktoren</vt:lpstr>
      <vt:lpstr>Nutzen von CSF in Enterprise Security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Success Factors for the work of the information Security Personnel</dc:title>
  <dc:creator>Thalmann Maurin Donat I.BSCI.1601</dc:creator>
  <cp:lastModifiedBy>Pascal Kiser</cp:lastModifiedBy>
  <cp:revision>37</cp:revision>
  <dcterms:created xsi:type="dcterms:W3CDTF">2018-05-28T08:40:06Z</dcterms:created>
  <dcterms:modified xsi:type="dcterms:W3CDTF">2018-06-22T11:26:14Z</dcterms:modified>
</cp:coreProperties>
</file>